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ink/ink1.xml" ContentType="application/inkml+xml"/>
  <Override PartName="/ppt/ink/ink2.xml" ContentType="application/inkml+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notesSlides/notesSlide24.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93"/>
  </p:notesMasterIdLst>
  <p:handoutMasterIdLst>
    <p:handoutMasterId r:id="rId94"/>
  </p:handoutMasterIdLst>
  <p:sldIdLst>
    <p:sldId id="1151" r:id="rId5"/>
    <p:sldId id="1154" r:id="rId6"/>
    <p:sldId id="976" r:id="rId7"/>
    <p:sldId id="2145705989" r:id="rId8"/>
    <p:sldId id="2145705990" r:id="rId9"/>
    <p:sldId id="630" r:id="rId10"/>
    <p:sldId id="2145705986" r:id="rId11"/>
    <p:sldId id="408" r:id="rId12"/>
    <p:sldId id="978" r:id="rId13"/>
    <p:sldId id="937" r:id="rId14"/>
    <p:sldId id="688" r:id="rId15"/>
    <p:sldId id="896" r:id="rId16"/>
    <p:sldId id="1005" r:id="rId17"/>
    <p:sldId id="958" r:id="rId18"/>
    <p:sldId id="714" r:id="rId19"/>
    <p:sldId id="386" r:id="rId20"/>
    <p:sldId id="2145705991" r:id="rId21"/>
    <p:sldId id="2145705985" r:id="rId22"/>
    <p:sldId id="959" r:id="rId23"/>
    <p:sldId id="2145705992" r:id="rId24"/>
    <p:sldId id="405" r:id="rId25"/>
    <p:sldId id="406" r:id="rId26"/>
    <p:sldId id="897" r:id="rId27"/>
    <p:sldId id="339" r:id="rId28"/>
    <p:sldId id="422" r:id="rId29"/>
    <p:sldId id="950" r:id="rId30"/>
    <p:sldId id="2145705993" r:id="rId31"/>
    <p:sldId id="949" r:id="rId32"/>
    <p:sldId id="2145705994" r:id="rId33"/>
    <p:sldId id="328" r:id="rId34"/>
    <p:sldId id="985" r:id="rId35"/>
    <p:sldId id="385" r:id="rId36"/>
    <p:sldId id="627" r:id="rId37"/>
    <p:sldId id="299" r:id="rId38"/>
    <p:sldId id="296" r:id="rId39"/>
    <p:sldId id="423" r:id="rId40"/>
    <p:sldId id="960" r:id="rId41"/>
    <p:sldId id="438" r:id="rId42"/>
    <p:sldId id="605" r:id="rId43"/>
    <p:sldId id="297" r:id="rId44"/>
    <p:sldId id="643" r:id="rId45"/>
    <p:sldId id="899" r:id="rId46"/>
    <p:sldId id="559" r:id="rId47"/>
    <p:sldId id="289" r:id="rId48"/>
    <p:sldId id="430" r:id="rId49"/>
    <p:sldId id="2145705988" r:id="rId50"/>
    <p:sldId id="975" r:id="rId51"/>
    <p:sldId id="392" r:id="rId52"/>
    <p:sldId id="980" r:id="rId53"/>
    <p:sldId id="979" r:id="rId54"/>
    <p:sldId id="631" r:id="rId55"/>
    <p:sldId id="898" r:id="rId56"/>
    <p:sldId id="953" r:id="rId57"/>
    <p:sldId id="956" r:id="rId58"/>
    <p:sldId id="954" r:id="rId59"/>
    <p:sldId id="955" r:id="rId60"/>
    <p:sldId id="1001" r:id="rId61"/>
    <p:sldId id="1004" r:id="rId62"/>
    <p:sldId id="424" r:id="rId63"/>
    <p:sldId id="556" r:id="rId64"/>
    <p:sldId id="557" r:id="rId65"/>
    <p:sldId id="1152" r:id="rId66"/>
    <p:sldId id="2145705987" r:id="rId67"/>
    <p:sldId id="948" r:id="rId68"/>
    <p:sldId id="951" r:id="rId69"/>
    <p:sldId id="946" r:id="rId70"/>
    <p:sldId id="939" r:id="rId71"/>
    <p:sldId id="940" r:id="rId72"/>
    <p:sldId id="942" r:id="rId73"/>
    <p:sldId id="943" r:id="rId74"/>
    <p:sldId id="941" r:id="rId75"/>
    <p:sldId id="638" r:id="rId76"/>
    <p:sldId id="437" r:id="rId77"/>
    <p:sldId id="629" r:id="rId78"/>
    <p:sldId id="702" r:id="rId79"/>
    <p:sldId id="621" r:id="rId80"/>
    <p:sldId id="302" r:id="rId81"/>
    <p:sldId id="517" r:id="rId82"/>
    <p:sldId id="566" r:id="rId83"/>
    <p:sldId id="703" r:id="rId84"/>
    <p:sldId id="986" r:id="rId85"/>
    <p:sldId id="472" r:id="rId86"/>
    <p:sldId id="533" r:id="rId87"/>
    <p:sldId id="534" r:id="rId88"/>
    <p:sldId id="535" r:id="rId89"/>
    <p:sldId id="553" r:id="rId90"/>
    <p:sldId id="555" r:id="rId91"/>
    <p:sldId id="540" r:id="rId9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216" userDrawn="1">
          <p15:clr>
            <a:srgbClr val="A4A3A4"/>
          </p15:clr>
        </p15:guide>
        <p15:guide id="2" pos="3840" userDrawn="1">
          <p15:clr>
            <a:srgbClr val="A4A3A4"/>
          </p15:clr>
        </p15:guide>
        <p15:guide id="3" pos="1392" userDrawn="1">
          <p15:clr>
            <a:srgbClr val="A4A3A4"/>
          </p15:clr>
        </p15:guide>
        <p15:guide id="5" pos="1200" userDrawn="1">
          <p15:clr>
            <a:srgbClr val="A4A3A4"/>
          </p15:clr>
        </p15:guide>
        <p15:guide id="6" pos="6384" userDrawn="1">
          <p15:clr>
            <a:srgbClr val="A4A3A4"/>
          </p15:clr>
        </p15:guide>
        <p15:guide id="7" orient="horz" pos="3744" userDrawn="1">
          <p15:clr>
            <a:srgbClr val="A4A3A4"/>
          </p15:clr>
        </p15:guide>
        <p15:guide id="8" orient="horz" pos="864"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5B7DC"/>
    <a:srgbClr val="04589F"/>
    <a:srgbClr val="30D1FF"/>
    <a:srgbClr val="005B9E"/>
    <a:srgbClr val="00305A"/>
    <a:srgbClr val="0070C0"/>
    <a:srgbClr val="0370FE"/>
    <a:srgbClr val="025B9E"/>
    <a:srgbClr val="97B8DC"/>
    <a:srgbClr val="6E889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inimized" horzBarState="maximized">
    <p:restoredLeft sz="5222"/>
    <p:restoredTop sz="97030"/>
  </p:normalViewPr>
  <p:slideViewPr>
    <p:cSldViewPr snapToGrid="0" snapToObjects="1">
      <p:cViewPr varScale="1">
        <p:scale>
          <a:sx n="169" d="100"/>
          <a:sy n="169" d="100"/>
        </p:scale>
        <p:origin x="1112" y="192"/>
      </p:cViewPr>
      <p:guideLst>
        <p:guide orient="horz" pos="3216"/>
        <p:guide pos="3840"/>
        <p:guide pos="1392"/>
        <p:guide pos="1200"/>
        <p:guide pos="6384"/>
        <p:guide orient="horz" pos="3744"/>
        <p:guide orient="horz" pos="864"/>
      </p:guideLst>
    </p:cSldViewPr>
  </p:slideViewPr>
  <p:outlineViewPr>
    <p:cViewPr>
      <p:scale>
        <a:sx n="33" d="100"/>
        <a:sy n="33" d="100"/>
      </p:scale>
      <p:origin x="0" y="-103720"/>
    </p:cViewPr>
  </p:outlineViewPr>
  <p:notesTextViewPr>
    <p:cViewPr>
      <p:scale>
        <a:sx n="1" d="1"/>
        <a:sy n="1" d="1"/>
      </p:scale>
      <p:origin x="0" y="0"/>
    </p:cViewPr>
  </p:notesTextViewPr>
  <p:sorterViewPr>
    <p:cViewPr>
      <p:scale>
        <a:sx n="1" d="1"/>
        <a:sy n="1" d="1"/>
      </p:scale>
      <p:origin x="0" y="0"/>
    </p:cViewPr>
  </p:sorterViewPr>
  <p:notesViewPr>
    <p:cSldViewPr snapToGrid="0" snapToObjects="1">
      <p:cViewPr varScale="1">
        <p:scale>
          <a:sx n="66" d="100"/>
          <a:sy n="66" d="100"/>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presProps" Target="presProps.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0" Type="http://schemas.openxmlformats.org/officeDocument/2006/relationships/slide" Target="slides/slide76.xml"/><Relationship Id="rId85" Type="http://schemas.openxmlformats.org/officeDocument/2006/relationships/slide" Target="slides/slide8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theme" Target="theme/theme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notesMaster" Target="notesMasters/notesMaster1.xml"/><Relationship Id="rId98"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AF90685-66E9-4E36-BD47-6BF1A666E858}" type="doc">
      <dgm:prSet loTypeId="urn:microsoft.com/office/officeart/2005/8/layout/chevron1" loCatId="process" qsTypeId="urn:microsoft.com/office/officeart/2005/8/quickstyle/simple1" qsCatId="simple" csTypeId="urn:microsoft.com/office/officeart/2005/8/colors/accent1_2" csCatId="accent1" phldr="1"/>
      <dgm:spPr/>
    </dgm:pt>
    <dgm:pt modelId="{6354191A-AE49-489C-B8EA-C55064D97E56}">
      <dgm:prSet phldrT="[Text]" custT="1"/>
      <dgm:spPr>
        <a:solidFill>
          <a:srgbClr val="002060"/>
        </a:solidFill>
      </dgm:spPr>
      <dgm:t>
        <a:bodyPr/>
        <a:lstStyle/>
        <a:p>
          <a:r>
            <a:rPr lang="en-US" sz="1800" b="1"/>
            <a:t>Plan</a:t>
          </a:r>
        </a:p>
      </dgm:t>
    </dgm:pt>
    <dgm:pt modelId="{85F22EB5-FD02-4315-A66E-BB6DEB6EF3A5}" type="parTrans" cxnId="{B5BC4472-B093-436A-B383-BFE30FCC39D0}">
      <dgm:prSet/>
      <dgm:spPr/>
      <dgm:t>
        <a:bodyPr/>
        <a:lstStyle/>
        <a:p>
          <a:endParaRPr lang="en-US"/>
        </a:p>
      </dgm:t>
    </dgm:pt>
    <dgm:pt modelId="{D03B2A63-292D-49C4-AF5A-8C1BF3BE44BB}" type="sibTrans" cxnId="{B5BC4472-B093-436A-B383-BFE30FCC39D0}">
      <dgm:prSet/>
      <dgm:spPr/>
      <dgm:t>
        <a:bodyPr/>
        <a:lstStyle/>
        <a:p>
          <a:endParaRPr lang="en-US"/>
        </a:p>
      </dgm:t>
    </dgm:pt>
    <dgm:pt modelId="{590B7901-853F-475C-9123-E7F0D810972D}">
      <dgm:prSet phldrT="[Text]" custT="1"/>
      <dgm:spPr>
        <a:solidFill>
          <a:srgbClr val="002060"/>
        </a:solidFill>
      </dgm:spPr>
      <dgm:t>
        <a:bodyPr/>
        <a:lstStyle/>
        <a:p>
          <a:r>
            <a:rPr lang="en-US" sz="1800" b="1"/>
            <a:t>Code</a:t>
          </a:r>
        </a:p>
      </dgm:t>
    </dgm:pt>
    <dgm:pt modelId="{374837E7-E531-40D1-9BD0-60466B985935}" type="parTrans" cxnId="{CE9A953A-4285-492C-B64C-7C53148D013D}">
      <dgm:prSet/>
      <dgm:spPr/>
      <dgm:t>
        <a:bodyPr/>
        <a:lstStyle/>
        <a:p>
          <a:endParaRPr lang="en-US"/>
        </a:p>
      </dgm:t>
    </dgm:pt>
    <dgm:pt modelId="{314ADDF0-B1C5-4814-B72D-F1960BBFCF10}" type="sibTrans" cxnId="{CE9A953A-4285-492C-B64C-7C53148D013D}">
      <dgm:prSet/>
      <dgm:spPr/>
      <dgm:t>
        <a:bodyPr/>
        <a:lstStyle/>
        <a:p>
          <a:endParaRPr lang="en-US"/>
        </a:p>
      </dgm:t>
    </dgm:pt>
    <dgm:pt modelId="{C2B22B91-9262-4CCB-AFE5-F4D7536C6816}">
      <dgm:prSet phldrT="[Text]" custT="1"/>
      <dgm:spPr>
        <a:solidFill>
          <a:srgbClr val="002060"/>
        </a:solidFill>
      </dgm:spPr>
      <dgm:t>
        <a:bodyPr/>
        <a:lstStyle/>
        <a:p>
          <a:r>
            <a:rPr lang="en-US" sz="1800" b="1"/>
            <a:t>Operate</a:t>
          </a:r>
        </a:p>
      </dgm:t>
    </dgm:pt>
    <dgm:pt modelId="{F1CC2425-42E9-418D-8F56-ED6055F70F28}" type="parTrans" cxnId="{1A145CB5-9031-4174-8DBD-6CA909CCE887}">
      <dgm:prSet/>
      <dgm:spPr/>
      <dgm:t>
        <a:bodyPr/>
        <a:lstStyle/>
        <a:p>
          <a:endParaRPr lang="en-US"/>
        </a:p>
      </dgm:t>
    </dgm:pt>
    <dgm:pt modelId="{D6C55451-6D54-4304-BB63-1CE5F253DF91}" type="sibTrans" cxnId="{1A145CB5-9031-4174-8DBD-6CA909CCE887}">
      <dgm:prSet/>
      <dgm:spPr/>
      <dgm:t>
        <a:bodyPr/>
        <a:lstStyle/>
        <a:p>
          <a:endParaRPr lang="en-US"/>
        </a:p>
      </dgm:t>
    </dgm:pt>
    <dgm:pt modelId="{49518873-24F2-4D88-8562-77C6FDDB3467}">
      <dgm:prSet phldrT="[Text]" custT="1"/>
      <dgm:spPr>
        <a:solidFill>
          <a:srgbClr val="002060"/>
        </a:solidFill>
      </dgm:spPr>
      <dgm:t>
        <a:bodyPr/>
        <a:lstStyle/>
        <a:p>
          <a:r>
            <a:rPr lang="en-US" sz="1600" b="1"/>
            <a:t>Create</a:t>
          </a:r>
        </a:p>
      </dgm:t>
    </dgm:pt>
    <dgm:pt modelId="{AF820A68-2624-4831-B843-D30A46FE0EDE}" type="parTrans" cxnId="{5A592997-A66A-4C5C-A887-76646220D449}">
      <dgm:prSet/>
      <dgm:spPr/>
      <dgm:t>
        <a:bodyPr/>
        <a:lstStyle/>
        <a:p>
          <a:endParaRPr lang="en-US"/>
        </a:p>
      </dgm:t>
    </dgm:pt>
    <dgm:pt modelId="{9ECC6ACE-FE6D-44A5-B522-499641A37161}" type="sibTrans" cxnId="{5A592997-A66A-4C5C-A887-76646220D449}">
      <dgm:prSet/>
      <dgm:spPr/>
      <dgm:t>
        <a:bodyPr/>
        <a:lstStyle/>
        <a:p>
          <a:endParaRPr lang="en-US"/>
        </a:p>
      </dgm:t>
    </dgm:pt>
    <dgm:pt modelId="{D5BDC854-35B0-4E1C-BC51-00251C52D705}">
      <dgm:prSet phldrT="[Text]" custT="1"/>
      <dgm:spPr>
        <a:solidFill>
          <a:srgbClr val="002060"/>
        </a:solidFill>
      </dgm:spPr>
      <dgm:t>
        <a:bodyPr/>
        <a:lstStyle/>
        <a:p>
          <a:r>
            <a:rPr lang="en-US" sz="1800" b="1"/>
            <a:t>Test</a:t>
          </a:r>
        </a:p>
      </dgm:t>
    </dgm:pt>
    <dgm:pt modelId="{3A5D9C2B-A940-4D9C-B32E-0FB8D217F9E1}" type="parTrans" cxnId="{FB63CA3B-1307-40FC-BAE3-4972E11BB36E}">
      <dgm:prSet/>
      <dgm:spPr/>
      <dgm:t>
        <a:bodyPr/>
        <a:lstStyle/>
        <a:p>
          <a:endParaRPr lang="en-US"/>
        </a:p>
      </dgm:t>
    </dgm:pt>
    <dgm:pt modelId="{0913D219-B5E5-4E84-BE95-EAF454001852}" type="sibTrans" cxnId="{FB63CA3B-1307-40FC-BAE3-4972E11BB36E}">
      <dgm:prSet/>
      <dgm:spPr/>
      <dgm:t>
        <a:bodyPr/>
        <a:lstStyle/>
        <a:p>
          <a:endParaRPr lang="en-US"/>
        </a:p>
      </dgm:t>
    </dgm:pt>
    <dgm:pt modelId="{060DD46C-B278-479D-9E99-EF54BEF1F3F4}">
      <dgm:prSet phldrT="[Text]" custT="1"/>
      <dgm:spPr>
        <a:solidFill>
          <a:srgbClr val="002060"/>
        </a:solidFill>
      </dgm:spPr>
      <dgm:t>
        <a:bodyPr/>
        <a:lstStyle/>
        <a:p>
          <a:r>
            <a:rPr lang="en-US" sz="1800" b="1"/>
            <a:t>Release</a:t>
          </a:r>
        </a:p>
      </dgm:t>
    </dgm:pt>
    <dgm:pt modelId="{BDA03A34-CECA-4F41-ACE1-28D25C840DDC}" type="parTrans" cxnId="{04F1373F-A72C-485A-B087-7092BDB11B52}">
      <dgm:prSet/>
      <dgm:spPr/>
      <dgm:t>
        <a:bodyPr/>
        <a:lstStyle/>
        <a:p>
          <a:endParaRPr lang="en-US"/>
        </a:p>
      </dgm:t>
    </dgm:pt>
    <dgm:pt modelId="{9B49D97D-8FDE-4126-9F26-1DEE5577356F}" type="sibTrans" cxnId="{04F1373F-A72C-485A-B087-7092BDB11B52}">
      <dgm:prSet/>
      <dgm:spPr/>
      <dgm:t>
        <a:bodyPr/>
        <a:lstStyle/>
        <a:p>
          <a:endParaRPr lang="en-US"/>
        </a:p>
      </dgm:t>
    </dgm:pt>
    <dgm:pt modelId="{726D3ED6-5662-4E4B-963E-5B4FF8F30ACB}">
      <dgm:prSet phldrT="[Text]" custT="1"/>
      <dgm:spPr>
        <a:solidFill>
          <a:srgbClr val="002060"/>
        </a:solidFill>
      </dgm:spPr>
      <dgm:t>
        <a:bodyPr/>
        <a:lstStyle/>
        <a:p>
          <a:r>
            <a:rPr lang="en-US" sz="1800" b="1"/>
            <a:t>Deploy</a:t>
          </a:r>
        </a:p>
      </dgm:t>
    </dgm:pt>
    <dgm:pt modelId="{4E65D861-49D2-4433-A49D-434B554CD8CF}" type="parTrans" cxnId="{0D272F38-592A-4EEB-8F38-B25FA51C7557}">
      <dgm:prSet/>
      <dgm:spPr/>
      <dgm:t>
        <a:bodyPr/>
        <a:lstStyle/>
        <a:p>
          <a:endParaRPr lang="en-US"/>
        </a:p>
      </dgm:t>
    </dgm:pt>
    <dgm:pt modelId="{EBDE7A46-E54D-4B8E-973B-42DFF95FC52B}" type="sibTrans" cxnId="{0D272F38-592A-4EEB-8F38-B25FA51C7557}">
      <dgm:prSet/>
      <dgm:spPr/>
      <dgm:t>
        <a:bodyPr/>
        <a:lstStyle/>
        <a:p>
          <a:endParaRPr lang="en-US"/>
        </a:p>
      </dgm:t>
    </dgm:pt>
    <dgm:pt modelId="{4EC29511-C372-42C6-9D4F-7D2923C8450A}" type="pres">
      <dgm:prSet presAssocID="{5AF90685-66E9-4E36-BD47-6BF1A666E858}" presName="Name0" presStyleCnt="0">
        <dgm:presLayoutVars>
          <dgm:dir/>
          <dgm:animLvl val="lvl"/>
          <dgm:resizeHandles val="exact"/>
        </dgm:presLayoutVars>
      </dgm:prSet>
      <dgm:spPr/>
    </dgm:pt>
    <dgm:pt modelId="{031E9B83-BE31-4DD3-969A-1F1A1298B99F}" type="pres">
      <dgm:prSet presAssocID="{6354191A-AE49-489C-B8EA-C55064D97E56}" presName="parTxOnly" presStyleLbl="node1" presStyleIdx="0" presStyleCnt="7">
        <dgm:presLayoutVars>
          <dgm:chMax val="0"/>
          <dgm:chPref val="0"/>
          <dgm:bulletEnabled val="1"/>
        </dgm:presLayoutVars>
      </dgm:prSet>
      <dgm:spPr/>
    </dgm:pt>
    <dgm:pt modelId="{00E2F252-D8A1-4276-B75D-5CE448728A19}" type="pres">
      <dgm:prSet presAssocID="{D03B2A63-292D-49C4-AF5A-8C1BF3BE44BB}" presName="parTxOnlySpace" presStyleCnt="0"/>
      <dgm:spPr/>
    </dgm:pt>
    <dgm:pt modelId="{6B1F6358-2C63-4CE7-AE51-AC69919CA1BF}" type="pres">
      <dgm:prSet presAssocID="{590B7901-853F-475C-9123-E7F0D810972D}" presName="parTxOnly" presStyleLbl="node1" presStyleIdx="1" presStyleCnt="7">
        <dgm:presLayoutVars>
          <dgm:chMax val="0"/>
          <dgm:chPref val="0"/>
          <dgm:bulletEnabled val="1"/>
        </dgm:presLayoutVars>
      </dgm:prSet>
      <dgm:spPr/>
    </dgm:pt>
    <dgm:pt modelId="{C1498AD4-D661-46B7-8AB1-C259D8D73F7E}" type="pres">
      <dgm:prSet presAssocID="{314ADDF0-B1C5-4814-B72D-F1960BBFCF10}" presName="parTxOnlySpace" presStyleCnt="0"/>
      <dgm:spPr/>
    </dgm:pt>
    <dgm:pt modelId="{2A7C0C47-74F4-4060-9039-FC3BEB33F949}" type="pres">
      <dgm:prSet presAssocID="{49518873-24F2-4D88-8562-77C6FDDB3467}" presName="parTxOnly" presStyleLbl="node1" presStyleIdx="2" presStyleCnt="7">
        <dgm:presLayoutVars>
          <dgm:chMax val="0"/>
          <dgm:chPref val="0"/>
          <dgm:bulletEnabled val="1"/>
        </dgm:presLayoutVars>
      </dgm:prSet>
      <dgm:spPr/>
    </dgm:pt>
    <dgm:pt modelId="{B7CF1355-9BFB-4885-B861-83C763296F73}" type="pres">
      <dgm:prSet presAssocID="{9ECC6ACE-FE6D-44A5-B522-499641A37161}" presName="parTxOnlySpace" presStyleCnt="0"/>
      <dgm:spPr/>
    </dgm:pt>
    <dgm:pt modelId="{29675E24-B839-43B9-85C6-54048E62B338}" type="pres">
      <dgm:prSet presAssocID="{D5BDC854-35B0-4E1C-BC51-00251C52D705}" presName="parTxOnly" presStyleLbl="node1" presStyleIdx="3" presStyleCnt="7">
        <dgm:presLayoutVars>
          <dgm:chMax val="0"/>
          <dgm:chPref val="0"/>
          <dgm:bulletEnabled val="1"/>
        </dgm:presLayoutVars>
      </dgm:prSet>
      <dgm:spPr/>
    </dgm:pt>
    <dgm:pt modelId="{D1ABA424-084D-4772-A108-3EE268E38A61}" type="pres">
      <dgm:prSet presAssocID="{0913D219-B5E5-4E84-BE95-EAF454001852}" presName="parTxOnlySpace" presStyleCnt="0"/>
      <dgm:spPr/>
    </dgm:pt>
    <dgm:pt modelId="{CF05FFA6-D086-4668-A6DF-D6DFB3722418}" type="pres">
      <dgm:prSet presAssocID="{060DD46C-B278-479D-9E99-EF54BEF1F3F4}" presName="parTxOnly" presStyleLbl="node1" presStyleIdx="4" presStyleCnt="7">
        <dgm:presLayoutVars>
          <dgm:chMax val="0"/>
          <dgm:chPref val="0"/>
          <dgm:bulletEnabled val="1"/>
        </dgm:presLayoutVars>
      </dgm:prSet>
      <dgm:spPr/>
    </dgm:pt>
    <dgm:pt modelId="{F86E2FC3-39B1-4AEE-A842-8750D009F124}" type="pres">
      <dgm:prSet presAssocID="{9B49D97D-8FDE-4126-9F26-1DEE5577356F}" presName="parTxOnlySpace" presStyleCnt="0"/>
      <dgm:spPr/>
    </dgm:pt>
    <dgm:pt modelId="{B419F090-9070-4C08-BA93-8A81B6C919E9}" type="pres">
      <dgm:prSet presAssocID="{726D3ED6-5662-4E4B-963E-5B4FF8F30ACB}" presName="parTxOnly" presStyleLbl="node1" presStyleIdx="5" presStyleCnt="7">
        <dgm:presLayoutVars>
          <dgm:chMax val="0"/>
          <dgm:chPref val="0"/>
          <dgm:bulletEnabled val="1"/>
        </dgm:presLayoutVars>
      </dgm:prSet>
      <dgm:spPr/>
    </dgm:pt>
    <dgm:pt modelId="{344A0C98-746C-44F6-9489-B841FA8E480E}" type="pres">
      <dgm:prSet presAssocID="{EBDE7A46-E54D-4B8E-973B-42DFF95FC52B}" presName="parTxOnlySpace" presStyleCnt="0"/>
      <dgm:spPr/>
    </dgm:pt>
    <dgm:pt modelId="{900A4C49-1C29-485F-A4AD-60C02C76A19E}" type="pres">
      <dgm:prSet presAssocID="{C2B22B91-9262-4CCB-AFE5-F4D7536C6816}" presName="parTxOnly" presStyleLbl="node1" presStyleIdx="6" presStyleCnt="7">
        <dgm:presLayoutVars>
          <dgm:chMax val="0"/>
          <dgm:chPref val="0"/>
          <dgm:bulletEnabled val="1"/>
        </dgm:presLayoutVars>
      </dgm:prSet>
      <dgm:spPr/>
    </dgm:pt>
  </dgm:ptLst>
  <dgm:cxnLst>
    <dgm:cxn modelId="{AF520F0F-C887-4A6E-914A-83E54F6A90C4}" type="presOf" srcId="{49518873-24F2-4D88-8562-77C6FDDB3467}" destId="{2A7C0C47-74F4-4060-9039-FC3BEB33F949}" srcOrd="0" destOrd="0" presId="urn:microsoft.com/office/officeart/2005/8/layout/chevron1"/>
    <dgm:cxn modelId="{CFC4B60F-B56C-4910-8EF2-1E6E88DB37B3}" type="presOf" srcId="{060DD46C-B278-479D-9E99-EF54BEF1F3F4}" destId="{CF05FFA6-D086-4668-A6DF-D6DFB3722418}" srcOrd="0" destOrd="0" presId="urn:microsoft.com/office/officeart/2005/8/layout/chevron1"/>
    <dgm:cxn modelId="{0D272F38-592A-4EEB-8F38-B25FA51C7557}" srcId="{5AF90685-66E9-4E36-BD47-6BF1A666E858}" destId="{726D3ED6-5662-4E4B-963E-5B4FF8F30ACB}" srcOrd="5" destOrd="0" parTransId="{4E65D861-49D2-4433-A49D-434B554CD8CF}" sibTransId="{EBDE7A46-E54D-4B8E-973B-42DFF95FC52B}"/>
    <dgm:cxn modelId="{CE9A953A-4285-492C-B64C-7C53148D013D}" srcId="{5AF90685-66E9-4E36-BD47-6BF1A666E858}" destId="{590B7901-853F-475C-9123-E7F0D810972D}" srcOrd="1" destOrd="0" parTransId="{374837E7-E531-40D1-9BD0-60466B985935}" sibTransId="{314ADDF0-B1C5-4814-B72D-F1960BBFCF10}"/>
    <dgm:cxn modelId="{FB63CA3B-1307-40FC-BAE3-4972E11BB36E}" srcId="{5AF90685-66E9-4E36-BD47-6BF1A666E858}" destId="{D5BDC854-35B0-4E1C-BC51-00251C52D705}" srcOrd="3" destOrd="0" parTransId="{3A5D9C2B-A940-4D9C-B32E-0FB8D217F9E1}" sibTransId="{0913D219-B5E5-4E84-BE95-EAF454001852}"/>
    <dgm:cxn modelId="{04F1373F-A72C-485A-B087-7092BDB11B52}" srcId="{5AF90685-66E9-4E36-BD47-6BF1A666E858}" destId="{060DD46C-B278-479D-9E99-EF54BEF1F3F4}" srcOrd="4" destOrd="0" parTransId="{BDA03A34-CECA-4F41-ACE1-28D25C840DDC}" sibTransId="{9B49D97D-8FDE-4126-9F26-1DEE5577356F}"/>
    <dgm:cxn modelId="{B5BC4472-B093-436A-B383-BFE30FCC39D0}" srcId="{5AF90685-66E9-4E36-BD47-6BF1A666E858}" destId="{6354191A-AE49-489C-B8EA-C55064D97E56}" srcOrd="0" destOrd="0" parTransId="{85F22EB5-FD02-4315-A66E-BB6DEB6EF3A5}" sibTransId="{D03B2A63-292D-49C4-AF5A-8C1BF3BE44BB}"/>
    <dgm:cxn modelId="{5A592997-A66A-4C5C-A887-76646220D449}" srcId="{5AF90685-66E9-4E36-BD47-6BF1A666E858}" destId="{49518873-24F2-4D88-8562-77C6FDDB3467}" srcOrd="2" destOrd="0" parTransId="{AF820A68-2624-4831-B843-D30A46FE0EDE}" sibTransId="{9ECC6ACE-FE6D-44A5-B522-499641A37161}"/>
    <dgm:cxn modelId="{50AB77AD-4DFF-4677-8EB9-6F02C765A72B}" type="presOf" srcId="{6354191A-AE49-489C-B8EA-C55064D97E56}" destId="{031E9B83-BE31-4DD3-969A-1F1A1298B99F}" srcOrd="0" destOrd="0" presId="urn:microsoft.com/office/officeart/2005/8/layout/chevron1"/>
    <dgm:cxn modelId="{B817F7AF-3C62-4656-8B39-90C5192B54BC}" type="presOf" srcId="{726D3ED6-5662-4E4B-963E-5B4FF8F30ACB}" destId="{B419F090-9070-4C08-BA93-8A81B6C919E9}" srcOrd="0" destOrd="0" presId="urn:microsoft.com/office/officeart/2005/8/layout/chevron1"/>
    <dgm:cxn modelId="{1A145CB5-9031-4174-8DBD-6CA909CCE887}" srcId="{5AF90685-66E9-4E36-BD47-6BF1A666E858}" destId="{C2B22B91-9262-4CCB-AFE5-F4D7536C6816}" srcOrd="6" destOrd="0" parTransId="{F1CC2425-42E9-418D-8F56-ED6055F70F28}" sibTransId="{D6C55451-6D54-4304-BB63-1CE5F253DF91}"/>
    <dgm:cxn modelId="{1E0251C8-A3AB-4B69-A00E-F641E76FFB01}" type="presOf" srcId="{D5BDC854-35B0-4E1C-BC51-00251C52D705}" destId="{29675E24-B839-43B9-85C6-54048E62B338}" srcOrd="0" destOrd="0" presId="urn:microsoft.com/office/officeart/2005/8/layout/chevron1"/>
    <dgm:cxn modelId="{E1D5B9CE-25AB-4607-9B17-DF0ED9FE103E}" type="presOf" srcId="{C2B22B91-9262-4CCB-AFE5-F4D7536C6816}" destId="{900A4C49-1C29-485F-A4AD-60C02C76A19E}" srcOrd="0" destOrd="0" presId="urn:microsoft.com/office/officeart/2005/8/layout/chevron1"/>
    <dgm:cxn modelId="{2ED197DC-0A2B-4A7F-AB7F-6C0FD1884410}" type="presOf" srcId="{590B7901-853F-475C-9123-E7F0D810972D}" destId="{6B1F6358-2C63-4CE7-AE51-AC69919CA1BF}" srcOrd="0" destOrd="0" presId="urn:microsoft.com/office/officeart/2005/8/layout/chevron1"/>
    <dgm:cxn modelId="{C507EEF0-9C06-4CBE-9695-8B661557C6FA}" type="presOf" srcId="{5AF90685-66E9-4E36-BD47-6BF1A666E858}" destId="{4EC29511-C372-42C6-9D4F-7D2923C8450A}" srcOrd="0" destOrd="0" presId="urn:microsoft.com/office/officeart/2005/8/layout/chevron1"/>
    <dgm:cxn modelId="{DCD3BADC-C921-4638-A92B-70FC7F7B9AFD}" type="presParOf" srcId="{4EC29511-C372-42C6-9D4F-7D2923C8450A}" destId="{031E9B83-BE31-4DD3-969A-1F1A1298B99F}" srcOrd="0" destOrd="0" presId="urn:microsoft.com/office/officeart/2005/8/layout/chevron1"/>
    <dgm:cxn modelId="{92CB93B9-C91A-4B41-8468-B2EF43CB1075}" type="presParOf" srcId="{4EC29511-C372-42C6-9D4F-7D2923C8450A}" destId="{00E2F252-D8A1-4276-B75D-5CE448728A19}" srcOrd="1" destOrd="0" presId="urn:microsoft.com/office/officeart/2005/8/layout/chevron1"/>
    <dgm:cxn modelId="{BB8F70BD-F45A-4789-B4A6-B3A8041AA9B7}" type="presParOf" srcId="{4EC29511-C372-42C6-9D4F-7D2923C8450A}" destId="{6B1F6358-2C63-4CE7-AE51-AC69919CA1BF}" srcOrd="2" destOrd="0" presId="urn:microsoft.com/office/officeart/2005/8/layout/chevron1"/>
    <dgm:cxn modelId="{67DF00B2-3F76-4FB1-AA07-8A62021ABE4A}" type="presParOf" srcId="{4EC29511-C372-42C6-9D4F-7D2923C8450A}" destId="{C1498AD4-D661-46B7-8AB1-C259D8D73F7E}" srcOrd="3" destOrd="0" presId="urn:microsoft.com/office/officeart/2005/8/layout/chevron1"/>
    <dgm:cxn modelId="{81C8EA97-226F-4FF9-A179-C1A5870A15B4}" type="presParOf" srcId="{4EC29511-C372-42C6-9D4F-7D2923C8450A}" destId="{2A7C0C47-74F4-4060-9039-FC3BEB33F949}" srcOrd="4" destOrd="0" presId="urn:microsoft.com/office/officeart/2005/8/layout/chevron1"/>
    <dgm:cxn modelId="{AF953DAE-B6E4-4A0D-A745-E72984FE6B68}" type="presParOf" srcId="{4EC29511-C372-42C6-9D4F-7D2923C8450A}" destId="{B7CF1355-9BFB-4885-B861-83C763296F73}" srcOrd="5" destOrd="0" presId="urn:microsoft.com/office/officeart/2005/8/layout/chevron1"/>
    <dgm:cxn modelId="{4153B3AD-3771-4EEE-BD5F-FB6B366036DA}" type="presParOf" srcId="{4EC29511-C372-42C6-9D4F-7D2923C8450A}" destId="{29675E24-B839-43B9-85C6-54048E62B338}" srcOrd="6" destOrd="0" presId="urn:microsoft.com/office/officeart/2005/8/layout/chevron1"/>
    <dgm:cxn modelId="{5416999A-4D00-417B-8784-E83B8CAE49BE}" type="presParOf" srcId="{4EC29511-C372-42C6-9D4F-7D2923C8450A}" destId="{D1ABA424-084D-4772-A108-3EE268E38A61}" srcOrd="7" destOrd="0" presId="urn:microsoft.com/office/officeart/2005/8/layout/chevron1"/>
    <dgm:cxn modelId="{3EA31CFF-568A-44B7-BEAC-4EA2426E1195}" type="presParOf" srcId="{4EC29511-C372-42C6-9D4F-7D2923C8450A}" destId="{CF05FFA6-D086-4668-A6DF-D6DFB3722418}" srcOrd="8" destOrd="0" presId="urn:microsoft.com/office/officeart/2005/8/layout/chevron1"/>
    <dgm:cxn modelId="{B3134179-62A5-49EB-A586-C2886CE35121}" type="presParOf" srcId="{4EC29511-C372-42C6-9D4F-7D2923C8450A}" destId="{F86E2FC3-39B1-4AEE-A842-8750D009F124}" srcOrd="9" destOrd="0" presId="urn:microsoft.com/office/officeart/2005/8/layout/chevron1"/>
    <dgm:cxn modelId="{9DB03382-14BA-46E1-AEBB-E76ECC13BF95}" type="presParOf" srcId="{4EC29511-C372-42C6-9D4F-7D2923C8450A}" destId="{B419F090-9070-4C08-BA93-8A81B6C919E9}" srcOrd="10" destOrd="0" presId="urn:microsoft.com/office/officeart/2005/8/layout/chevron1"/>
    <dgm:cxn modelId="{EC53648F-C8E5-4EA4-AF5A-6EEE0C2B14B5}" type="presParOf" srcId="{4EC29511-C372-42C6-9D4F-7D2923C8450A}" destId="{344A0C98-746C-44F6-9489-B841FA8E480E}" srcOrd="11" destOrd="0" presId="urn:microsoft.com/office/officeart/2005/8/layout/chevron1"/>
    <dgm:cxn modelId="{B8608FB4-68B4-4C05-9EBE-8F20F35D6609}" type="presParOf" srcId="{4EC29511-C372-42C6-9D4F-7D2923C8450A}" destId="{900A4C49-1C29-485F-A4AD-60C02C76A19E}" srcOrd="12"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31E9B83-BE31-4DD3-969A-1F1A1298B99F}">
      <dsp:nvSpPr>
        <dsp:cNvPr id="0" name=""/>
        <dsp:cNvSpPr/>
      </dsp:nvSpPr>
      <dsp:spPr>
        <a:xfrm>
          <a:off x="0" y="91196"/>
          <a:ext cx="1749809" cy="699923"/>
        </a:xfrm>
        <a:prstGeom prst="chevron">
          <a:avLst/>
        </a:prstGeom>
        <a:solidFill>
          <a:srgbClr val="00206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800100">
            <a:lnSpc>
              <a:spcPct val="90000"/>
            </a:lnSpc>
            <a:spcBef>
              <a:spcPct val="0"/>
            </a:spcBef>
            <a:spcAft>
              <a:spcPct val="35000"/>
            </a:spcAft>
            <a:buNone/>
          </a:pPr>
          <a:r>
            <a:rPr lang="en-US" sz="1800" b="1" kern="1200"/>
            <a:t>Plan</a:t>
          </a:r>
        </a:p>
      </dsp:txBody>
      <dsp:txXfrm>
        <a:off x="349962" y="91196"/>
        <a:ext cx="1049886" cy="699923"/>
      </dsp:txXfrm>
    </dsp:sp>
    <dsp:sp modelId="{6B1F6358-2C63-4CE7-AE51-AC69919CA1BF}">
      <dsp:nvSpPr>
        <dsp:cNvPr id="0" name=""/>
        <dsp:cNvSpPr/>
      </dsp:nvSpPr>
      <dsp:spPr>
        <a:xfrm>
          <a:off x="1574828" y="91196"/>
          <a:ext cx="1749809" cy="699923"/>
        </a:xfrm>
        <a:prstGeom prst="chevron">
          <a:avLst/>
        </a:prstGeom>
        <a:solidFill>
          <a:srgbClr val="00206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800100">
            <a:lnSpc>
              <a:spcPct val="90000"/>
            </a:lnSpc>
            <a:spcBef>
              <a:spcPct val="0"/>
            </a:spcBef>
            <a:spcAft>
              <a:spcPct val="35000"/>
            </a:spcAft>
            <a:buNone/>
          </a:pPr>
          <a:r>
            <a:rPr lang="en-US" sz="1800" b="1" kern="1200"/>
            <a:t>Code</a:t>
          </a:r>
        </a:p>
      </dsp:txBody>
      <dsp:txXfrm>
        <a:off x="1924790" y="91196"/>
        <a:ext cx="1049886" cy="699923"/>
      </dsp:txXfrm>
    </dsp:sp>
    <dsp:sp modelId="{2A7C0C47-74F4-4060-9039-FC3BEB33F949}">
      <dsp:nvSpPr>
        <dsp:cNvPr id="0" name=""/>
        <dsp:cNvSpPr/>
      </dsp:nvSpPr>
      <dsp:spPr>
        <a:xfrm>
          <a:off x="3149656" y="91196"/>
          <a:ext cx="1749809" cy="699923"/>
        </a:xfrm>
        <a:prstGeom prst="chevron">
          <a:avLst/>
        </a:prstGeom>
        <a:solidFill>
          <a:srgbClr val="00206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b="1" kern="1200"/>
            <a:t>Create</a:t>
          </a:r>
        </a:p>
      </dsp:txBody>
      <dsp:txXfrm>
        <a:off x="3499618" y="91196"/>
        <a:ext cx="1049886" cy="699923"/>
      </dsp:txXfrm>
    </dsp:sp>
    <dsp:sp modelId="{29675E24-B839-43B9-85C6-54048E62B338}">
      <dsp:nvSpPr>
        <dsp:cNvPr id="0" name=""/>
        <dsp:cNvSpPr/>
      </dsp:nvSpPr>
      <dsp:spPr>
        <a:xfrm>
          <a:off x="4724484" y="91196"/>
          <a:ext cx="1749809" cy="699923"/>
        </a:xfrm>
        <a:prstGeom prst="chevron">
          <a:avLst/>
        </a:prstGeom>
        <a:solidFill>
          <a:srgbClr val="00206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800100">
            <a:lnSpc>
              <a:spcPct val="90000"/>
            </a:lnSpc>
            <a:spcBef>
              <a:spcPct val="0"/>
            </a:spcBef>
            <a:spcAft>
              <a:spcPct val="35000"/>
            </a:spcAft>
            <a:buNone/>
          </a:pPr>
          <a:r>
            <a:rPr lang="en-US" sz="1800" b="1" kern="1200"/>
            <a:t>Test</a:t>
          </a:r>
        </a:p>
      </dsp:txBody>
      <dsp:txXfrm>
        <a:off x="5074446" y="91196"/>
        <a:ext cx="1049886" cy="699923"/>
      </dsp:txXfrm>
    </dsp:sp>
    <dsp:sp modelId="{CF05FFA6-D086-4668-A6DF-D6DFB3722418}">
      <dsp:nvSpPr>
        <dsp:cNvPr id="0" name=""/>
        <dsp:cNvSpPr/>
      </dsp:nvSpPr>
      <dsp:spPr>
        <a:xfrm>
          <a:off x="6299312" y="91196"/>
          <a:ext cx="1749809" cy="699923"/>
        </a:xfrm>
        <a:prstGeom prst="chevron">
          <a:avLst/>
        </a:prstGeom>
        <a:solidFill>
          <a:srgbClr val="00206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800100">
            <a:lnSpc>
              <a:spcPct val="90000"/>
            </a:lnSpc>
            <a:spcBef>
              <a:spcPct val="0"/>
            </a:spcBef>
            <a:spcAft>
              <a:spcPct val="35000"/>
            </a:spcAft>
            <a:buNone/>
          </a:pPr>
          <a:r>
            <a:rPr lang="en-US" sz="1800" b="1" kern="1200"/>
            <a:t>Release</a:t>
          </a:r>
        </a:p>
      </dsp:txBody>
      <dsp:txXfrm>
        <a:off x="6649274" y="91196"/>
        <a:ext cx="1049886" cy="699923"/>
      </dsp:txXfrm>
    </dsp:sp>
    <dsp:sp modelId="{B419F090-9070-4C08-BA93-8A81B6C919E9}">
      <dsp:nvSpPr>
        <dsp:cNvPr id="0" name=""/>
        <dsp:cNvSpPr/>
      </dsp:nvSpPr>
      <dsp:spPr>
        <a:xfrm>
          <a:off x="7874140" y="91196"/>
          <a:ext cx="1749809" cy="699923"/>
        </a:xfrm>
        <a:prstGeom prst="chevron">
          <a:avLst/>
        </a:prstGeom>
        <a:solidFill>
          <a:srgbClr val="00206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800100">
            <a:lnSpc>
              <a:spcPct val="90000"/>
            </a:lnSpc>
            <a:spcBef>
              <a:spcPct val="0"/>
            </a:spcBef>
            <a:spcAft>
              <a:spcPct val="35000"/>
            </a:spcAft>
            <a:buNone/>
          </a:pPr>
          <a:r>
            <a:rPr lang="en-US" sz="1800" b="1" kern="1200"/>
            <a:t>Deploy</a:t>
          </a:r>
        </a:p>
      </dsp:txBody>
      <dsp:txXfrm>
        <a:off x="8224102" y="91196"/>
        <a:ext cx="1049886" cy="699923"/>
      </dsp:txXfrm>
    </dsp:sp>
    <dsp:sp modelId="{900A4C49-1C29-485F-A4AD-60C02C76A19E}">
      <dsp:nvSpPr>
        <dsp:cNvPr id="0" name=""/>
        <dsp:cNvSpPr/>
      </dsp:nvSpPr>
      <dsp:spPr>
        <a:xfrm>
          <a:off x="9448968" y="91196"/>
          <a:ext cx="1749809" cy="699923"/>
        </a:xfrm>
        <a:prstGeom prst="chevron">
          <a:avLst/>
        </a:prstGeom>
        <a:solidFill>
          <a:srgbClr val="00206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800100">
            <a:lnSpc>
              <a:spcPct val="90000"/>
            </a:lnSpc>
            <a:spcBef>
              <a:spcPct val="0"/>
            </a:spcBef>
            <a:spcAft>
              <a:spcPct val="35000"/>
            </a:spcAft>
            <a:buNone/>
          </a:pPr>
          <a:r>
            <a:rPr lang="en-US" sz="1800" b="1" kern="1200"/>
            <a:t>Operate</a:t>
          </a:r>
        </a:p>
      </dsp:txBody>
      <dsp:txXfrm>
        <a:off x="9798930" y="91196"/>
        <a:ext cx="1049886" cy="699923"/>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8D39B9D-168E-8C4D-A3D6-73F6C7CF494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3AC200EF-4BC2-C449-BF80-503A58C2C0D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17AFFCC-9DA3-3A4C-8521-FD6F69A17474}" type="datetimeFigureOut">
              <a:rPr lang="en-US" smtClean="0"/>
              <a:t>4/20/22</a:t>
            </a:fld>
            <a:endParaRPr lang="en-US"/>
          </a:p>
        </p:txBody>
      </p:sp>
      <p:sp>
        <p:nvSpPr>
          <p:cNvPr id="4" name="Footer Placeholder 3">
            <a:extLst>
              <a:ext uri="{FF2B5EF4-FFF2-40B4-BE49-F238E27FC236}">
                <a16:creationId xmlns:a16="http://schemas.microsoft.com/office/drawing/2014/main" id="{0CABAAAA-9FC6-574D-968E-DDCB27419FA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20B05FB-0DFE-9041-9083-2630E902E24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97C0BC0-DE64-EE4A-801F-6E0690908F2D}" type="slidenum">
              <a:rPr lang="en-US" smtClean="0"/>
              <a:t>‹#›</a:t>
            </a:fld>
            <a:endParaRPr lang="en-US"/>
          </a:p>
        </p:txBody>
      </p:sp>
    </p:spTree>
    <p:extLst>
      <p:ext uri="{BB962C8B-B14F-4D97-AF65-F5344CB8AC3E}">
        <p14:creationId xmlns:p14="http://schemas.microsoft.com/office/powerpoint/2010/main" val="845918051"/>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7T15:16:13.975"/>
    </inkml:context>
    <inkml:brush xml:id="br0">
      <inkml:brushProperty name="width" value="0.05" units="cm"/>
      <inkml:brushProperty name="height" value="0.05" units="cm"/>
      <inkml:brushProperty name="color" value="#E71224"/>
    </inkml:brush>
  </inkml:definitions>
  <inkml:trace contextRef="#ctx0" brushRef="#br0">1661 1 24575,'-69'36'0,"-4"-4"0,21 9 0,6-19 0,-7 16 0,-9-14 0,-16 13 0,1-7 0,30-9 0,19-9 0,10-4 0,5-2 0,-12 9 0,-10-3 0,-19 13 0,-23-9 0,-13 7 0,10-2 0,21-6 0,26 2 0,19-9 0,-28 10 0,-3 9 0,-42 6 0,-3 6 0,0-13 0,34-6 0,7-8 0,33 1 0,-15 4 0,11-3 0,0 0 0,2-5 0,13-4 0,-3-1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7T15:16:16.078"/>
    </inkml:context>
    <inkml:brush xml:id="br0">
      <inkml:brushProperty name="width" value="0.05" units="cm"/>
      <inkml:brushProperty name="height" value="0.05" units="cm"/>
      <inkml:brushProperty name="color" value="#E71224"/>
    </inkml:brush>
  </inkml:definitions>
  <inkml:trace contextRef="#ctx0" brushRef="#br0">0 0 24575,'25'5'0,"-10"-1"0,9 6 0,5 0 0,-7 0 0,18 2 0,-2 13 0,42 10 0,-34-6 0,0 2 0,6-4 0,1 0 0,-5 3 0,-4-2 0,12 7 0,-11-8 0,-25-13 0,4-4 0,-14-6 0,9 1 0,-12-1 0,31 16 0,6 2 0,0 5 0,4 3 0,-2-8 0,-1 0 0,32 27 0,-25-20 0,-28-14 0,-11-7 0,0 0 0,5 1 0,2 5 0,6-2 0,8 4 0,-1 0 0,9 3 0,-14-2 0,15 13 0,-27-22 0,5 13 0,-14-17 0,0 3 0,0 0 0,6 1 0,-5 0 0,4-3 0,-5 1 0,-3-5 0,0 2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9EE3E59-265C-F647-951E-CCF2602826BF}" type="datetimeFigureOut">
              <a:rPr lang="en-US" smtClean="0"/>
              <a:t>4/19/22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C9E520-80FD-9E4A-A779-E99A2DC8BF42}" type="slidenum">
              <a:rPr lang="en-US" smtClean="0"/>
              <a:t>‹#›</a:t>
            </a:fld>
            <a:endParaRPr lang="en-US"/>
          </a:p>
        </p:txBody>
      </p:sp>
    </p:spTree>
    <p:extLst>
      <p:ext uri="{BB962C8B-B14F-4D97-AF65-F5344CB8AC3E}">
        <p14:creationId xmlns:p14="http://schemas.microsoft.com/office/powerpoint/2010/main" val="14928629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kubernetes.io/docs/concepts/configuration/secret/#risks" TargetMode="External"/><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3" Type="http://schemas.openxmlformats.org/officeDocument/2006/relationships/hyperlink" Target="https://docs.cloudfoundry.org/devguide/services/managing-services.html#unbind" TargetMode="External"/><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2400" dirty="0"/>
          </a:p>
        </p:txBody>
      </p:sp>
      <p:sp>
        <p:nvSpPr>
          <p:cNvPr id="4" name="Slide Number Placeholder 3"/>
          <p:cNvSpPr>
            <a:spLocks noGrp="1"/>
          </p:cNvSpPr>
          <p:nvPr>
            <p:ph type="sldNum" sz="quarter" idx="5"/>
          </p:nvPr>
        </p:nvSpPr>
        <p:spPr/>
        <p:txBody>
          <a:bodyPr/>
          <a:lstStyle/>
          <a:p>
            <a:fld id="{22C9E520-80FD-9E4A-A779-E99A2DC8BF42}" type="slidenum">
              <a:rPr lang="en-US" smtClean="0"/>
              <a:t>3</a:t>
            </a:fld>
            <a:endParaRPr lang="en-US"/>
          </a:p>
        </p:txBody>
      </p:sp>
    </p:spTree>
    <p:extLst>
      <p:ext uri="{BB962C8B-B14F-4D97-AF65-F5344CB8AC3E}">
        <p14:creationId xmlns:p14="http://schemas.microsoft.com/office/powerpoint/2010/main" val="17635704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2400" dirty="0"/>
          </a:p>
        </p:txBody>
      </p:sp>
      <p:sp>
        <p:nvSpPr>
          <p:cNvPr id="4" name="Slide Number Placeholder 3"/>
          <p:cNvSpPr>
            <a:spLocks noGrp="1"/>
          </p:cNvSpPr>
          <p:nvPr>
            <p:ph type="sldNum" sz="quarter" idx="5"/>
          </p:nvPr>
        </p:nvSpPr>
        <p:spPr/>
        <p:txBody>
          <a:bodyPr/>
          <a:lstStyle/>
          <a:p>
            <a:fld id="{22C9E520-80FD-9E4A-A779-E99A2DC8BF42}" type="slidenum">
              <a:rPr lang="en-US" smtClean="0"/>
              <a:t>17</a:t>
            </a:fld>
            <a:endParaRPr lang="en-US"/>
          </a:p>
        </p:txBody>
      </p:sp>
    </p:spTree>
    <p:extLst>
      <p:ext uri="{BB962C8B-B14F-4D97-AF65-F5344CB8AC3E}">
        <p14:creationId xmlns:p14="http://schemas.microsoft.com/office/powerpoint/2010/main" val="27006287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8288707-13C5-0D44-A6CC-0F7089BF747C}" type="slidenum">
              <a:rPr lang="en-US" smtClean="0"/>
              <a:pPr/>
              <a:t>19</a:t>
            </a:fld>
            <a:endParaRPr lang="en-US"/>
          </a:p>
        </p:txBody>
      </p:sp>
    </p:spTree>
    <p:extLst>
      <p:ext uri="{BB962C8B-B14F-4D97-AF65-F5344CB8AC3E}">
        <p14:creationId xmlns:p14="http://schemas.microsoft.com/office/powerpoint/2010/main" val="21288456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8288707-13C5-0D44-A6CC-0F7089BF747C}" type="slidenum">
              <a:rPr lang="en-US" smtClean="0"/>
              <a:pPr/>
              <a:t>21</a:t>
            </a:fld>
            <a:endParaRPr lang="en-US"/>
          </a:p>
        </p:txBody>
      </p:sp>
    </p:spTree>
    <p:extLst>
      <p:ext uri="{BB962C8B-B14F-4D97-AF65-F5344CB8AC3E}">
        <p14:creationId xmlns:p14="http://schemas.microsoft.com/office/powerpoint/2010/main" val="35626018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8288707-13C5-0D44-A6CC-0F7089BF747C}" type="slidenum">
              <a:rPr lang="en-US" smtClean="0"/>
              <a:pPr/>
              <a:t>23</a:t>
            </a:fld>
            <a:endParaRPr lang="en-US"/>
          </a:p>
        </p:txBody>
      </p:sp>
    </p:spTree>
    <p:extLst>
      <p:ext uri="{BB962C8B-B14F-4D97-AF65-F5344CB8AC3E}">
        <p14:creationId xmlns:p14="http://schemas.microsoft.com/office/powerpoint/2010/main" val="41270986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Shape 16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1" name="Shape 161"/>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6880880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25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7675777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Shape 12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1" name="Shape 121"/>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lvl="0" rtl="0">
              <a:spcBef>
                <a:spcPts val="0"/>
              </a:spcBef>
              <a:buNone/>
            </a:pPr>
            <a:endParaRPr/>
          </a:p>
        </p:txBody>
      </p:sp>
    </p:spTree>
    <p:extLst>
      <p:ext uri="{BB962C8B-B14F-4D97-AF65-F5344CB8AC3E}">
        <p14:creationId xmlns:p14="http://schemas.microsoft.com/office/powerpoint/2010/main" val="34826369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Shape 12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1" name="Shape 121"/>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lvl="0" rtl="0">
              <a:spcBef>
                <a:spcPts val="0"/>
              </a:spcBef>
              <a:buNone/>
            </a:pPr>
            <a:endParaRPr dirty="0"/>
          </a:p>
        </p:txBody>
      </p:sp>
    </p:spTree>
    <p:extLst>
      <p:ext uri="{BB962C8B-B14F-4D97-AF65-F5344CB8AC3E}">
        <p14:creationId xmlns:p14="http://schemas.microsoft.com/office/powerpoint/2010/main" val="22123769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Shape 12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1" name="Shape 121"/>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lvl="0" rtl="0">
              <a:spcBef>
                <a:spcPts val="0"/>
              </a:spcBef>
              <a:buNone/>
            </a:pPr>
            <a:endParaRPr dirty="0"/>
          </a:p>
        </p:txBody>
      </p:sp>
    </p:spTree>
    <p:extLst>
      <p:ext uri="{BB962C8B-B14F-4D97-AF65-F5344CB8AC3E}">
        <p14:creationId xmlns:p14="http://schemas.microsoft.com/office/powerpoint/2010/main" val="18881631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Shape 12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1" name="Shape 121"/>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lvl="0" rtl="0">
              <a:spcBef>
                <a:spcPts val="0"/>
              </a:spcBef>
              <a:buNone/>
            </a:pPr>
            <a:endParaRPr dirty="0"/>
          </a:p>
        </p:txBody>
      </p:sp>
    </p:spTree>
    <p:extLst>
      <p:ext uri="{BB962C8B-B14F-4D97-AF65-F5344CB8AC3E}">
        <p14:creationId xmlns:p14="http://schemas.microsoft.com/office/powerpoint/2010/main" val="20495003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Secrets injection overview</a:t>
            </a:r>
          </a:p>
          <a:p>
            <a:r>
              <a:rPr lang="en-US" dirty="0"/>
              <a:t>Circle CI integration</a:t>
            </a:r>
          </a:p>
          <a:p>
            <a:r>
              <a:rPr lang="en-US" dirty="0"/>
              <a:t>K8s secrets provider</a:t>
            </a:r>
          </a:p>
          <a:p>
            <a:r>
              <a:rPr lang="en-US" dirty="0" err="1"/>
              <a:t>Github</a:t>
            </a:r>
            <a:r>
              <a:rPr lang="en-US" dirty="0"/>
              <a:t> actions</a:t>
            </a:r>
          </a:p>
          <a:p>
            <a:r>
              <a:rPr lang="en-US" dirty="0"/>
              <a:t>GCP authentication &amp; secrets retrieval</a:t>
            </a:r>
          </a:p>
          <a:p>
            <a:r>
              <a:rPr lang="en-US" dirty="0"/>
              <a:t>Service deployment – self-hosted or SaaS</a:t>
            </a:r>
          </a:p>
          <a:p>
            <a:endParaRPr lang="en-US" dirty="0"/>
          </a:p>
        </p:txBody>
      </p:sp>
      <p:sp>
        <p:nvSpPr>
          <p:cNvPr id="4" name="Slide Number Placeholder 3"/>
          <p:cNvSpPr>
            <a:spLocks noGrp="1"/>
          </p:cNvSpPr>
          <p:nvPr>
            <p:ph type="sldNum" sz="quarter" idx="5"/>
          </p:nvPr>
        </p:nvSpPr>
        <p:spPr/>
        <p:txBody>
          <a:bodyPr/>
          <a:lstStyle/>
          <a:p>
            <a:fld id="{22C9E520-80FD-9E4A-A779-E99A2DC8BF42}" type="slidenum">
              <a:rPr lang="en-US" smtClean="0"/>
              <a:t>6</a:t>
            </a:fld>
            <a:endParaRPr lang="en-US"/>
          </a:p>
        </p:txBody>
      </p:sp>
    </p:spTree>
    <p:extLst>
      <p:ext uri="{BB962C8B-B14F-4D97-AF65-F5344CB8AC3E}">
        <p14:creationId xmlns:p14="http://schemas.microsoft.com/office/powerpoint/2010/main" val="31138294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Shape 12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1" name="Shape 121"/>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lvl="0" rtl="0">
              <a:spcBef>
                <a:spcPts val="0"/>
              </a:spcBef>
              <a:buNone/>
            </a:pPr>
            <a:r>
              <a:rPr lang="en-US"/>
              <a:t>K8s </a:t>
            </a:r>
            <a:r>
              <a:rPr lang="en-US" dirty="0"/>
              <a:t>secrets risks: </a:t>
            </a:r>
            <a:r>
              <a:rPr lang="en-US" dirty="0">
                <a:hlinkClick r:id="rId3"/>
              </a:rPr>
              <a:t>https://kubernetes.io/docs/concepts/configuration/secret/#risks</a:t>
            </a:r>
            <a:endParaRPr dirty="0"/>
          </a:p>
        </p:txBody>
      </p:sp>
    </p:spTree>
    <p:extLst>
      <p:ext uri="{BB962C8B-B14F-4D97-AF65-F5344CB8AC3E}">
        <p14:creationId xmlns:p14="http://schemas.microsoft.com/office/powerpoint/2010/main" val="28259434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Shape 12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1" name="Shape 121"/>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lvl="0" rtl="0">
              <a:spcBef>
                <a:spcPts val="0"/>
              </a:spcBef>
              <a:buNone/>
            </a:pPr>
            <a:endParaRPr dirty="0"/>
          </a:p>
        </p:txBody>
      </p:sp>
    </p:spTree>
    <p:extLst>
      <p:ext uri="{BB962C8B-B14F-4D97-AF65-F5344CB8AC3E}">
        <p14:creationId xmlns:p14="http://schemas.microsoft.com/office/powerpoint/2010/main" val="28873223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7"/>
        <p:cNvGrpSpPr/>
        <p:nvPr/>
      </p:nvGrpSpPr>
      <p:grpSpPr>
        <a:xfrm>
          <a:off x="0" y="0"/>
          <a:ext cx="0" cy="0"/>
          <a:chOff x="0" y="0"/>
          <a:chExt cx="0" cy="0"/>
        </a:xfrm>
      </p:grpSpPr>
      <p:sp>
        <p:nvSpPr>
          <p:cNvPr id="2868" name="Shape 286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869" name="Shape 2869"/>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29478595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 in-depth with Conjur vs. AIM and </a:t>
            </a:r>
            <a:r>
              <a:rPr lang="en-US" dirty="0" err="1"/>
              <a:t>why.why</a:t>
            </a:r>
            <a:r>
              <a:rPr lang="en-US" dirty="0"/>
              <a:t> not</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AFF35C-135C-614E-BA91-C49BD96A49EE}" type="slidenum">
              <a:rPr kumimoji="0" lang="en-US" sz="12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dirty="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159901934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9AFF35C-135C-614E-BA91-C49BD96A49EE}" type="slidenum">
              <a:rPr lang="en-US" smtClean="0"/>
              <a:pPr/>
              <a:t>34</a:t>
            </a:fld>
            <a:endParaRPr lang="en-US" dirty="0"/>
          </a:p>
        </p:txBody>
      </p:sp>
    </p:spTree>
    <p:extLst>
      <p:ext uri="{BB962C8B-B14F-4D97-AF65-F5344CB8AC3E}">
        <p14:creationId xmlns:p14="http://schemas.microsoft.com/office/powerpoint/2010/main" val="85959409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9AFF35C-135C-614E-BA91-C49BD96A49EE}" type="slidenum">
              <a:rPr lang="en-US" smtClean="0"/>
              <a:pPr/>
              <a:t>35</a:t>
            </a:fld>
            <a:endParaRPr lang="en-US" dirty="0"/>
          </a:p>
        </p:txBody>
      </p:sp>
    </p:spTree>
    <p:extLst>
      <p:ext uri="{BB962C8B-B14F-4D97-AF65-F5344CB8AC3E}">
        <p14:creationId xmlns:p14="http://schemas.microsoft.com/office/powerpoint/2010/main" val="265955074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49AFF35C-135C-614E-BA91-C49BD96A49EE}" type="slidenum">
              <a:rPr lang="en-US" sz="1300" smtClean="0">
                <a:solidFill>
                  <a:prstClr val="black"/>
                </a:solidFill>
                <a:latin typeface="Arial" charset="0"/>
              </a:rPr>
              <a:pPr>
                <a:defRPr/>
              </a:pPr>
              <a:t>39</a:t>
            </a:fld>
            <a:endParaRPr lang="en-US" sz="1300" dirty="0">
              <a:solidFill>
                <a:prstClr val="black"/>
              </a:solidFill>
              <a:latin typeface="Arial" charset="0"/>
            </a:endParaRPr>
          </a:p>
        </p:txBody>
      </p:sp>
    </p:spTree>
    <p:extLst>
      <p:ext uri="{BB962C8B-B14F-4D97-AF65-F5344CB8AC3E}">
        <p14:creationId xmlns:p14="http://schemas.microsoft.com/office/powerpoint/2010/main" val="162338949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8288707-13C5-0D44-A6CC-0F7089BF747C}" type="slidenum">
              <a:rPr lang="en-US" smtClean="0"/>
              <a:pPr/>
              <a:t>41</a:t>
            </a:fld>
            <a:endParaRPr lang="en-US"/>
          </a:p>
        </p:txBody>
      </p:sp>
    </p:spTree>
    <p:extLst>
      <p:ext uri="{BB962C8B-B14F-4D97-AF65-F5344CB8AC3E}">
        <p14:creationId xmlns:p14="http://schemas.microsoft.com/office/powerpoint/2010/main" val="212596849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8288707-13C5-0D44-A6CC-0F7089BF747C}" type="slidenum">
              <a:rPr lang="en-US" smtClean="0"/>
              <a:pPr/>
              <a:t>42</a:t>
            </a:fld>
            <a:endParaRPr lang="en-US"/>
          </a:p>
        </p:txBody>
      </p:sp>
    </p:spTree>
    <p:extLst>
      <p:ext uri="{BB962C8B-B14F-4D97-AF65-F5344CB8AC3E}">
        <p14:creationId xmlns:p14="http://schemas.microsoft.com/office/powerpoint/2010/main" val="28318503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8288707-13C5-0D44-A6CC-0F7089BF747C}" type="slidenum">
              <a:rPr lang="en-US" smtClean="0"/>
              <a:pPr/>
              <a:t>43</a:t>
            </a:fld>
            <a:endParaRPr lang="en-US"/>
          </a:p>
        </p:txBody>
      </p:sp>
    </p:spTree>
    <p:extLst>
      <p:ext uri="{BB962C8B-B14F-4D97-AF65-F5344CB8AC3E}">
        <p14:creationId xmlns:p14="http://schemas.microsoft.com/office/powerpoint/2010/main" val="36671396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Today</a:t>
            </a:r>
            <a:r>
              <a:rPr lang="en-GB" baseline="0" dirty="0"/>
              <a:t> I’ll be talking about securing privileged access in the cloud at scale, and managing secrets within the DevOps Continuous Integration and Deployment Pipeline.</a:t>
            </a:r>
            <a:endParaRPr lang="en-GB" dirty="0"/>
          </a:p>
        </p:txBody>
      </p:sp>
      <p:sp>
        <p:nvSpPr>
          <p:cNvPr id="4" name="Slide Number Placeholder 3"/>
          <p:cNvSpPr>
            <a:spLocks noGrp="1"/>
          </p:cNvSpPr>
          <p:nvPr>
            <p:ph type="sldNum" sz="quarter" idx="10"/>
          </p:nvPr>
        </p:nvSpPr>
        <p:spPr/>
        <p:txBody>
          <a:bodyPr/>
          <a:lstStyle/>
          <a:p>
            <a:fld id="{88607F6A-32D7-4B9E-A404-6C4FD9900DEB}" type="slidenum">
              <a:rPr lang="en-US" smtClean="0">
                <a:solidFill>
                  <a:prstClr val="black"/>
                </a:solidFill>
              </a:rPr>
              <a:pPr/>
              <a:t>8</a:t>
            </a:fld>
            <a:endParaRPr lang="en-US">
              <a:solidFill>
                <a:prstClr val="black"/>
              </a:solidFill>
            </a:endParaRPr>
          </a:p>
        </p:txBody>
      </p:sp>
    </p:spTree>
    <p:extLst>
      <p:ext uri="{BB962C8B-B14F-4D97-AF65-F5344CB8AC3E}">
        <p14:creationId xmlns:p14="http://schemas.microsoft.com/office/powerpoint/2010/main" val="410823559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9AFF35C-135C-614E-BA91-C49BD96A49EE}" type="slidenum">
              <a:rPr lang="en-US" smtClean="0"/>
              <a:pPr/>
              <a:t>45</a:t>
            </a:fld>
            <a:endParaRPr lang="en-US"/>
          </a:p>
        </p:txBody>
      </p:sp>
    </p:spTree>
    <p:extLst>
      <p:ext uri="{BB962C8B-B14F-4D97-AF65-F5344CB8AC3E}">
        <p14:creationId xmlns:p14="http://schemas.microsoft.com/office/powerpoint/2010/main" val="388942631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Shape 70"/>
          <p:cNvSpPr txBox="1">
            <a:spLocks noGrp="1"/>
          </p:cNvSpPr>
          <p:nvPr>
            <p:ph type="body" idx="1"/>
          </p:nvPr>
        </p:nvSpPr>
        <p:spPr>
          <a:xfrm>
            <a:off x="914400" y="4343400"/>
            <a:ext cx="5029199" cy="4114800"/>
          </a:xfrm>
          <a:prstGeom prst="rect">
            <a:avLst/>
          </a:prstGeom>
        </p:spPr>
        <p:txBody>
          <a:bodyPr wrap="square" lIns="91425" tIns="91425" rIns="91425" bIns="91425" anchor="t" anchorCtr="0">
            <a:noAutofit/>
          </a:bodyPr>
          <a:lstStyle/>
          <a:p>
            <a:pPr lvl="0">
              <a:spcBef>
                <a:spcPts val="0"/>
              </a:spcBef>
              <a:buNone/>
            </a:pPr>
            <a:endParaRPr/>
          </a:p>
        </p:txBody>
      </p:sp>
      <p:sp>
        <p:nvSpPr>
          <p:cNvPr id="71" name="Shape 7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274047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7"/>
        <p:cNvGrpSpPr/>
        <p:nvPr/>
      </p:nvGrpSpPr>
      <p:grpSpPr>
        <a:xfrm>
          <a:off x="0" y="0"/>
          <a:ext cx="0" cy="0"/>
          <a:chOff x="0" y="0"/>
          <a:chExt cx="0" cy="0"/>
        </a:xfrm>
      </p:grpSpPr>
      <p:sp>
        <p:nvSpPr>
          <p:cNvPr id="2798" name="Shape 279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2799" name="Shape 279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4272065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8288707-13C5-0D44-A6CC-0F7089BF747C}" type="slidenum">
              <a:rPr lang="en-US" smtClean="0"/>
              <a:pPr/>
              <a:t>52</a:t>
            </a:fld>
            <a:endParaRPr lang="en-US"/>
          </a:p>
        </p:txBody>
      </p:sp>
    </p:spTree>
    <p:extLst>
      <p:ext uri="{BB962C8B-B14F-4D97-AF65-F5344CB8AC3E}">
        <p14:creationId xmlns:p14="http://schemas.microsoft.com/office/powerpoint/2010/main" val="403668069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Low maintenance using wrapper or </a:t>
            </a:r>
            <a:r>
              <a:rPr lang="en-US" dirty="0" err="1"/>
              <a:t>init</a:t>
            </a:r>
            <a:r>
              <a:rPr lang="en-US" dirty="0"/>
              <a:t> container solutions – no need to care about re-login when secrets rotation </a:t>
            </a:r>
          </a:p>
          <a:p>
            <a:endParaRPr lang="en-US" dirty="0"/>
          </a:p>
        </p:txBody>
      </p:sp>
      <p:sp>
        <p:nvSpPr>
          <p:cNvPr id="4" name="Slide Number Placeholder 3"/>
          <p:cNvSpPr>
            <a:spLocks noGrp="1"/>
          </p:cNvSpPr>
          <p:nvPr>
            <p:ph type="sldNum" sz="quarter" idx="10"/>
          </p:nvPr>
        </p:nvSpPr>
        <p:spPr/>
        <p:txBody>
          <a:bodyPr/>
          <a:lstStyle/>
          <a:p>
            <a:fld id="{18288707-13C5-0D44-A6CC-0F7089BF747C}" type="slidenum">
              <a:rPr lang="en-US" smtClean="0">
                <a:solidFill>
                  <a:prstClr val="black"/>
                </a:solidFill>
              </a:rPr>
              <a:pPr/>
              <a:t>59</a:t>
            </a:fld>
            <a:endParaRPr lang="en-US">
              <a:solidFill>
                <a:prstClr val="black"/>
              </a:solidFill>
            </a:endParaRPr>
          </a:p>
        </p:txBody>
      </p:sp>
    </p:spTree>
    <p:extLst>
      <p:ext uri="{BB962C8B-B14F-4D97-AF65-F5344CB8AC3E}">
        <p14:creationId xmlns:p14="http://schemas.microsoft.com/office/powerpoint/2010/main" val="78584399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Shape 105"/>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06" name="Shape 106"/>
          <p:cNvSpPr txBox="1">
            <a:spLocks noGrp="1"/>
          </p:cNvSpPr>
          <p:nvPr>
            <p:ph type="body" idx="1"/>
          </p:nvPr>
        </p:nvSpPr>
        <p:spPr>
          <a:xfrm>
            <a:off x="685800" y="4400550"/>
            <a:ext cx="5486400" cy="3600600"/>
          </a:xfrm>
          <a:prstGeom prst="rect">
            <a:avLst/>
          </a:prstGeom>
          <a:noFill/>
          <a:ln>
            <a:noFill/>
          </a:ln>
        </p:spPr>
        <p:txBody>
          <a:bodyPr wrap="square" lIns="91425" tIns="45700" rIns="91425" bIns="45700" anchor="t" anchorCtr="0">
            <a:noAutofit/>
          </a:bodyPr>
          <a:lstStyle/>
          <a:p>
            <a:pPr marL="0" marR="0" lvl="0" indent="0" algn="l" rtl="0">
              <a:spcBef>
                <a:spcPts val="0"/>
              </a:spcBef>
              <a:spcAft>
                <a:spcPts val="0"/>
              </a:spcAft>
              <a:buNone/>
            </a:pPr>
            <a:r>
              <a:rPr lang="en-US" sz="1600" b="0" i="0" u="none" strike="noStrike" cap="none" dirty="0">
                <a:solidFill>
                  <a:schemeClr val="dk1"/>
                </a:solidFill>
                <a:latin typeface="Calibri"/>
                <a:ea typeface="Calibri"/>
                <a:cs typeface="Calibri"/>
                <a:sym typeface="Calibri"/>
              </a:rPr>
              <a:t>Key takeaway: CyberArk and Pivotal are working together to secure Pivotal Cloud Foundry.</a:t>
            </a:r>
            <a:endParaRPr sz="1600" b="0" i="0" u="none" strike="noStrike" cap="none" dirty="0">
              <a:solidFill>
                <a:schemeClr val="dk1"/>
              </a:solidFill>
              <a:latin typeface="Calibri"/>
              <a:ea typeface="Calibri"/>
              <a:cs typeface="Calibri"/>
              <a:sym typeface="Calibri"/>
            </a:endParaRPr>
          </a:p>
        </p:txBody>
      </p:sp>
      <p:sp>
        <p:nvSpPr>
          <p:cNvPr id="107" name="Shape 107"/>
          <p:cNvSpPr txBox="1">
            <a:spLocks noGrp="1"/>
          </p:cNvSpPr>
          <p:nvPr>
            <p:ph type="sldNum" idx="12"/>
          </p:nvPr>
        </p:nvSpPr>
        <p:spPr>
          <a:xfrm>
            <a:off x="3884613" y="8685213"/>
            <a:ext cx="2971800" cy="458700"/>
          </a:xfrm>
          <a:prstGeom prst="rect">
            <a:avLst/>
          </a:prstGeom>
          <a:noFill/>
          <a:ln>
            <a:noFill/>
          </a:ln>
        </p:spPr>
        <p:txBody>
          <a:bodyPr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60</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81552064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Shape 8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2" name="Shape 82"/>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9532024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8288707-13C5-0D44-A6CC-0F7089BF747C}" type="slidenum">
              <a:rPr lang="en-US" smtClean="0"/>
              <a:pPr/>
              <a:t>63</a:t>
            </a:fld>
            <a:endParaRPr lang="en-US"/>
          </a:p>
        </p:txBody>
      </p:sp>
    </p:spTree>
    <p:extLst>
      <p:ext uri="{BB962C8B-B14F-4D97-AF65-F5344CB8AC3E}">
        <p14:creationId xmlns:p14="http://schemas.microsoft.com/office/powerpoint/2010/main" val="9264092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8288707-13C5-0D44-A6CC-0F7089BF747C}" type="slidenum">
              <a:rPr lang="en-US" smtClean="0"/>
              <a:pPr/>
              <a:t>64</a:t>
            </a:fld>
            <a:endParaRPr lang="en-US"/>
          </a:p>
        </p:txBody>
      </p:sp>
    </p:spTree>
    <p:extLst>
      <p:ext uri="{BB962C8B-B14F-4D97-AF65-F5344CB8AC3E}">
        <p14:creationId xmlns:p14="http://schemas.microsoft.com/office/powerpoint/2010/main" val="272562421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8288707-13C5-0D44-A6CC-0F7089BF747C}" type="slidenum">
              <a:rPr lang="en-US" smtClean="0"/>
              <a:pPr/>
              <a:t>65</a:t>
            </a:fld>
            <a:endParaRPr lang="en-US"/>
          </a:p>
        </p:txBody>
      </p:sp>
    </p:spTree>
    <p:extLst>
      <p:ext uri="{BB962C8B-B14F-4D97-AF65-F5344CB8AC3E}">
        <p14:creationId xmlns:p14="http://schemas.microsoft.com/office/powerpoint/2010/main" val="32112375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me the </a:t>
            </a:r>
            <a:r>
              <a:rPr lang="en-US" dirty="0" err="1"/>
              <a:t>Dev$ecOp</a:t>
            </a:r>
            <a:r>
              <a:rPr lang="en-US" dirty="0"/>
              <a:t>$</a:t>
            </a:r>
          </a:p>
          <a:p>
            <a:r>
              <a:rPr lang="en-US" dirty="0"/>
              <a:t>https://</a:t>
            </a:r>
            <a:r>
              <a:rPr lang="en-US" dirty="0" err="1"/>
              <a:t>youtu.be</a:t>
            </a:r>
            <a:r>
              <a:rPr lang="en-US" dirty="0"/>
              <a:t>/com/EMN47OtIhS0?t=5863</a:t>
            </a:r>
          </a:p>
        </p:txBody>
      </p:sp>
      <p:sp>
        <p:nvSpPr>
          <p:cNvPr id="4" name="Slide Number Placeholder 3"/>
          <p:cNvSpPr>
            <a:spLocks noGrp="1"/>
          </p:cNvSpPr>
          <p:nvPr>
            <p:ph type="sldNum" sz="quarter" idx="5"/>
          </p:nvPr>
        </p:nvSpPr>
        <p:spPr/>
        <p:txBody>
          <a:bodyPr/>
          <a:lstStyle/>
          <a:p>
            <a:fld id="{18288707-13C5-0D44-A6CC-0F7089BF747C}" type="slidenum">
              <a:rPr lang="en-US" smtClean="0"/>
              <a:pPr/>
              <a:t>9</a:t>
            </a:fld>
            <a:endParaRPr lang="en-US"/>
          </a:p>
        </p:txBody>
      </p:sp>
    </p:spTree>
    <p:extLst>
      <p:ext uri="{BB962C8B-B14F-4D97-AF65-F5344CB8AC3E}">
        <p14:creationId xmlns:p14="http://schemas.microsoft.com/office/powerpoint/2010/main" val="131436463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8288707-13C5-0D44-A6CC-0F7089BF747C}" type="slidenum">
              <a:rPr lang="en-US" smtClean="0"/>
              <a:pPr/>
              <a:t>66</a:t>
            </a:fld>
            <a:endParaRPr lang="en-US"/>
          </a:p>
        </p:txBody>
      </p:sp>
    </p:spTree>
    <p:extLst>
      <p:ext uri="{BB962C8B-B14F-4D97-AF65-F5344CB8AC3E}">
        <p14:creationId xmlns:p14="http://schemas.microsoft.com/office/powerpoint/2010/main" val="13043663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8288707-13C5-0D44-A6CC-0F7089BF747C}" type="slidenum">
              <a:rPr lang="en-US" smtClean="0"/>
              <a:pPr/>
              <a:t>67</a:t>
            </a:fld>
            <a:endParaRPr lang="en-US"/>
          </a:p>
        </p:txBody>
      </p:sp>
    </p:spTree>
    <p:extLst>
      <p:ext uri="{BB962C8B-B14F-4D97-AF65-F5344CB8AC3E}">
        <p14:creationId xmlns:p14="http://schemas.microsoft.com/office/powerpoint/2010/main" val="401074238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8288707-13C5-0D44-A6CC-0F7089BF747C}" type="slidenum">
              <a:rPr lang="en-US" smtClean="0"/>
              <a:pPr/>
              <a:t>68</a:t>
            </a:fld>
            <a:endParaRPr lang="en-US"/>
          </a:p>
        </p:txBody>
      </p:sp>
    </p:spTree>
    <p:extLst>
      <p:ext uri="{BB962C8B-B14F-4D97-AF65-F5344CB8AC3E}">
        <p14:creationId xmlns:p14="http://schemas.microsoft.com/office/powerpoint/2010/main" val="32516875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8288707-13C5-0D44-A6CC-0F7089BF747C}" type="slidenum">
              <a:rPr lang="en-US" smtClean="0"/>
              <a:pPr/>
              <a:t>69</a:t>
            </a:fld>
            <a:endParaRPr lang="en-US"/>
          </a:p>
        </p:txBody>
      </p:sp>
    </p:spTree>
    <p:extLst>
      <p:ext uri="{BB962C8B-B14F-4D97-AF65-F5344CB8AC3E}">
        <p14:creationId xmlns:p14="http://schemas.microsoft.com/office/powerpoint/2010/main" val="72468888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8288707-13C5-0D44-A6CC-0F7089BF747C}" type="slidenum">
              <a:rPr lang="en-US" smtClean="0"/>
              <a:pPr/>
              <a:t>70</a:t>
            </a:fld>
            <a:endParaRPr lang="en-US"/>
          </a:p>
        </p:txBody>
      </p:sp>
    </p:spTree>
    <p:extLst>
      <p:ext uri="{BB962C8B-B14F-4D97-AF65-F5344CB8AC3E}">
        <p14:creationId xmlns:p14="http://schemas.microsoft.com/office/powerpoint/2010/main" val="370572270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8288707-13C5-0D44-A6CC-0F7089BF747C}" type="slidenum">
              <a:rPr lang="en-US" smtClean="0"/>
              <a:pPr/>
              <a:t>71</a:t>
            </a:fld>
            <a:endParaRPr lang="en-US"/>
          </a:p>
        </p:txBody>
      </p:sp>
    </p:spTree>
    <p:extLst>
      <p:ext uri="{BB962C8B-B14F-4D97-AF65-F5344CB8AC3E}">
        <p14:creationId xmlns:p14="http://schemas.microsoft.com/office/powerpoint/2010/main" val="277145442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8288707-13C5-0D44-A6CC-0F7089BF747C}" type="slidenum">
              <a:rPr lang="en-US" smtClean="0"/>
              <a:pPr/>
              <a:t>73</a:t>
            </a:fld>
            <a:endParaRPr lang="en-US"/>
          </a:p>
        </p:txBody>
      </p:sp>
    </p:spTree>
    <p:extLst>
      <p:ext uri="{BB962C8B-B14F-4D97-AF65-F5344CB8AC3E}">
        <p14:creationId xmlns:p14="http://schemas.microsoft.com/office/powerpoint/2010/main" val="205496009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Shape 66"/>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7" name="Shape 67"/>
          <p:cNvSpPr txBox="1">
            <a:spLocks noGrp="1"/>
          </p:cNvSpPr>
          <p:nvPr>
            <p:ph type="body" idx="1"/>
          </p:nvPr>
        </p:nvSpPr>
        <p:spPr>
          <a:xfrm>
            <a:off x="688182" y="4415790"/>
            <a:ext cx="5505449" cy="4183380"/>
          </a:xfrm>
          <a:prstGeom prst="rect">
            <a:avLst/>
          </a:prstGeom>
          <a:noFill/>
          <a:ln>
            <a:noFill/>
          </a:ln>
        </p:spPr>
        <p:txBody>
          <a:bodyPr lIns="92431" tIns="46203" rIns="92431" bIns="46203" anchor="t" anchorCtr="0">
            <a:noAutofit/>
          </a:bodyPr>
          <a:lstStyle/>
          <a:p>
            <a:pPr lvl="0" rtl="0">
              <a:lnSpc>
                <a:spcPct val="115000"/>
              </a:lnSpc>
              <a:spcBef>
                <a:spcPts val="0"/>
              </a:spcBef>
              <a:buClr>
                <a:schemeClr val="dk1"/>
              </a:buClr>
              <a:buSzPct val="91666"/>
              <a:buFont typeface="Arial"/>
              <a:buNone/>
            </a:pPr>
            <a:endParaRPr lang="en-US"/>
          </a:p>
        </p:txBody>
      </p:sp>
      <p:sp>
        <p:nvSpPr>
          <p:cNvPr id="68" name="Shape 68"/>
          <p:cNvSpPr txBox="1">
            <a:spLocks noGrp="1"/>
          </p:cNvSpPr>
          <p:nvPr>
            <p:ph type="sldNum" idx="12"/>
          </p:nvPr>
        </p:nvSpPr>
        <p:spPr>
          <a:xfrm>
            <a:off x="3898101" y="8829967"/>
            <a:ext cx="2982118" cy="464820"/>
          </a:xfrm>
          <a:prstGeom prst="rect">
            <a:avLst/>
          </a:prstGeom>
          <a:noFill/>
          <a:ln>
            <a:noFill/>
          </a:ln>
        </p:spPr>
        <p:txBody>
          <a:bodyPr lIns="92431" tIns="46203" rIns="92431" bIns="46203" anchor="b" anchorCtr="0">
            <a:noAutofit/>
          </a:bodyPr>
          <a:lstStyle/>
          <a:p>
            <a:pPr>
              <a:buSzPct val="25000"/>
            </a:pPr>
            <a:fld id="{00000000-1234-1234-1234-123412341234}" type="slidenum">
              <a:rPr lang="en-US">
                <a:solidFill>
                  <a:prstClr val="black"/>
                </a:solidFill>
                <a:ea typeface="Calibri"/>
                <a:cs typeface="Calibri"/>
                <a:sym typeface="Calibri"/>
              </a:rPr>
              <a:pPr>
                <a:buSzPct val="25000"/>
              </a:pPr>
              <a:t>75</a:t>
            </a:fld>
            <a:endParaRPr lang="en-US">
              <a:solidFill>
                <a:prstClr val="black"/>
              </a:solidFill>
              <a:ea typeface="Calibri"/>
              <a:cs typeface="Calibri"/>
              <a:sym typeface="Calibri"/>
            </a:endParaRPr>
          </a:p>
        </p:txBody>
      </p:sp>
    </p:spTree>
    <p:extLst>
      <p:ext uri="{BB962C8B-B14F-4D97-AF65-F5344CB8AC3E}">
        <p14:creationId xmlns:p14="http://schemas.microsoft.com/office/powerpoint/2010/main" val="239786830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a:t>Going forward, these are the three areas of focus from an innovation point of view</a:t>
            </a:r>
          </a:p>
        </p:txBody>
      </p:sp>
      <p:sp>
        <p:nvSpPr>
          <p:cNvPr id="4" name="Slide Number Placeholder 3"/>
          <p:cNvSpPr>
            <a:spLocks noGrp="1"/>
          </p:cNvSpPr>
          <p:nvPr>
            <p:ph type="sldNum" sz="quarter" idx="10"/>
          </p:nvPr>
        </p:nvSpPr>
        <p:spPr/>
        <p:txBody>
          <a:bodyPr/>
          <a:lstStyle/>
          <a:p>
            <a:fld id="{18288707-13C5-0D44-A6CC-0F7089BF747C}" type="slidenum">
              <a:rPr lang="en-US" smtClean="0"/>
              <a:pPr/>
              <a:t>76</a:t>
            </a:fld>
            <a:endParaRPr lang="en-US"/>
          </a:p>
        </p:txBody>
      </p:sp>
    </p:spTree>
    <p:extLst>
      <p:ext uri="{BB962C8B-B14F-4D97-AF65-F5344CB8AC3E}">
        <p14:creationId xmlns:p14="http://schemas.microsoft.com/office/powerpoint/2010/main" val="101878337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lnSpc>
                <a:spcPct val="150000"/>
              </a:lnSpc>
              <a:buFont typeface="Arial" panose="020B0604020202020204" pitchFamily="34" charset="0"/>
              <a:buChar char="•"/>
            </a:pPr>
            <a:endParaRPr lang="en-US" sz="1800" dirty="0"/>
          </a:p>
        </p:txBody>
      </p:sp>
      <p:sp>
        <p:nvSpPr>
          <p:cNvPr id="4" name="Slide Number Placeholder 3"/>
          <p:cNvSpPr>
            <a:spLocks noGrp="1"/>
          </p:cNvSpPr>
          <p:nvPr>
            <p:ph type="sldNum" sz="quarter" idx="10"/>
          </p:nvPr>
        </p:nvSpPr>
        <p:spPr/>
        <p:txBody>
          <a:bodyPr/>
          <a:lstStyle/>
          <a:p>
            <a:fld id="{18288707-13C5-0D44-A6CC-0F7089BF747C}" type="slidenum">
              <a:rPr lang="en-US" smtClean="0">
                <a:solidFill>
                  <a:prstClr val="black"/>
                </a:solidFill>
              </a:rPr>
              <a:pPr/>
              <a:t>77</a:t>
            </a:fld>
            <a:endParaRPr lang="en-US">
              <a:solidFill>
                <a:prstClr val="black"/>
              </a:solidFill>
            </a:endParaRPr>
          </a:p>
        </p:txBody>
      </p:sp>
    </p:spTree>
    <p:extLst>
      <p:ext uri="{BB962C8B-B14F-4D97-AF65-F5344CB8AC3E}">
        <p14:creationId xmlns:p14="http://schemas.microsoft.com/office/powerpoint/2010/main" val="19175223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AFF35C-135C-614E-BA91-C49BD96A49EE}" type="slidenum">
              <a:rPr kumimoji="0" lang="en-US" sz="20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2000" b="0" i="0" u="none" strike="noStrike" kern="1200" cap="none" spc="0" normalizeH="0" baseline="0" noProof="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149645057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Applications</a:t>
            </a:r>
            <a:r>
              <a:rPr lang="en-US" baseline="0" dirty="0"/>
              <a:t> can reside anywhere in an organization, be it servers or desktops. Unix Servers, Windows Servers, Mainframes, Application servers, such as WebSphere, </a:t>
            </a:r>
            <a:r>
              <a:rPr lang="en-US" baseline="0" dirty="0" err="1"/>
              <a:t>Weblogic</a:t>
            </a:r>
            <a:r>
              <a:rPr lang="en-US" baseline="0" dirty="0"/>
              <a:t>, etc.</a:t>
            </a:r>
          </a:p>
          <a:p>
            <a:r>
              <a:rPr lang="en-US" baseline="0" dirty="0"/>
              <a:t>&lt;CLICK 1&gt;</a:t>
            </a:r>
          </a:p>
          <a:p>
            <a:r>
              <a:rPr lang="en-US" baseline="0" dirty="0"/>
              <a:t>Typically, these applications will need to connect to a remote resource, such databases, web application, cloud infrastructure, and even simply other servers.</a:t>
            </a:r>
          </a:p>
          <a:p>
            <a:r>
              <a:rPr lang="en-US" dirty="0"/>
              <a:t>In</a:t>
            </a:r>
            <a:r>
              <a:rPr lang="en-US" baseline="0" dirty="0"/>
              <a:t> order to connect and communicate with these resources, the application must use credentials, and as we saw earlier these credentials are naturally hard-coded into the application code, which expose them to attackers and insider threats.</a:t>
            </a:r>
          </a:p>
          <a:p>
            <a:r>
              <a:rPr lang="en-US" baseline="0" dirty="0"/>
              <a:t>&lt;CLICK 2&gt;</a:t>
            </a:r>
          </a:p>
          <a:p>
            <a:r>
              <a:rPr lang="en-US" baseline="0" dirty="0"/>
              <a:t>Moreover, these credentials are almost never changed, because they have been hard-coded into tons of applications throughout the organization.</a:t>
            </a:r>
          </a:p>
          <a:p>
            <a:r>
              <a:rPr lang="en-US" baseline="0" dirty="0"/>
              <a:t>How does CyberArk overcome these challenges?</a:t>
            </a:r>
          </a:p>
          <a:p>
            <a:r>
              <a:rPr lang="en-US" baseline="0" dirty="0"/>
              <a:t>First thing’s first – remove the hard-coded credential from the application code.</a:t>
            </a:r>
          </a:p>
          <a:p>
            <a:r>
              <a:rPr lang="en-US" baseline="0" dirty="0"/>
              <a:t>CyberArk Application Identity Manager enables the complete elimination of </a:t>
            </a:r>
            <a:r>
              <a:rPr lang="en-US" dirty="0"/>
              <a:t>hard-coded</a:t>
            </a:r>
            <a:r>
              <a:rPr lang="en-US" baseline="0" dirty="0"/>
              <a:t> and </a:t>
            </a:r>
            <a:r>
              <a:rPr lang="en-US" dirty="0"/>
              <a:t>embedded credentials in applications by replacing them with SDKs.</a:t>
            </a:r>
            <a:r>
              <a:rPr lang="en-US" baseline="0" dirty="0"/>
              <a:t> The credential are stored in Vault, and are retrieved using the SDK inside the application code. </a:t>
            </a:r>
          </a:p>
          <a:p>
            <a:r>
              <a:rPr lang="en-US" baseline="0" dirty="0"/>
              <a:t>Credentials, be it password or SSH keys, can then be easily rotated based on the organization policy and the application will transparently use these new credentials whenever required,</a:t>
            </a:r>
          </a:p>
          <a:p>
            <a:endParaRPr lang="en-US" dirty="0"/>
          </a:p>
          <a:p>
            <a:r>
              <a:rPr lang="en-US" dirty="0"/>
              <a:t>Let’s have a look at how this works.</a:t>
            </a:r>
          </a:p>
          <a:p>
            <a:pPr marL="172719" indent="-172719">
              <a:buFont typeface="Arial" panose="020B0604020202020204" pitchFamily="34" charset="0"/>
              <a:buChar char="•"/>
            </a:pPr>
            <a:r>
              <a:rPr lang="en-US" dirty="0"/>
              <a:t>Attackers</a:t>
            </a:r>
            <a:r>
              <a:rPr lang="en-US" baseline="0" dirty="0"/>
              <a:t> or malicious insiders will eventually get access to these credentials, so what we need to do is store them in the Vault</a:t>
            </a:r>
          </a:p>
          <a:p>
            <a:r>
              <a:rPr lang="en-US" baseline="0" dirty="0"/>
              <a:t>&lt;CLICK 3&gt;</a:t>
            </a:r>
          </a:p>
          <a:p>
            <a:pPr marL="633302" lvl="1" indent="-172719">
              <a:buFont typeface="Arial" panose="020B0604020202020204" pitchFamily="34" charset="0"/>
              <a:buChar char="•"/>
            </a:pPr>
            <a:r>
              <a:rPr lang="en-US" baseline="0" dirty="0"/>
              <a:t>This will secure them and enable their frequent rotation</a:t>
            </a:r>
          </a:p>
          <a:p>
            <a:pPr marL="172719" indent="-172719">
              <a:buFont typeface="Arial" panose="020B0604020202020204" pitchFamily="34" charset="0"/>
              <a:buChar char="•"/>
            </a:pPr>
            <a:r>
              <a:rPr lang="en-US" baseline="0" dirty="0"/>
              <a:t>Then, we must get rid of these hard-coded credentials &lt;CLICK 4&gt; and replace them with SDK calls</a:t>
            </a:r>
          </a:p>
          <a:p>
            <a:r>
              <a:rPr lang="en-US" baseline="0" dirty="0"/>
              <a:t>&lt;CLICK 5&gt;</a:t>
            </a:r>
          </a:p>
          <a:p>
            <a:pPr marL="633302" lvl="1" indent="-172719">
              <a:buFont typeface="Arial" panose="020B0604020202020204" pitchFamily="34" charset="0"/>
              <a:buChar char="•"/>
            </a:pPr>
            <a:r>
              <a:rPr lang="en-US" baseline="0" dirty="0"/>
              <a:t>This will enable applications to retrieve the credentials stored and secured in the Vault</a:t>
            </a:r>
          </a:p>
          <a:p>
            <a:pPr marL="172719" indent="-172719">
              <a:buFont typeface="Arial" panose="020B0604020202020204" pitchFamily="34" charset="0"/>
              <a:buChar char="•"/>
            </a:pPr>
            <a:r>
              <a:rPr lang="en-US" baseline="0" dirty="0"/>
              <a:t>&lt;CLICK 6&gt; When a credential is required by an application it is retrieved from the Vault to the application, and then used to authenticate to whichever resource it is required.</a:t>
            </a:r>
            <a:endParaRPr lang="en-US" dirty="0"/>
          </a:p>
          <a:p>
            <a:endParaRPr lang="en-US" dirty="0"/>
          </a:p>
          <a:p>
            <a:r>
              <a:rPr lang="en-US" dirty="0"/>
              <a:t>And</a:t>
            </a:r>
            <a:r>
              <a:rPr lang="en-US" baseline="0" dirty="0"/>
              <a:t> this summarized the high-level concept of AIM – Application Identity Manager.</a:t>
            </a:r>
          </a:p>
          <a:p>
            <a:r>
              <a:rPr lang="en-US" baseline="0" dirty="0"/>
              <a:t>Let’s now go on and discuss all of AIM’s benefits</a:t>
            </a:r>
          </a:p>
          <a:p>
            <a:r>
              <a:rPr lang="en-US" baseline="0" dirty="0"/>
              <a:t>&lt;CLICK 7&gt;</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8288707-13C5-0D44-A6CC-0F7089BF747C}"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04799691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third</a:t>
            </a:r>
            <a:r>
              <a:rPr lang="en-US" baseline="0" dirty="0"/>
              <a:t> solution included in AIM, is a solution for Java Application Servers.</a:t>
            </a:r>
          </a:p>
          <a:p>
            <a:r>
              <a:rPr lang="en-US" baseline="0" dirty="0"/>
              <a:t>This is a solution for the transparent management of datasource credentials, the credentials used by the application servers to connect to databases and other assets </a:t>
            </a:r>
            <a:r>
              <a:rPr lang="en-US" b="1" baseline="0" dirty="0"/>
              <a:t>at the heart of the enterprise</a:t>
            </a:r>
            <a:r>
              <a:rPr lang="en-US" baseline="0" dirty="0"/>
              <a:t>.</a:t>
            </a:r>
          </a:p>
          <a:p>
            <a:pPr defTabSz="460583">
              <a:defRPr/>
            </a:pPr>
            <a:r>
              <a:rPr lang="en-US" baseline="0" dirty="0"/>
              <a:t>&lt;CLICK 1&gt;</a:t>
            </a:r>
          </a:p>
          <a:p>
            <a:endParaRPr lang="en-US" baseline="0" dirty="0"/>
          </a:p>
          <a:p>
            <a:r>
              <a:rPr lang="en-US" baseline="0" dirty="0"/>
              <a:t>Among the SDKs CyberArk AIM offers is a Java SDK, through which Java applications can retrieve credentials, as we have seen in the previous slides.</a:t>
            </a:r>
          </a:p>
          <a:p>
            <a:r>
              <a:rPr lang="en-US" baseline="0" dirty="0"/>
              <a:t>But why change the code of all application when you can make a one time configuration change in the Application Server itself?</a:t>
            </a:r>
          </a:p>
          <a:p>
            <a:endParaRPr lang="en-US" baseline="0" dirty="0"/>
          </a:p>
          <a:p>
            <a:r>
              <a:rPr lang="en-US" baseline="0" dirty="0"/>
              <a:t>CyberArk has developed and </a:t>
            </a:r>
            <a:r>
              <a:rPr lang="en-US" b="1" baseline="0" dirty="0" err="1"/>
              <a:t>patentized</a:t>
            </a:r>
            <a:r>
              <a:rPr lang="en-US" b="1" baseline="0" dirty="0"/>
              <a:t> </a:t>
            </a:r>
            <a:r>
              <a:rPr lang="en-US" baseline="0" dirty="0"/>
              <a:t>an innovative solution that eliminates hard-coded credentials in Java Applications servers </a:t>
            </a:r>
            <a:r>
              <a:rPr lang="en-US" b="1" baseline="0" dirty="0"/>
              <a:t>without needing to change a single line of code</a:t>
            </a:r>
            <a:r>
              <a:rPr lang="en-US" baseline="0" dirty="0"/>
              <a:t>, which as we know, can be a big challenge to orchestrate.</a:t>
            </a:r>
          </a:p>
          <a:p>
            <a:r>
              <a:rPr lang="en-US" baseline="0" dirty="0"/>
              <a:t>&lt;CLICK 2&gt;</a:t>
            </a:r>
          </a:p>
          <a:p>
            <a:endParaRPr lang="en-US" baseline="0" dirty="0"/>
          </a:p>
          <a:p>
            <a:r>
              <a:rPr lang="en-US" baseline="0" dirty="0"/>
              <a:t>The Application Server Credential Provider is installed on the Java Application Server, just like the Credential Provider we saw in the previous slides.</a:t>
            </a:r>
          </a:p>
          <a:p>
            <a:r>
              <a:rPr lang="en-US" baseline="0" dirty="0"/>
              <a:t>&lt;CLICK 3&gt;</a:t>
            </a:r>
          </a:p>
          <a:p>
            <a:r>
              <a:rPr lang="en-US" baseline="0" dirty="0"/>
              <a:t>Similar to the Credential Provider, </a:t>
            </a:r>
            <a:r>
              <a:rPr lang="en-US" baseline="0" dirty="0" err="1"/>
              <a:t>everytime</a:t>
            </a:r>
            <a:r>
              <a:rPr lang="en-US" baseline="0" dirty="0"/>
              <a:t> the Java application requires a credential, it is retrieved from the Vault, stored in the cache, and the connection is established by the Java Application Server.</a:t>
            </a:r>
          </a:p>
          <a:p>
            <a:r>
              <a:rPr lang="en-US" baseline="0" dirty="0"/>
              <a:t>The credential never makes it to the application itself.</a:t>
            </a:r>
          </a:p>
          <a:p>
            <a:endParaRPr lang="en-US" baseline="0" dirty="0"/>
          </a:p>
          <a:p>
            <a:r>
              <a:rPr lang="en-US" baseline="0" dirty="0"/>
              <a:t>The Application Server Credential Provider is very popular for the beginning of AIM projects, since it requires no code changes, and is very easy to implement.</a:t>
            </a:r>
          </a:p>
        </p:txBody>
      </p:sp>
      <p:sp>
        <p:nvSpPr>
          <p:cNvPr id="4" name="Slide Number Placeholder 3"/>
          <p:cNvSpPr>
            <a:spLocks noGrp="1"/>
          </p:cNvSpPr>
          <p:nvPr>
            <p:ph type="sldNum" sz="quarter" idx="10"/>
          </p:nvPr>
        </p:nvSpPr>
        <p:spPr/>
        <p:txBody>
          <a:bodyPr/>
          <a:lstStyle/>
          <a:p>
            <a:fld id="{18288707-13C5-0D44-A6CC-0F7089BF747C}" type="slidenum">
              <a:rPr lang="en-US" smtClean="0"/>
              <a:pPr/>
              <a:t>79</a:t>
            </a:fld>
            <a:endParaRPr lang="en-US"/>
          </a:p>
        </p:txBody>
      </p:sp>
    </p:spTree>
    <p:extLst>
      <p:ext uri="{BB962C8B-B14F-4D97-AF65-F5344CB8AC3E}">
        <p14:creationId xmlns:p14="http://schemas.microsoft.com/office/powerpoint/2010/main" val="201269619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third</a:t>
            </a:r>
            <a:r>
              <a:rPr lang="en-US" baseline="0" dirty="0"/>
              <a:t> solution included in AIM, is a solution for Java Application Servers.</a:t>
            </a:r>
          </a:p>
          <a:p>
            <a:r>
              <a:rPr lang="en-US" baseline="0" dirty="0"/>
              <a:t>This is a solution for the transparent management of datasource credentials, the credentials used by the application servers to connect to databases and other assets </a:t>
            </a:r>
            <a:r>
              <a:rPr lang="en-US" b="1" baseline="0" dirty="0"/>
              <a:t>at the heart of the enterprise</a:t>
            </a:r>
            <a:r>
              <a:rPr lang="en-US" baseline="0" dirty="0"/>
              <a:t>.</a:t>
            </a:r>
          </a:p>
          <a:p>
            <a:pPr defTabSz="460583">
              <a:defRPr/>
            </a:pPr>
            <a:r>
              <a:rPr lang="en-US" baseline="0" dirty="0"/>
              <a:t>&lt;CLICK 1&gt;</a:t>
            </a:r>
          </a:p>
          <a:p>
            <a:endParaRPr lang="en-US" baseline="0" dirty="0"/>
          </a:p>
          <a:p>
            <a:r>
              <a:rPr lang="en-US" baseline="0" dirty="0"/>
              <a:t>Among the SDKs CyberArk AIM offers is a Java SDK, through which Java applications can retrieve credentials, as we have seen in the previous slides.</a:t>
            </a:r>
          </a:p>
          <a:p>
            <a:r>
              <a:rPr lang="en-US" baseline="0" dirty="0"/>
              <a:t>But why change the code of all application when you can make a one time configuration change in the Application Server itself?</a:t>
            </a:r>
          </a:p>
          <a:p>
            <a:endParaRPr lang="en-US" baseline="0" dirty="0"/>
          </a:p>
          <a:p>
            <a:r>
              <a:rPr lang="en-US" baseline="0" dirty="0"/>
              <a:t>CyberArk has developed and </a:t>
            </a:r>
            <a:r>
              <a:rPr lang="en-US" b="1" baseline="0" dirty="0" err="1"/>
              <a:t>patentized</a:t>
            </a:r>
            <a:r>
              <a:rPr lang="en-US" b="1" baseline="0" dirty="0"/>
              <a:t> </a:t>
            </a:r>
            <a:r>
              <a:rPr lang="en-US" baseline="0" dirty="0"/>
              <a:t>an innovative solution that eliminates hard-coded credentials in Java Applications servers </a:t>
            </a:r>
            <a:r>
              <a:rPr lang="en-US" b="1" baseline="0" dirty="0"/>
              <a:t>without needing to change a single line of code</a:t>
            </a:r>
            <a:r>
              <a:rPr lang="en-US" baseline="0" dirty="0"/>
              <a:t>, which as we know, can be a big challenge to orchestrate.</a:t>
            </a:r>
          </a:p>
          <a:p>
            <a:r>
              <a:rPr lang="en-US" baseline="0" dirty="0"/>
              <a:t>&lt;CLICK 2&gt;</a:t>
            </a:r>
          </a:p>
          <a:p>
            <a:endParaRPr lang="en-US" baseline="0" dirty="0"/>
          </a:p>
          <a:p>
            <a:r>
              <a:rPr lang="en-US" baseline="0" dirty="0"/>
              <a:t>The Application Server Credential Provider is installed on the Java Application Server, just like the Credential Provider we saw in the previous slides.</a:t>
            </a:r>
          </a:p>
          <a:p>
            <a:r>
              <a:rPr lang="en-US" baseline="0" dirty="0"/>
              <a:t>&lt;CLICK 3&gt;</a:t>
            </a:r>
          </a:p>
          <a:p>
            <a:r>
              <a:rPr lang="en-US" baseline="0" dirty="0"/>
              <a:t>Similar to the Credential Provider, </a:t>
            </a:r>
            <a:r>
              <a:rPr lang="en-US" baseline="0" dirty="0" err="1"/>
              <a:t>everytime</a:t>
            </a:r>
            <a:r>
              <a:rPr lang="en-US" baseline="0" dirty="0"/>
              <a:t> the Java application requires a credential, it is retrieved from the Vault, stored in the cache, and the connection is established by the Java Application Server.</a:t>
            </a:r>
          </a:p>
          <a:p>
            <a:r>
              <a:rPr lang="en-US" baseline="0" dirty="0"/>
              <a:t>The credential never makes it to the application itself.</a:t>
            </a:r>
          </a:p>
          <a:p>
            <a:endParaRPr lang="en-US" baseline="0" dirty="0"/>
          </a:p>
          <a:p>
            <a:r>
              <a:rPr lang="en-US" baseline="0" dirty="0"/>
              <a:t>The Application Server Credential Provider is very popular for the beginning of AIM projects, since it requires no code changes, and is very easy to implement.</a:t>
            </a:r>
          </a:p>
        </p:txBody>
      </p:sp>
      <p:sp>
        <p:nvSpPr>
          <p:cNvPr id="4" name="Slide Number Placeholder 3"/>
          <p:cNvSpPr>
            <a:spLocks noGrp="1"/>
          </p:cNvSpPr>
          <p:nvPr>
            <p:ph type="sldNum" sz="quarter" idx="10"/>
          </p:nvPr>
        </p:nvSpPr>
        <p:spPr/>
        <p:txBody>
          <a:bodyPr/>
          <a:lstStyle/>
          <a:p>
            <a:fld id="{18288707-13C5-0D44-A6CC-0F7089BF747C}" type="slidenum">
              <a:rPr lang="en-US" smtClean="0"/>
              <a:pPr/>
              <a:t>80</a:t>
            </a:fld>
            <a:endParaRPr lang="en-US"/>
          </a:p>
        </p:txBody>
      </p:sp>
    </p:spTree>
    <p:extLst>
      <p:ext uri="{BB962C8B-B14F-4D97-AF65-F5344CB8AC3E}">
        <p14:creationId xmlns:p14="http://schemas.microsoft.com/office/powerpoint/2010/main" val="216686446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9AFF35C-135C-614E-BA91-C49BD96A49EE}" type="slidenum">
              <a:rPr lang="en-US" smtClean="0">
                <a:solidFill>
                  <a:prstClr val="black"/>
                </a:solidFill>
              </a:rPr>
              <a:pPr/>
              <a:t>82</a:t>
            </a:fld>
            <a:endParaRPr lang="en-US" dirty="0">
              <a:solidFill>
                <a:prstClr val="black"/>
              </a:solidFill>
            </a:endParaRPr>
          </a:p>
        </p:txBody>
      </p:sp>
    </p:spTree>
    <p:extLst>
      <p:ext uri="{BB962C8B-B14F-4D97-AF65-F5344CB8AC3E}">
        <p14:creationId xmlns:p14="http://schemas.microsoft.com/office/powerpoint/2010/main" val="325449884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Shape 105"/>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06" name="Shape 106"/>
          <p:cNvSpPr txBox="1">
            <a:spLocks noGrp="1"/>
          </p:cNvSpPr>
          <p:nvPr>
            <p:ph type="body" idx="1"/>
          </p:nvPr>
        </p:nvSpPr>
        <p:spPr>
          <a:xfrm>
            <a:off x="685800" y="4400550"/>
            <a:ext cx="5486400" cy="3600600"/>
          </a:xfrm>
          <a:prstGeom prst="rect">
            <a:avLst/>
          </a:prstGeom>
          <a:noFill/>
          <a:ln>
            <a:noFill/>
          </a:ln>
        </p:spPr>
        <p:txBody>
          <a:bodyPr wrap="square" lIns="91425" tIns="45700" rIns="91425" bIns="45700" anchor="t" anchorCtr="0">
            <a:noAutofit/>
          </a:bodyPr>
          <a:lstStyle/>
          <a:p>
            <a:pPr marL="0" marR="0" lvl="0" indent="0" algn="l" rtl="0">
              <a:spcBef>
                <a:spcPts val="0"/>
              </a:spcBef>
              <a:spcAft>
                <a:spcPts val="0"/>
              </a:spcAft>
              <a:buNone/>
            </a:pPr>
            <a:r>
              <a:rPr lang="en-US" sz="1600" b="0" i="0" u="none" strike="noStrike" cap="none" dirty="0">
                <a:solidFill>
                  <a:schemeClr val="dk1"/>
                </a:solidFill>
                <a:latin typeface="Calibri"/>
                <a:ea typeface="Calibri"/>
                <a:cs typeface="Calibri"/>
                <a:sym typeface="Calibri"/>
              </a:rPr>
              <a:t>Key takeaway: CyberArk and Pivotal are working together to secure Pivotal Cloud Foundry.</a:t>
            </a:r>
            <a:endParaRPr sz="1600" b="0" i="0" u="none" strike="noStrike" cap="none" dirty="0">
              <a:solidFill>
                <a:schemeClr val="dk1"/>
              </a:solidFill>
              <a:latin typeface="Calibri"/>
              <a:ea typeface="Calibri"/>
              <a:cs typeface="Calibri"/>
              <a:sym typeface="Calibri"/>
            </a:endParaRPr>
          </a:p>
        </p:txBody>
      </p:sp>
      <p:sp>
        <p:nvSpPr>
          <p:cNvPr id="107" name="Shape 107"/>
          <p:cNvSpPr txBox="1">
            <a:spLocks noGrp="1"/>
          </p:cNvSpPr>
          <p:nvPr>
            <p:ph type="sldNum" idx="12"/>
          </p:nvPr>
        </p:nvSpPr>
        <p:spPr>
          <a:xfrm>
            <a:off x="3884613" y="8685213"/>
            <a:ext cx="2971800" cy="458700"/>
          </a:xfrm>
          <a:prstGeom prst="rect">
            <a:avLst/>
          </a:prstGeom>
          <a:noFill/>
          <a:ln>
            <a:noFill/>
          </a:ln>
        </p:spPr>
        <p:txBody>
          <a:bodyPr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83</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69831396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Shape 105"/>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06" name="Shape 106"/>
          <p:cNvSpPr txBox="1">
            <a:spLocks noGrp="1"/>
          </p:cNvSpPr>
          <p:nvPr>
            <p:ph type="body" idx="1"/>
          </p:nvPr>
        </p:nvSpPr>
        <p:spPr>
          <a:xfrm>
            <a:off x="685800" y="4400550"/>
            <a:ext cx="5486400" cy="3600600"/>
          </a:xfrm>
          <a:prstGeom prst="rect">
            <a:avLst/>
          </a:prstGeom>
          <a:noFill/>
          <a:ln>
            <a:noFill/>
          </a:ln>
        </p:spPr>
        <p:txBody>
          <a:bodyPr wrap="square" lIns="91425" tIns="45700" rIns="91425" bIns="45700" anchor="t" anchorCtr="0">
            <a:noAutofit/>
          </a:bodyPr>
          <a:lstStyle/>
          <a:p>
            <a:pPr marL="0" marR="0" lvl="0" indent="0" algn="l" rtl="0">
              <a:spcBef>
                <a:spcPts val="0"/>
              </a:spcBef>
              <a:spcAft>
                <a:spcPts val="0"/>
              </a:spcAft>
              <a:buNone/>
            </a:pPr>
            <a:endParaRPr sz="1600" b="0" i="0" u="none" strike="noStrike" cap="none" dirty="0">
              <a:solidFill>
                <a:schemeClr val="dk1"/>
              </a:solidFill>
              <a:latin typeface="Calibri"/>
              <a:ea typeface="Calibri"/>
              <a:cs typeface="Calibri"/>
              <a:sym typeface="Calibri"/>
            </a:endParaRPr>
          </a:p>
        </p:txBody>
      </p:sp>
      <p:sp>
        <p:nvSpPr>
          <p:cNvPr id="107" name="Shape 107"/>
          <p:cNvSpPr txBox="1">
            <a:spLocks noGrp="1"/>
          </p:cNvSpPr>
          <p:nvPr>
            <p:ph type="sldNum" idx="12"/>
          </p:nvPr>
        </p:nvSpPr>
        <p:spPr>
          <a:xfrm>
            <a:off x="3884613" y="8685213"/>
            <a:ext cx="2971800" cy="458700"/>
          </a:xfrm>
          <a:prstGeom prst="rect">
            <a:avLst/>
          </a:prstGeom>
          <a:noFill/>
          <a:ln>
            <a:noFill/>
          </a:ln>
        </p:spPr>
        <p:txBody>
          <a:bodyPr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84</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85477172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Shape 115"/>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16" name="Shape 116"/>
          <p:cNvSpPr txBox="1">
            <a:spLocks noGrp="1"/>
          </p:cNvSpPr>
          <p:nvPr>
            <p:ph type="body" idx="1"/>
          </p:nvPr>
        </p:nvSpPr>
        <p:spPr>
          <a:xfrm>
            <a:off x="685800" y="4400550"/>
            <a:ext cx="5486400" cy="3600600"/>
          </a:xfrm>
          <a:prstGeom prst="rect">
            <a:avLst/>
          </a:prstGeom>
          <a:noFill/>
          <a:ln>
            <a:noFill/>
          </a:ln>
        </p:spPr>
        <p:txBody>
          <a:bodyPr wrap="square" lIns="91425" tIns="45700" rIns="91425" bIns="45700" anchor="t" anchorCtr="0">
            <a:noAutofit/>
          </a:bodyPr>
          <a:lstStyle/>
          <a:p>
            <a:pPr marL="0" marR="0" lvl="0" indent="0" algn="l" rtl="0">
              <a:spcBef>
                <a:spcPts val="0"/>
              </a:spcBef>
              <a:spcAft>
                <a:spcPts val="0"/>
              </a:spcAft>
              <a:buNone/>
            </a:pPr>
            <a:endParaRPr sz="1600" b="0" i="0" u="none" strike="noStrike" cap="none">
              <a:solidFill>
                <a:schemeClr val="dk1"/>
              </a:solidFill>
              <a:latin typeface="Calibri"/>
              <a:ea typeface="Calibri"/>
              <a:cs typeface="Calibri"/>
              <a:sym typeface="Calibri"/>
            </a:endParaRPr>
          </a:p>
        </p:txBody>
      </p:sp>
      <p:sp>
        <p:nvSpPr>
          <p:cNvPr id="117" name="Shape 117"/>
          <p:cNvSpPr txBox="1">
            <a:spLocks noGrp="1"/>
          </p:cNvSpPr>
          <p:nvPr>
            <p:ph type="sldNum" idx="12"/>
          </p:nvPr>
        </p:nvSpPr>
        <p:spPr>
          <a:xfrm>
            <a:off x="3884613" y="8685213"/>
            <a:ext cx="2971800" cy="458700"/>
          </a:xfrm>
          <a:prstGeom prst="rect">
            <a:avLst/>
          </a:prstGeom>
          <a:noFill/>
          <a:ln>
            <a:noFill/>
          </a:ln>
        </p:spPr>
        <p:txBody>
          <a:bodyPr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85</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21194907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Shape 122"/>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23" name="Shape 123"/>
          <p:cNvSpPr txBox="1">
            <a:spLocks noGrp="1"/>
          </p:cNvSpPr>
          <p:nvPr>
            <p:ph type="body" idx="1"/>
          </p:nvPr>
        </p:nvSpPr>
        <p:spPr>
          <a:xfrm>
            <a:off x="685800" y="4400550"/>
            <a:ext cx="5486400" cy="3600600"/>
          </a:xfrm>
          <a:prstGeom prst="rect">
            <a:avLst/>
          </a:prstGeom>
          <a:noFill/>
          <a:ln>
            <a:noFill/>
          </a:ln>
        </p:spPr>
        <p:txBody>
          <a:bodyPr wrap="square" lIns="91425" tIns="45700" rIns="91425" bIns="45700" anchor="t" anchorCtr="0">
            <a:noAutofit/>
          </a:bodyPr>
          <a:lstStyle/>
          <a:p>
            <a:pPr marL="0" marR="0" lvl="0" indent="0" algn="l" rtl="0">
              <a:spcBef>
                <a:spcPts val="0"/>
              </a:spcBef>
              <a:spcAft>
                <a:spcPts val="0"/>
              </a:spcAft>
              <a:buNone/>
            </a:pPr>
            <a:r>
              <a:rPr lang="en-US" sz="1600" b="0" i="0" u="none" strike="noStrike" cap="none" dirty="0">
                <a:solidFill>
                  <a:schemeClr val="dk1"/>
                </a:solidFill>
                <a:latin typeface="Calibri"/>
                <a:ea typeface="Calibri"/>
                <a:cs typeface="Calibri"/>
                <a:sym typeface="Calibri"/>
              </a:rPr>
              <a:t>Key takeaway: Install the </a:t>
            </a:r>
            <a:r>
              <a:rPr lang="en-US" sz="1600" b="0" i="0" u="none" strike="noStrike" cap="none" dirty="0" err="1">
                <a:solidFill>
                  <a:schemeClr val="dk1"/>
                </a:solidFill>
                <a:latin typeface="Calibri"/>
                <a:ea typeface="Calibri"/>
                <a:cs typeface="Calibri"/>
                <a:sym typeface="Calibri"/>
              </a:rPr>
              <a:t>Conjur</a:t>
            </a:r>
            <a:r>
              <a:rPr lang="en-US" sz="1600" b="0" i="0" u="none" strike="noStrike" cap="none" dirty="0">
                <a:solidFill>
                  <a:schemeClr val="dk1"/>
                </a:solidFill>
                <a:latin typeface="Calibri"/>
                <a:ea typeface="Calibri"/>
                <a:cs typeface="Calibri"/>
                <a:sym typeface="Calibri"/>
              </a:rPr>
              <a:t> service like you would any other PCF service.</a:t>
            </a:r>
            <a:endParaRPr sz="1600" b="0" i="0" u="none" strike="noStrike" cap="none" dirty="0">
              <a:solidFill>
                <a:schemeClr val="dk1"/>
              </a:solidFill>
              <a:latin typeface="Calibri"/>
              <a:ea typeface="Calibri"/>
              <a:cs typeface="Calibri"/>
              <a:sym typeface="Calibri"/>
            </a:endParaRPr>
          </a:p>
        </p:txBody>
      </p:sp>
      <p:sp>
        <p:nvSpPr>
          <p:cNvPr id="124" name="Shape 124"/>
          <p:cNvSpPr txBox="1">
            <a:spLocks noGrp="1"/>
          </p:cNvSpPr>
          <p:nvPr>
            <p:ph type="sldNum" idx="12"/>
          </p:nvPr>
        </p:nvSpPr>
        <p:spPr>
          <a:xfrm>
            <a:off x="3884613" y="8685213"/>
            <a:ext cx="2971800" cy="458700"/>
          </a:xfrm>
          <a:prstGeom prst="rect">
            <a:avLst/>
          </a:prstGeom>
          <a:noFill/>
          <a:ln>
            <a:noFill/>
          </a:ln>
        </p:spPr>
        <p:txBody>
          <a:bodyPr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86</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5016377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Shape 115"/>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16" name="Shape 116"/>
          <p:cNvSpPr txBox="1">
            <a:spLocks noGrp="1"/>
          </p:cNvSpPr>
          <p:nvPr>
            <p:ph type="body" idx="1"/>
          </p:nvPr>
        </p:nvSpPr>
        <p:spPr>
          <a:xfrm>
            <a:off x="685800" y="4400550"/>
            <a:ext cx="5486400" cy="3600600"/>
          </a:xfrm>
          <a:prstGeom prst="rect">
            <a:avLst/>
          </a:prstGeom>
          <a:noFill/>
          <a:ln>
            <a:noFill/>
          </a:ln>
        </p:spPr>
        <p:txBody>
          <a:bodyPr wrap="square" lIns="91425" tIns="45700" rIns="91425" bIns="45700" anchor="t" anchorCtr="0">
            <a:noAutofit/>
          </a:bodyPr>
          <a:lstStyle/>
          <a:p>
            <a:pPr marL="0" marR="0" lvl="0" indent="0" algn="l" rtl="0">
              <a:spcBef>
                <a:spcPts val="0"/>
              </a:spcBef>
              <a:spcAft>
                <a:spcPts val="0"/>
              </a:spcAft>
              <a:buNone/>
            </a:pPr>
            <a:endParaRPr sz="1600" b="0" i="0" u="none" strike="noStrike" cap="none">
              <a:solidFill>
                <a:schemeClr val="dk1"/>
              </a:solidFill>
              <a:latin typeface="Calibri"/>
              <a:ea typeface="Calibri"/>
              <a:cs typeface="Calibri"/>
              <a:sym typeface="Calibri"/>
            </a:endParaRPr>
          </a:p>
        </p:txBody>
      </p:sp>
      <p:sp>
        <p:nvSpPr>
          <p:cNvPr id="117" name="Shape 117"/>
          <p:cNvSpPr txBox="1">
            <a:spLocks noGrp="1"/>
          </p:cNvSpPr>
          <p:nvPr>
            <p:ph type="sldNum" idx="12"/>
          </p:nvPr>
        </p:nvSpPr>
        <p:spPr>
          <a:xfrm>
            <a:off x="3884613" y="8685213"/>
            <a:ext cx="2971800" cy="458700"/>
          </a:xfrm>
          <a:prstGeom prst="rect">
            <a:avLst/>
          </a:prstGeom>
          <a:noFill/>
          <a:ln>
            <a:noFill/>
          </a:ln>
        </p:spPr>
        <p:txBody>
          <a:bodyPr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87</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62414810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Shape 115"/>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16" name="Shape 116"/>
          <p:cNvSpPr txBox="1">
            <a:spLocks noGrp="1"/>
          </p:cNvSpPr>
          <p:nvPr>
            <p:ph type="body" idx="1"/>
          </p:nvPr>
        </p:nvSpPr>
        <p:spPr>
          <a:xfrm>
            <a:off x="685800" y="4400550"/>
            <a:ext cx="5486400" cy="3600600"/>
          </a:xfrm>
          <a:prstGeom prst="rect">
            <a:avLst/>
          </a:prstGeom>
          <a:noFill/>
          <a:ln>
            <a:noFill/>
          </a:ln>
        </p:spPr>
        <p:txBody>
          <a:bodyPr wrap="square" lIns="91425" tIns="45700" rIns="91425" bIns="45700" anchor="t" anchorCtr="0">
            <a:noAutofit/>
          </a:bodyPr>
          <a:lstStyle/>
          <a:p>
            <a:r>
              <a:rPr lang="en-US" sz="1200" b="0" i="0" kern="1200" dirty="0">
                <a:solidFill>
                  <a:schemeClr val="tx1"/>
                </a:solidFill>
                <a:effectLst/>
                <a:latin typeface="+mn-lt"/>
                <a:ea typeface="+mn-ea"/>
                <a:cs typeface="+mn-cs"/>
              </a:rPr>
              <a:t>The source of a </a:t>
            </a:r>
            <a:r>
              <a:rPr lang="en-US" sz="1200" b="0" i="0" kern="1200" dirty="0" err="1">
                <a:solidFill>
                  <a:schemeClr val="tx1"/>
                </a:solidFill>
                <a:effectLst/>
                <a:latin typeface="+mn-lt"/>
                <a:ea typeface="+mn-ea"/>
                <a:cs typeface="+mn-cs"/>
              </a:rPr>
              <a:t>Conjur</a:t>
            </a:r>
            <a:r>
              <a:rPr lang="en-US" sz="1200" b="0" i="0" kern="1200" dirty="0">
                <a:solidFill>
                  <a:schemeClr val="tx1"/>
                </a:solidFill>
                <a:effectLst/>
                <a:latin typeface="+mn-lt"/>
                <a:ea typeface="+mn-ea"/>
                <a:cs typeface="+mn-cs"/>
              </a:rPr>
              <a:t> hostname in PCF (e.g. </a:t>
            </a:r>
            <a:r>
              <a:rPr lang="en-US" sz="1200" b="0" i="0" kern="1200" dirty="0" err="1">
                <a:solidFill>
                  <a:schemeClr val="tx1"/>
                </a:solidFill>
                <a:effectLst/>
                <a:latin typeface="+mn-lt"/>
                <a:ea typeface="+mn-ea"/>
                <a:cs typeface="+mn-cs"/>
              </a:rPr>
              <a:t>pcf</a:t>
            </a:r>
            <a:r>
              <a:rPr lang="en-US" sz="1200" b="0" i="0" kern="1200" dirty="0">
                <a:solidFill>
                  <a:schemeClr val="tx1"/>
                </a:solidFill>
                <a:effectLst/>
                <a:latin typeface="+mn-lt"/>
                <a:ea typeface="+mn-ea"/>
                <a:cs typeface="+mn-cs"/>
              </a:rPr>
              <a:t>/54ddaf3b-1ff6-488e-bdab-655f84b3ffbe) is the binding ID, which is unique to the application's Service Instance's binding to the </a:t>
            </a:r>
            <a:r>
              <a:rPr lang="en-US" sz="1200" b="0" i="0" kern="1200" dirty="0" err="1">
                <a:solidFill>
                  <a:schemeClr val="tx1"/>
                </a:solidFill>
                <a:effectLst/>
                <a:latin typeface="+mn-lt"/>
                <a:ea typeface="+mn-ea"/>
                <a:cs typeface="+mn-cs"/>
              </a:rPr>
              <a:t>Conjur</a:t>
            </a:r>
            <a:r>
              <a:rPr lang="en-US" sz="1200" b="0" i="0" kern="1200" dirty="0">
                <a:solidFill>
                  <a:schemeClr val="tx1"/>
                </a:solidFill>
                <a:effectLst/>
                <a:latin typeface="+mn-lt"/>
                <a:ea typeface="+mn-ea"/>
                <a:cs typeface="+mn-cs"/>
              </a:rPr>
              <a:t> Service Broker. The Service Instance and binding ID are created when the application binds to the Service Broker on initial push. The host identity is dynamically created in </a:t>
            </a:r>
            <a:r>
              <a:rPr lang="en-US" sz="1200" b="0" i="0" kern="1200" dirty="0" err="1">
                <a:solidFill>
                  <a:schemeClr val="tx1"/>
                </a:solidFill>
                <a:effectLst/>
                <a:latin typeface="+mn-lt"/>
                <a:ea typeface="+mn-ea"/>
                <a:cs typeface="+mn-cs"/>
              </a:rPr>
              <a:t>Conjur</a:t>
            </a:r>
            <a:r>
              <a:rPr lang="en-US" sz="1200" b="0" i="0" kern="1200" dirty="0">
                <a:solidFill>
                  <a:schemeClr val="tx1"/>
                </a:solidFill>
                <a:effectLst/>
                <a:latin typeface="+mn-lt"/>
                <a:ea typeface="+mn-ea"/>
                <a:cs typeface="+mn-cs"/>
              </a:rPr>
              <a:t> using a host factory, with the hostname name as "</a:t>
            </a:r>
            <a:r>
              <a:rPr lang="en-US" sz="1200" b="0" i="0" kern="1200" dirty="0" err="1">
                <a:solidFill>
                  <a:schemeClr val="tx1"/>
                </a:solidFill>
                <a:effectLst/>
                <a:latin typeface="+mn-lt"/>
                <a:ea typeface="+mn-ea"/>
                <a:cs typeface="+mn-cs"/>
              </a:rPr>
              <a:t>pcf</a:t>
            </a:r>
            <a:r>
              <a:rPr lang="en-US" sz="1200" b="0" i="0" kern="1200" dirty="0">
                <a:solidFill>
                  <a:schemeClr val="tx1"/>
                </a:solidFill>
                <a:effectLst/>
                <a:latin typeface="+mn-lt"/>
                <a:ea typeface="+mn-ea"/>
                <a:cs typeface="+mn-cs"/>
              </a:rPr>
              <a:t>/&lt;binding ID&gt;" and an associated API key. Those credentials (hostname &amp; API key) are cached as part of the application's environment in the VCAP_SERVICES environment variable credentials attribute. The binding ID is unique to the push of the app, which may have multiple instances sharing the same Service Instance and using the same hostname/API key for </a:t>
            </a:r>
            <a:r>
              <a:rPr lang="en-US" sz="1200" b="0" i="0" kern="1200" dirty="0" err="1">
                <a:solidFill>
                  <a:schemeClr val="tx1"/>
                </a:solidFill>
                <a:effectLst/>
                <a:latin typeface="+mn-lt"/>
                <a:ea typeface="+mn-ea"/>
                <a:cs typeface="+mn-cs"/>
              </a:rPr>
              <a:t>Conjur</a:t>
            </a:r>
            <a:r>
              <a:rPr lang="en-US" sz="1200" b="0" i="0" kern="1200" dirty="0">
                <a:solidFill>
                  <a:schemeClr val="tx1"/>
                </a:solidFill>
                <a:effectLst/>
                <a:latin typeface="+mn-lt"/>
                <a:ea typeface="+mn-ea"/>
                <a:cs typeface="+mn-cs"/>
              </a:rPr>
              <a:t> authentication (i.e. the application instances all share the same identity). Restarting an app instance or deploying new instances doesn't refresh the binding. That only changes if the app is explicitly unbound from the service instance  and is subsequently re-pushed (see </a:t>
            </a:r>
            <a:r>
              <a:rPr lang="en-US" sz="1200" b="0" i="0" kern="1200" dirty="0">
                <a:solidFill>
                  <a:schemeClr val="tx1"/>
                </a:solidFill>
                <a:effectLst/>
                <a:latin typeface="+mn-lt"/>
                <a:ea typeface="+mn-ea"/>
                <a:cs typeface="+mn-cs"/>
                <a:hlinkClick r:id="rId3"/>
              </a:rPr>
              <a:t>https://docs.cloudfoundry.org/devguide/services/managing-services.html#unbind</a:t>
            </a:r>
            <a:r>
              <a:rPr lang="en-US" sz="1200" b="0" i="0" kern="1200" dirty="0">
                <a:solidFill>
                  <a:schemeClr val="tx1"/>
                </a:solidFill>
                <a:effectLst/>
                <a:latin typeface="+mn-lt"/>
                <a:ea typeface="+mn-ea"/>
                <a:cs typeface="+mn-cs"/>
              </a:rPr>
              <a:t>).</a:t>
            </a:r>
          </a:p>
          <a:p>
            <a:br>
              <a:rPr lang="en-US" sz="1600"/>
            </a:br>
            <a:endParaRPr sz="1600" b="0" i="0" u="none" strike="noStrike" cap="none" dirty="0">
              <a:solidFill>
                <a:schemeClr val="dk1"/>
              </a:solidFill>
              <a:latin typeface="Calibri"/>
              <a:ea typeface="Calibri"/>
              <a:cs typeface="Calibri"/>
              <a:sym typeface="Calibri"/>
            </a:endParaRPr>
          </a:p>
        </p:txBody>
      </p:sp>
      <p:sp>
        <p:nvSpPr>
          <p:cNvPr id="117" name="Shape 117"/>
          <p:cNvSpPr txBox="1">
            <a:spLocks noGrp="1"/>
          </p:cNvSpPr>
          <p:nvPr>
            <p:ph type="sldNum" idx="12"/>
          </p:nvPr>
        </p:nvSpPr>
        <p:spPr>
          <a:xfrm>
            <a:off x="3884613" y="8685213"/>
            <a:ext cx="2971800" cy="458700"/>
          </a:xfrm>
          <a:prstGeom prst="rect">
            <a:avLst/>
          </a:prstGeom>
          <a:noFill/>
          <a:ln>
            <a:noFill/>
          </a:ln>
        </p:spPr>
        <p:txBody>
          <a:bodyPr wrap="square" lIns="91425" tIns="45700" rIns="91425" bIns="45700" anchor="b" anchorCtr="0">
            <a:noAutofit/>
          </a:bodyPr>
          <a:lstStyle/>
          <a:p>
            <a:pPr algn="r"/>
            <a:fld id="{00000000-1234-1234-1234-123412341234}" type="slidenum">
              <a:rPr lang="en-US" sz="1200">
                <a:latin typeface="Calibri"/>
                <a:ea typeface="Calibri"/>
                <a:cs typeface="Calibri"/>
                <a:sym typeface="Calibri"/>
              </a:rPr>
              <a:pPr algn="r"/>
              <a:t>88</a:t>
            </a:fld>
            <a:endParaRPr sz="1200">
              <a:latin typeface="Calibri"/>
              <a:ea typeface="Calibri"/>
              <a:cs typeface="Calibri"/>
              <a:sym typeface="Calibri"/>
            </a:endParaRPr>
          </a:p>
        </p:txBody>
      </p:sp>
    </p:spTree>
    <p:extLst>
      <p:ext uri="{BB962C8B-B14F-4D97-AF65-F5344CB8AC3E}">
        <p14:creationId xmlns:p14="http://schemas.microsoft.com/office/powerpoint/2010/main" val="38844981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Shape 679"/>
          <p:cNvSpPr txBox="1">
            <a:spLocks noGrp="1"/>
          </p:cNvSpPr>
          <p:nvPr>
            <p:ph type="body" idx="1"/>
          </p:nvPr>
        </p:nvSpPr>
        <p:spPr>
          <a:xfrm>
            <a:off x="698615" y="4343400"/>
            <a:ext cx="5588913" cy="4114800"/>
          </a:xfrm>
          <a:prstGeom prst="rect">
            <a:avLst/>
          </a:prstGeom>
          <a:noFill/>
          <a:ln>
            <a:noFill/>
          </a:ln>
        </p:spPr>
        <p:txBody>
          <a:bodyPr wrap="square" lIns="91425" tIns="91425" rIns="91425" bIns="91425" anchor="t" anchorCtr="0">
            <a:noAutofit/>
          </a:bodyPr>
          <a:lstStyle/>
          <a:p>
            <a:pPr marL="0" marR="0" lvl="0" indent="0" algn="l" rtl="0">
              <a:spcBef>
                <a:spcPts val="0"/>
              </a:spcBef>
              <a:buClr>
                <a:schemeClr val="dk1"/>
              </a:buClr>
              <a:buSzPct val="25000"/>
              <a:buFont typeface="Calibri"/>
              <a:buNone/>
            </a:pPr>
            <a:endParaRPr sz="1200" b="0" i="0" u="none" strike="noStrike" cap="none" dirty="0">
              <a:solidFill>
                <a:schemeClr val="dk1"/>
              </a:solidFill>
              <a:latin typeface="Calibri"/>
              <a:ea typeface="Calibri"/>
              <a:cs typeface="Calibri"/>
              <a:sym typeface="Calibri"/>
            </a:endParaRPr>
          </a:p>
        </p:txBody>
      </p:sp>
      <p:sp>
        <p:nvSpPr>
          <p:cNvPr id="680" name="Shape 680"/>
          <p:cNvSpPr>
            <a:spLocks noGrp="1" noRot="1" noChangeAspect="1"/>
          </p:cNvSpPr>
          <p:nvPr>
            <p:ph type="sldImg" idx="2"/>
          </p:nvPr>
        </p:nvSpPr>
        <p:spPr>
          <a:xfrm>
            <a:off x="4445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0641315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8288707-13C5-0D44-A6CC-0F7089BF747C}" type="slidenum">
              <a:rPr lang="en-US" smtClean="0"/>
              <a:pPr/>
              <a:t>12</a:t>
            </a:fld>
            <a:endParaRPr lang="en-US"/>
          </a:p>
        </p:txBody>
      </p:sp>
    </p:spTree>
    <p:extLst>
      <p:ext uri="{BB962C8B-B14F-4D97-AF65-F5344CB8AC3E}">
        <p14:creationId xmlns:p14="http://schemas.microsoft.com/office/powerpoint/2010/main" val="38674168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8288707-13C5-0D44-A6CC-0F7089BF747C}" type="slidenum">
              <a:rPr lang="en-US" smtClean="0"/>
              <a:pPr/>
              <a:t>14</a:t>
            </a:fld>
            <a:endParaRPr lang="en-US"/>
          </a:p>
        </p:txBody>
      </p:sp>
    </p:spTree>
    <p:extLst>
      <p:ext uri="{BB962C8B-B14F-4D97-AF65-F5344CB8AC3E}">
        <p14:creationId xmlns:p14="http://schemas.microsoft.com/office/powerpoint/2010/main" val="28862817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9188" cy="3486150"/>
          </a:xfrm>
        </p:spPr>
      </p:sp>
      <p:sp>
        <p:nvSpPr>
          <p:cNvPr id="3" name="Notes Placeholder 2"/>
          <p:cNvSpPr>
            <a:spLocks noGrp="1"/>
          </p:cNvSpPr>
          <p:nvPr>
            <p:ph type="body" idx="1"/>
          </p:nvPr>
        </p:nvSpPr>
        <p:spPr/>
        <p:txBody>
          <a:bodyPr/>
          <a:lstStyle/>
          <a:p>
            <a:r>
              <a:rPr lang="en-US" sz="1000" b="0" i="0" kern="1200" dirty="0">
                <a:solidFill>
                  <a:schemeClr val="tx1"/>
                </a:solidFill>
                <a:effectLst/>
                <a:latin typeface="Arial" charset="0"/>
                <a:ea typeface="+mn-ea"/>
                <a:cs typeface="+mn-cs"/>
              </a:rPr>
              <a:t>Only CyberArk offers an integrated solution for credentials and secrets management, regardless of the compute or development environment.  Using a single control point to enforce consistent privileged security policies across the enterprise is a best practice for CISOs and IT leaders.  And it’s something that we’re increasingly hearing from Gartner, Forrester and other analysts.  </a:t>
            </a:r>
            <a:endParaRPr lang="en-US" sz="1000" dirty="0">
              <a:solidFill>
                <a:schemeClr val="tx1"/>
              </a:solidFill>
              <a:latin typeface="+mn-lt"/>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8288707-13C5-0D44-A6CC-0F7089BF747C}" type="slidenum">
              <a:rPr kumimoji="0" lang="en-US" sz="20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2000" b="0" i="0" u="none" strike="noStrike" kern="1200" cap="none" spc="0" normalizeH="0" baseline="0" noProof="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63293075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3.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jpeg"/><Relationship Id="rId1" Type="http://schemas.openxmlformats.org/officeDocument/2006/relationships/slideMaster" Target="../slideMasters/slideMaster1.xml"/><Relationship Id="rId5" Type="http://schemas.openxmlformats.org/officeDocument/2006/relationships/image" Target="../media/image1.emf"/><Relationship Id="rId4" Type="http://schemas.openxmlformats.org/officeDocument/2006/relationships/image" Target="../media/image10.emf"/></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11.png"/><Relationship Id="rId1" Type="http://schemas.openxmlformats.org/officeDocument/2006/relationships/slideMaster" Target="../slideMasters/slideMaster1.xml"/><Relationship Id="rId5" Type="http://schemas.openxmlformats.org/officeDocument/2006/relationships/image" Target="../media/image1.emf"/><Relationship Id="rId4" Type="http://schemas.openxmlformats.org/officeDocument/2006/relationships/image" Target="../media/image10.emf"/></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emf"/><Relationship Id="rId1" Type="http://schemas.openxmlformats.org/officeDocument/2006/relationships/slideMaster" Target="../slideMasters/slideMaster1.xml"/><Relationship Id="rId4" Type="http://schemas.openxmlformats.org/officeDocument/2006/relationships/image" Target="../media/image1.emf"/></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1_Title Slid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8DE06-CA66-F44C-8E75-A301A0486234}"/>
              </a:ext>
            </a:extLst>
          </p:cNvPr>
          <p:cNvSpPr>
            <a:spLocks noGrp="1"/>
          </p:cNvSpPr>
          <p:nvPr>
            <p:ph type="ctrTitle" hasCustomPrompt="1"/>
          </p:nvPr>
        </p:nvSpPr>
        <p:spPr>
          <a:xfrm>
            <a:off x="680407" y="2603677"/>
            <a:ext cx="5845653" cy="2769989"/>
          </a:xfrm>
        </p:spPr>
        <p:txBody>
          <a:bodyPr wrap="square" anchor="b">
            <a:spAutoFit/>
          </a:bodyPr>
          <a:lstStyle>
            <a:lvl1pPr algn="l">
              <a:lnSpc>
                <a:spcPts val="7200"/>
              </a:lnSpc>
              <a:defRPr sz="7000" b="0" i="0">
                <a:latin typeface="Roboto Th" pitchFamily="2" charset="0"/>
                <a:ea typeface="Roboto Th" pitchFamily="2" charset="0"/>
              </a:defRPr>
            </a:lvl1pPr>
          </a:lstStyle>
          <a:p>
            <a:r>
              <a:rPr lang="en-US"/>
              <a:t>Click to </a:t>
            </a:r>
            <a:br>
              <a:rPr lang="en-US"/>
            </a:br>
            <a:r>
              <a:rPr lang="en-US"/>
              <a:t>Edit Master Title Style</a:t>
            </a:r>
          </a:p>
        </p:txBody>
      </p:sp>
      <p:sp>
        <p:nvSpPr>
          <p:cNvPr id="3" name="Subtitle 2">
            <a:extLst>
              <a:ext uri="{FF2B5EF4-FFF2-40B4-BE49-F238E27FC236}">
                <a16:creationId xmlns:a16="http://schemas.microsoft.com/office/drawing/2014/main" id="{930D3E1A-E9C8-9B4C-ABB3-04A68ED45C99}"/>
              </a:ext>
            </a:extLst>
          </p:cNvPr>
          <p:cNvSpPr>
            <a:spLocks noGrp="1"/>
          </p:cNvSpPr>
          <p:nvPr>
            <p:ph type="subTitle" idx="1"/>
          </p:nvPr>
        </p:nvSpPr>
        <p:spPr>
          <a:xfrm>
            <a:off x="680407" y="5615392"/>
            <a:ext cx="9144000" cy="221214"/>
          </a:xfrm>
        </p:spPr>
        <p:txBody>
          <a:bodyPr lIns="0" tIns="0" rIns="0" bIns="0">
            <a:spAutoFit/>
          </a:bodyPr>
          <a:lstStyle>
            <a:lvl1pPr marL="0" indent="0" algn="l">
              <a:buNone/>
              <a:defRPr sz="1800" b="0" i="0" baseline="0">
                <a:latin typeface="Roboto Th" pitchFamily="2" charset="0"/>
                <a:ea typeface="Roboto Th"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10" name="Picture 9">
            <a:extLst>
              <a:ext uri="{FF2B5EF4-FFF2-40B4-BE49-F238E27FC236}">
                <a16:creationId xmlns:a16="http://schemas.microsoft.com/office/drawing/2014/main" id="{5349AF2F-1CD8-6E4E-9C09-917AD366DFDB}"/>
              </a:ext>
            </a:extLst>
          </p:cNvPr>
          <p:cNvPicPr>
            <a:picLocks noChangeAspect="1"/>
          </p:cNvPicPr>
          <p:nvPr userDrawn="1"/>
        </p:nvPicPr>
        <p:blipFill>
          <a:blip r:embed="rId2"/>
          <a:stretch>
            <a:fillRect/>
          </a:stretch>
        </p:blipFill>
        <p:spPr>
          <a:xfrm>
            <a:off x="680407" y="1246688"/>
            <a:ext cx="2463800" cy="406400"/>
          </a:xfrm>
          <a:prstGeom prst="rect">
            <a:avLst/>
          </a:prstGeom>
        </p:spPr>
      </p:pic>
    </p:spTree>
    <p:extLst>
      <p:ext uri="{BB962C8B-B14F-4D97-AF65-F5344CB8AC3E}">
        <p14:creationId xmlns:p14="http://schemas.microsoft.com/office/powerpoint/2010/main" val="930486142"/>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Process/Benefits">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015A7B4A-74FA-4547-8F72-2807ED0F580C}"/>
              </a:ext>
            </a:extLst>
          </p:cNvPr>
          <p:cNvSpPr/>
          <p:nvPr userDrawn="1"/>
        </p:nvSpPr>
        <p:spPr>
          <a:xfrm>
            <a:off x="8906064" y="3241040"/>
            <a:ext cx="2633472" cy="2936240"/>
          </a:xfrm>
          <a:prstGeom prst="rect">
            <a:avLst/>
          </a:prstGeom>
          <a:solidFill>
            <a:srgbClr val="EE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a:extLst>
              <a:ext uri="{FF2B5EF4-FFF2-40B4-BE49-F238E27FC236}">
                <a16:creationId xmlns:a16="http://schemas.microsoft.com/office/drawing/2014/main" id="{4ADEE0F2-4051-9945-9C9A-2129940503CE}"/>
              </a:ext>
            </a:extLst>
          </p:cNvPr>
          <p:cNvCxnSpPr/>
          <p:nvPr userDrawn="1"/>
        </p:nvCxnSpPr>
        <p:spPr>
          <a:xfrm>
            <a:off x="8906064" y="3180080"/>
            <a:ext cx="2635696" cy="0"/>
          </a:xfrm>
          <a:prstGeom prst="line">
            <a:avLst/>
          </a:prstGeom>
          <a:ln w="63500">
            <a:solidFill>
              <a:srgbClr val="036CDA"/>
            </a:solidFil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BCED940C-B244-C14C-8868-376705823B47}"/>
              </a:ext>
            </a:extLst>
          </p:cNvPr>
          <p:cNvSpPr/>
          <p:nvPr userDrawn="1"/>
        </p:nvSpPr>
        <p:spPr>
          <a:xfrm>
            <a:off x="6152704" y="3241040"/>
            <a:ext cx="2633472" cy="2936240"/>
          </a:xfrm>
          <a:prstGeom prst="rect">
            <a:avLst/>
          </a:prstGeom>
          <a:solidFill>
            <a:srgbClr val="EE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a:extLst>
              <a:ext uri="{FF2B5EF4-FFF2-40B4-BE49-F238E27FC236}">
                <a16:creationId xmlns:a16="http://schemas.microsoft.com/office/drawing/2014/main" id="{14639988-DA1D-4E46-AB95-8DE81CD634B2}"/>
              </a:ext>
            </a:extLst>
          </p:cNvPr>
          <p:cNvCxnSpPr/>
          <p:nvPr userDrawn="1"/>
        </p:nvCxnSpPr>
        <p:spPr>
          <a:xfrm>
            <a:off x="6152704" y="3180080"/>
            <a:ext cx="2635696" cy="0"/>
          </a:xfrm>
          <a:prstGeom prst="line">
            <a:avLst/>
          </a:prstGeom>
          <a:ln w="63500">
            <a:solidFill>
              <a:srgbClr val="0372FF"/>
            </a:solidFill>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7523CB4B-BF21-7F48-966B-2602FBFC5BAC}"/>
              </a:ext>
            </a:extLst>
          </p:cNvPr>
          <p:cNvSpPr/>
          <p:nvPr userDrawn="1"/>
        </p:nvSpPr>
        <p:spPr>
          <a:xfrm>
            <a:off x="3409504" y="3241040"/>
            <a:ext cx="2633472" cy="2936240"/>
          </a:xfrm>
          <a:prstGeom prst="rect">
            <a:avLst/>
          </a:prstGeom>
          <a:solidFill>
            <a:srgbClr val="EE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45195D93-330B-FA4D-9E1B-8DC2260DE8C2}"/>
              </a:ext>
            </a:extLst>
          </p:cNvPr>
          <p:cNvCxnSpPr/>
          <p:nvPr userDrawn="1"/>
        </p:nvCxnSpPr>
        <p:spPr>
          <a:xfrm>
            <a:off x="3409504" y="3180080"/>
            <a:ext cx="2635696" cy="0"/>
          </a:xfrm>
          <a:prstGeom prst="line">
            <a:avLst/>
          </a:prstGeom>
          <a:ln w="63500">
            <a:solidFill>
              <a:srgbClr val="30D1FF"/>
            </a:solidFill>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F60E05A4-06DD-D640-86B2-E788A1A36953}"/>
              </a:ext>
            </a:extLst>
          </p:cNvPr>
          <p:cNvSpPr/>
          <p:nvPr userDrawn="1"/>
        </p:nvSpPr>
        <p:spPr>
          <a:xfrm>
            <a:off x="666304" y="3241040"/>
            <a:ext cx="2633472" cy="2936240"/>
          </a:xfrm>
          <a:prstGeom prst="rect">
            <a:avLst/>
          </a:prstGeom>
          <a:solidFill>
            <a:srgbClr val="EE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2A269A1-E0AA-F147-A602-2FAFA477B479}"/>
              </a:ext>
            </a:extLst>
          </p:cNvPr>
          <p:cNvSpPr>
            <a:spLocks noGrp="1"/>
          </p:cNvSpPr>
          <p:nvPr>
            <p:ph type="title" hasCustomPrompt="1"/>
          </p:nvPr>
        </p:nvSpPr>
        <p:spPr>
          <a:xfrm>
            <a:off x="666304" y="655985"/>
            <a:ext cx="5119874" cy="1218795"/>
          </a:xfrm>
        </p:spPr>
        <p:txBody>
          <a:bodyPr anchor="t"/>
          <a:lstStyle>
            <a:lvl1pPr>
              <a:defRPr b="0" i="0">
                <a:latin typeface="Roboto Th" pitchFamily="2" charset="0"/>
                <a:ea typeface="Roboto Th" pitchFamily="2" charset="0"/>
              </a:defRPr>
            </a:lvl1pPr>
          </a:lstStyle>
          <a:p>
            <a:r>
              <a:rPr lang="en-US"/>
              <a:t>Click to Edit Master Title Style</a:t>
            </a:r>
          </a:p>
        </p:txBody>
      </p:sp>
      <p:sp>
        <p:nvSpPr>
          <p:cNvPr id="7" name="Slide Number Placeholder 6">
            <a:extLst>
              <a:ext uri="{FF2B5EF4-FFF2-40B4-BE49-F238E27FC236}">
                <a16:creationId xmlns:a16="http://schemas.microsoft.com/office/drawing/2014/main" id="{7200192A-119B-3A4C-BFF1-1E61F3F0F7E6}"/>
              </a:ext>
            </a:extLst>
          </p:cNvPr>
          <p:cNvSpPr>
            <a:spLocks noGrp="1"/>
          </p:cNvSpPr>
          <p:nvPr>
            <p:ph type="sldNum" sz="quarter" idx="12"/>
          </p:nvPr>
        </p:nvSpPr>
        <p:spPr/>
        <p:txBody>
          <a:bodyPr/>
          <a:lstStyle>
            <a:lvl1pPr>
              <a:defRPr b="0" i="0">
                <a:latin typeface="Roboto Th" pitchFamily="2" charset="0"/>
                <a:ea typeface="Roboto Th" pitchFamily="2" charset="0"/>
              </a:defRPr>
            </a:lvl1pPr>
          </a:lstStyle>
          <a:p>
            <a:fld id="{9C4DAF8E-FDD9-D749-9BB5-653BA8DA8860}" type="slidenum">
              <a:rPr lang="en-US" smtClean="0"/>
              <a:pPr/>
              <a:t>‹#›</a:t>
            </a:fld>
            <a:endParaRPr lang="en-US"/>
          </a:p>
        </p:txBody>
      </p:sp>
      <p:sp>
        <p:nvSpPr>
          <p:cNvPr id="8" name="Footer Placeholder 4">
            <a:extLst>
              <a:ext uri="{FF2B5EF4-FFF2-40B4-BE49-F238E27FC236}">
                <a16:creationId xmlns:a16="http://schemas.microsoft.com/office/drawing/2014/main" id="{E135F9CF-42B9-8B4B-BD6F-BAD3CFED1118}"/>
              </a:ext>
            </a:extLst>
          </p:cNvPr>
          <p:cNvSpPr>
            <a:spLocks noGrp="1"/>
          </p:cNvSpPr>
          <p:nvPr>
            <p:ph type="ftr" sz="quarter" idx="3"/>
          </p:nvPr>
        </p:nvSpPr>
        <p:spPr>
          <a:xfrm>
            <a:off x="351542" y="6459278"/>
            <a:ext cx="4114800" cy="92333"/>
          </a:xfrm>
          <a:prstGeom prst="rect">
            <a:avLst/>
          </a:prstGeom>
        </p:spPr>
        <p:txBody>
          <a:bodyPr vert="horz" lIns="0" tIns="0" rIns="0" bIns="0" rtlCol="0" anchor="ctr">
            <a:spAutoFit/>
          </a:bodyPr>
          <a:lstStyle>
            <a:lvl1pPr algn="l">
              <a:defRPr sz="600" b="0" i="0">
                <a:solidFill>
                  <a:srgbClr val="6E8897"/>
                </a:solidFill>
                <a:latin typeface="Roboto Th" pitchFamily="2" charset="0"/>
                <a:ea typeface="Roboto Th" pitchFamily="2" charset="0"/>
              </a:defRPr>
            </a:lvl1pPr>
          </a:lstStyle>
          <a:p>
            <a:r>
              <a:rPr lang="en-US"/>
              <a:t>Copyright © 2021 CyberArk Software Ltd. All rights reserved.</a:t>
            </a:r>
          </a:p>
        </p:txBody>
      </p:sp>
      <p:sp>
        <p:nvSpPr>
          <p:cNvPr id="15" name="Text Placeholder 14">
            <a:extLst>
              <a:ext uri="{FF2B5EF4-FFF2-40B4-BE49-F238E27FC236}">
                <a16:creationId xmlns:a16="http://schemas.microsoft.com/office/drawing/2014/main" id="{BA02CCC8-9C24-FD4B-B186-99EE5DD9C3F0}"/>
              </a:ext>
            </a:extLst>
          </p:cNvPr>
          <p:cNvSpPr>
            <a:spLocks noGrp="1"/>
          </p:cNvSpPr>
          <p:nvPr>
            <p:ph type="body" sz="quarter" idx="13" hasCustomPrompt="1"/>
          </p:nvPr>
        </p:nvSpPr>
        <p:spPr>
          <a:xfrm>
            <a:off x="666304" y="2197735"/>
            <a:ext cx="10961688" cy="240450"/>
          </a:xfrm>
        </p:spPr>
        <p:txBody>
          <a:bodyPr lIns="0" tIns="0" rIns="0" bIns="0" anchor="b">
            <a:spAutoFit/>
          </a:bodyPr>
          <a:lstStyle>
            <a:lvl1pPr marL="0" indent="0">
              <a:buFontTx/>
              <a:buNone/>
              <a:defRPr sz="2400" b="0" i="0">
                <a:solidFill>
                  <a:srgbClr val="005B9E"/>
                </a:solidFill>
                <a:latin typeface="Roboto Th" pitchFamily="2" charset="0"/>
                <a:ea typeface="Roboto Th" pitchFamily="2" charset="0"/>
              </a:defRPr>
            </a:lvl1pPr>
          </a:lstStyle>
          <a:p>
            <a:pPr lvl="0"/>
            <a:r>
              <a:rPr lang="en-US"/>
              <a:t>Subhead</a:t>
            </a:r>
          </a:p>
        </p:txBody>
      </p:sp>
      <p:sp>
        <p:nvSpPr>
          <p:cNvPr id="16" name="Text Placeholder 14">
            <a:extLst>
              <a:ext uri="{FF2B5EF4-FFF2-40B4-BE49-F238E27FC236}">
                <a16:creationId xmlns:a16="http://schemas.microsoft.com/office/drawing/2014/main" id="{AD7F6126-1B82-484D-BF7D-E7F4B2159555}"/>
              </a:ext>
            </a:extLst>
          </p:cNvPr>
          <p:cNvSpPr>
            <a:spLocks noGrp="1"/>
          </p:cNvSpPr>
          <p:nvPr>
            <p:ph type="body" sz="quarter" idx="14" hasCustomPrompt="1"/>
          </p:nvPr>
        </p:nvSpPr>
        <p:spPr>
          <a:xfrm>
            <a:off x="666304" y="2473010"/>
            <a:ext cx="10961688" cy="256480"/>
          </a:xfrm>
        </p:spPr>
        <p:txBody>
          <a:bodyPr lIns="0" tIns="0" rIns="0" bIns="0" anchor="t">
            <a:spAutoFit/>
          </a:bodyPr>
          <a:lstStyle>
            <a:lvl1pPr marL="0" indent="0">
              <a:lnSpc>
                <a:spcPts val="2180"/>
              </a:lnSpc>
              <a:buFontTx/>
              <a:buNone/>
              <a:defRPr sz="1400" b="0" i="0">
                <a:solidFill>
                  <a:srgbClr val="00305A"/>
                </a:solidFill>
                <a:latin typeface="Roboto Th" pitchFamily="2" charset="0"/>
                <a:ea typeface="Roboto Th" pitchFamily="2" charset="0"/>
              </a:defRPr>
            </a:lvl1pPr>
          </a:lstStyle>
          <a:p>
            <a:pPr lvl="0"/>
            <a:r>
              <a:rPr lang="en-US"/>
              <a:t>Body copy</a:t>
            </a:r>
          </a:p>
        </p:txBody>
      </p:sp>
      <p:cxnSp>
        <p:nvCxnSpPr>
          <p:cNvPr id="13" name="Straight Connector 12">
            <a:extLst>
              <a:ext uri="{FF2B5EF4-FFF2-40B4-BE49-F238E27FC236}">
                <a16:creationId xmlns:a16="http://schemas.microsoft.com/office/drawing/2014/main" id="{3F72BCDD-DDCC-EC47-92A9-EBBC220942AE}"/>
              </a:ext>
            </a:extLst>
          </p:cNvPr>
          <p:cNvCxnSpPr/>
          <p:nvPr userDrawn="1"/>
        </p:nvCxnSpPr>
        <p:spPr>
          <a:xfrm>
            <a:off x="666304" y="3180080"/>
            <a:ext cx="2635696" cy="0"/>
          </a:xfrm>
          <a:prstGeom prst="line">
            <a:avLst/>
          </a:prstGeom>
          <a:ln w="63500">
            <a:solidFill>
              <a:srgbClr val="23D9B8"/>
            </a:solidFill>
          </a:ln>
        </p:spPr>
        <p:style>
          <a:lnRef idx="1">
            <a:schemeClr val="accent1"/>
          </a:lnRef>
          <a:fillRef idx="0">
            <a:schemeClr val="accent1"/>
          </a:fillRef>
          <a:effectRef idx="0">
            <a:schemeClr val="accent1"/>
          </a:effectRef>
          <a:fontRef idx="minor">
            <a:schemeClr val="tx1"/>
          </a:fontRef>
        </p:style>
      </p:cxnSp>
      <p:sp>
        <p:nvSpPr>
          <p:cNvPr id="6" name="Text Placeholder 5">
            <a:extLst>
              <a:ext uri="{FF2B5EF4-FFF2-40B4-BE49-F238E27FC236}">
                <a16:creationId xmlns:a16="http://schemas.microsoft.com/office/drawing/2014/main" id="{EAC0C9CE-883B-094D-A9DC-36FAF87F0FCF}"/>
              </a:ext>
            </a:extLst>
          </p:cNvPr>
          <p:cNvSpPr>
            <a:spLocks noGrp="1"/>
          </p:cNvSpPr>
          <p:nvPr>
            <p:ph type="body" sz="quarter" idx="18" hasCustomPrompt="1"/>
          </p:nvPr>
        </p:nvSpPr>
        <p:spPr>
          <a:xfrm>
            <a:off x="914400" y="3441700"/>
            <a:ext cx="2133600" cy="221214"/>
          </a:xfrm>
        </p:spPr>
        <p:txBody>
          <a:bodyPr lIns="0" tIns="0" rIns="0" bIns="0">
            <a:spAutoFit/>
          </a:bodyPr>
          <a:lstStyle>
            <a:lvl1pPr marL="0" marR="0" indent="0" algn="l" defTabSz="914400" rtl="0" eaLnBrk="1" fontAlgn="auto" latinLnBrk="0" hangingPunct="1">
              <a:lnSpc>
                <a:spcPts val="1680"/>
              </a:lnSpc>
              <a:spcBef>
                <a:spcPts val="1000"/>
              </a:spcBef>
              <a:spcAft>
                <a:spcPts val="0"/>
              </a:spcAft>
              <a:buClrTx/>
              <a:buSzTx/>
              <a:buFontTx/>
              <a:buNone/>
              <a:tabLst/>
              <a:defRPr sz="1800"/>
            </a:lvl1pPr>
            <a:lvl2pPr marL="182880" indent="0">
              <a:buFontTx/>
              <a:buNone/>
              <a:defRPr/>
            </a:lvl2pPr>
            <a:lvl3pPr marL="384048" indent="0">
              <a:buFontTx/>
              <a:buNone/>
              <a:defRPr/>
            </a:lvl3pPr>
            <a:lvl4pPr marL="566928" indent="0">
              <a:buFontTx/>
              <a:buNone/>
              <a:defRPr/>
            </a:lvl4pPr>
            <a:lvl5pPr marL="777240" indent="0">
              <a:buFontTx/>
              <a:buNone/>
              <a:defRPr/>
            </a:lvl5pPr>
          </a:lstStyle>
          <a:p>
            <a:pPr lvl="0"/>
            <a:r>
              <a:rPr lang="en-US"/>
              <a:t>Title</a:t>
            </a:r>
          </a:p>
        </p:txBody>
      </p:sp>
      <p:sp>
        <p:nvSpPr>
          <p:cNvPr id="23" name="Text Placeholder 5">
            <a:extLst>
              <a:ext uri="{FF2B5EF4-FFF2-40B4-BE49-F238E27FC236}">
                <a16:creationId xmlns:a16="http://schemas.microsoft.com/office/drawing/2014/main" id="{213016DE-9674-604D-9197-63177888FD67}"/>
              </a:ext>
            </a:extLst>
          </p:cNvPr>
          <p:cNvSpPr>
            <a:spLocks noGrp="1"/>
          </p:cNvSpPr>
          <p:nvPr>
            <p:ph type="body" sz="quarter" idx="19"/>
          </p:nvPr>
        </p:nvSpPr>
        <p:spPr>
          <a:xfrm>
            <a:off x="914400" y="3733800"/>
            <a:ext cx="2133600" cy="205184"/>
          </a:xfrm>
        </p:spPr>
        <p:txBody>
          <a:bodyPr lIns="0" tIns="0" rIns="0" bIns="0">
            <a:spAutoFit/>
          </a:bodyPr>
          <a:lstStyle>
            <a:lvl1pPr marL="0" marR="0" indent="0" algn="l" defTabSz="914400" rtl="0" eaLnBrk="1" fontAlgn="auto" latinLnBrk="0" hangingPunct="1">
              <a:lnSpc>
                <a:spcPts val="1680"/>
              </a:lnSpc>
              <a:spcBef>
                <a:spcPts val="1000"/>
              </a:spcBef>
              <a:spcAft>
                <a:spcPts val="0"/>
              </a:spcAft>
              <a:buClrTx/>
              <a:buSzTx/>
              <a:buFontTx/>
              <a:buNone/>
              <a:tabLst/>
              <a:defRPr sz="1300" b="0" i="0">
                <a:latin typeface="Roboto Th" pitchFamily="2" charset="0"/>
                <a:ea typeface="Roboto Th" pitchFamily="2" charset="0"/>
              </a:defRPr>
            </a:lvl1pPr>
            <a:lvl2pPr marL="182880" indent="0">
              <a:buFontTx/>
              <a:buNone/>
              <a:defRPr/>
            </a:lvl2pPr>
            <a:lvl3pPr marL="384048" indent="0">
              <a:buFontTx/>
              <a:buNone/>
              <a:defRPr/>
            </a:lvl3pPr>
            <a:lvl4pPr marL="566928" indent="0">
              <a:buFontTx/>
              <a:buNone/>
              <a:defRPr/>
            </a:lvl4pPr>
            <a:lvl5pPr marL="777240" indent="0">
              <a:buFontTx/>
              <a:buNone/>
              <a:defRPr/>
            </a:lvl5pPr>
          </a:lstStyle>
          <a:p>
            <a:pPr marL="0" marR="0" lvl="0" indent="0" algn="l" defTabSz="914400" rtl="0" eaLnBrk="1" fontAlgn="auto" latinLnBrk="0" hangingPunct="1">
              <a:lnSpc>
                <a:spcPts val="1680"/>
              </a:lnSpc>
              <a:spcBef>
                <a:spcPts val="1000"/>
              </a:spcBef>
              <a:spcAft>
                <a:spcPts val="0"/>
              </a:spcAft>
              <a:buClrTx/>
              <a:buSzTx/>
              <a:buFontTx/>
              <a:buNone/>
              <a:tabLst/>
              <a:defRPr/>
            </a:pPr>
            <a:r>
              <a:rPr lang="en-US"/>
              <a:t>Click to edit Master text styles</a:t>
            </a:r>
          </a:p>
        </p:txBody>
      </p:sp>
      <p:sp>
        <p:nvSpPr>
          <p:cNvPr id="24" name="Text Placeholder 5">
            <a:extLst>
              <a:ext uri="{FF2B5EF4-FFF2-40B4-BE49-F238E27FC236}">
                <a16:creationId xmlns:a16="http://schemas.microsoft.com/office/drawing/2014/main" id="{418C60DC-D89C-8C48-A065-3B5303B32A97}"/>
              </a:ext>
            </a:extLst>
          </p:cNvPr>
          <p:cNvSpPr>
            <a:spLocks noGrp="1"/>
          </p:cNvSpPr>
          <p:nvPr>
            <p:ph type="body" sz="quarter" idx="20" hasCustomPrompt="1"/>
          </p:nvPr>
        </p:nvSpPr>
        <p:spPr>
          <a:xfrm>
            <a:off x="3645243" y="3441700"/>
            <a:ext cx="2133600" cy="221214"/>
          </a:xfrm>
        </p:spPr>
        <p:txBody>
          <a:bodyPr lIns="0" tIns="0" rIns="0" bIns="0">
            <a:spAutoFit/>
          </a:bodyPr>
          <a:lstStyle>
            <a:lvl1pPr marL="0" marR="0" indent="0" algn="l" defTabSz="914400" rtl="0" eaLnBrk="1" fontAlgn="auto" latinLnBrk="0" hangingPunct="1">
              <a:lnSpc>
                <a:spcPts val="1680"/>
              </a:lnSpc>
              <a:spcBef>
                <a:spcPts val="1000"/>
              </a:spcBef>
              <a:spcAft>
                <a:spcPts val="0"/>
              </a:spcAft>
              <a:buClrTx/>
              <a:buSzTx/>
              <a:buFontTx/>
              <a:buNone/>
              <a:tabLst/>
              <a:defRPr sz="1800"/>
            </a:lvl1pPr>
            <a:lvl2pPr marL="182880" indent="0">
              <a:buFontTx/>
              <a:buNone/>
              <a:defRPr/>
            </a:lvl2pPr>
            <a:lvl3pPr marL="384048" indent="0">
              <a:buFontTx/>
              <a:buNone/>
              <a:defRPr/>
            </a:lvl3pPr>
            <a:lvl4pPr marL="566928" indent="0">
              <a:buFontTx/>
              <a:buNone/>
              <a:defRPr/>
            </a:lvl4pPr>
            <a:lvl5pPr marL="777240" indent="0">
              <a:buFontTx/>
              <a:buNone/>
              <a:defRPr/>
            </a:lvl5pPr>
          </a:lstStyle>
          <a:p>
            <a:pPr lvl="0"/>
            <a:r>
              <a:rPr lang="en-US"/>
              <a:t>Title</a:t>
            </a:r>
          </a:p>
        </p:txBody>
      </p:sp>
      <p:sp>
        <p:nvSpPr>
          <p:cNvPr id="25" name="Text Placeholder 5">
            <a:extLst>
              <a:ext uri="{FF2B5EF4-FFF2-40B4-BE49-F238E27FC236}">
                <a16:creationId xmlns:a16="http://schemas.microsoft.com/office/drawing/2014/main" id="{E6153D9B-C7FC-3D42-AB2C-332B7C5086E2}"/>
              </a:ext>
            </a:extLst>
          </p:cNvPr>
          <p:cNvSpPr>
            <a:spLocks noGrp="1"/>
          </p:cNvSpPr>
          <p:nvPr>
            <p:ph type="body" sz="quarter" idx="21"/>
          </p:nvPr>
        </p:nvSpPr>
        <p:spPr>
          <a:xfrm>
            <a:off x="3645243" y="3733800"/>
            <a:ext cx="2133600" cy="205184"/>
          </a:xfrm>
        </p:spPr>
        <p:txBody>
          <a:bodyPr lIns="0" tIns="0" rIns="0" bIns="0">
            <a:spAutoFit/>
          </a:bodyPr>
          <a:lstStyle>
            <a:lvl1pPr marL="0" marR="0" indent="0" algn="l" defTabSz="914400" rtl="0" eaLnBrk="1" fontAlgn="auto" latinLnBrk="0" hangingPunct="1">
              <a:lnSpc>
                <a:spcPts val="1680"/>
              </a:lnSpc>
              <a:spcBef>
                <a:spcPts val="1000"/>
              </a:spcBef>
              <a:spcAft>
                <a:spcPts val="0"/>
              </a:spcAft>
              <a:buClrTx/>
              <a:buSzTx/>
              <a:buFontTx/>
              <a:buNone/>
              <a:tabLst/>
              <a:defRPr sz="1300" b="0" i="0">
                <a:latin typeface="Roboto Th" pitchFamily="2" charset="0"/>
                <a:ea typeface="Roboto Th" pitchFamily="2" charset="0"/>
              </a:defRPr>
            </a:lvl1pPr>
            <a:lvl2pPr marL="182880" indent="0">
              <a:buFontTx/>
              <a:buNone/>
              <a:defRPr/>
            </a:lvl2pPr>
            <a:lvl3pPr marL="384048" indent="0">
              <a:buFontTx/>
              <a:buNone/>
              <a:defRPr/>
            </a:lvl3pPr>
            <a:lvl4pPr marL="566928" indent="0">
              <a:buFontTx/>
              <a:buNone/>
              <a:defRPr/>
            </a:lvl4pPr>
            <a:lvl5pPr marL="777240" indent="0">
              <a:buFontTx/>
              <a:buNone/>
              <a:defRPr/>
            </a:lvl5pPr>
          </a:lstStyle>
          <a:p>
            <a:pPr marL="0" marR="0" lvl="0" indent="0" algn="l" defTabSz="914400" rtl="0" eaLnBrk="1" fontAlgn="auto" latinLnBrk="0" hangingPunct="1">
              <a:lnSpc>
                <a:spcPts val="1680"/>
              </a:lnSpc>
              <a:spcBef>
                <a:spcPts val="1000"/>
              </a:spcBef>
              <a:spcAft>
                <a:spcPts val="0"/>
              </a:spcAft>
              <a:buClrTx/>
              <a:buSzTx/>
              <a:buFontTx/>
              <a:buNone/>
              <a:tabLst/>
              <a:defRPr/>
            </a:pPr>
            <a:r>
              <a:rPr lang="en-US"/>
              <a:t>Click to edit Master text styles</a:t>
            </a:r>
          </a:p>
        </p:txBody>
      </p:sp>
      <p:sp>
        <p:nvSpPr>
          <p:cNvPr id="27" name="Text Placeholder 5">
            <a:extLst>
              <a:ext uri="{FF2B5EF4-FFF2-40B4-BE49-F238E27FC236}">
                <a16:creationId xmlns:a16="http://schemas.microsoft.com/office/drawing/2014/main" id="{424E2618-9D49-204D-BF93-2E9182C00AC2}"/>
              </a:ext>
            </a:extLst>
          </p:cNvPr>
          <p:cNvSpPr>
            <a:spLocks noGrp="1"/>
          </p:cNvSpPr>
          <p:nvPr>
            <p:ph type="body" sz="quarter" idx="22" hasCustomPrompt="1"/>
          </p:nvPr>
        </p:nvSpPr>
        <p:spPr>
          <a:xfrm>
            <a:off x="6400800" y="3441700"/>
            <a:ext cx="2133600" cy="221214"/>
          </a:xfrm>
        </p:spPr>
        <p:txBody>
          <a:bodyPr lIns="0" tIns="0" rIns="0" bIns="0">
            <a:spAutoFit/>
          </a:bodyPr>
          <a:lstStyle>
            <a:lvl1pPr marL="0" marR="0" indent="0" algn="l" defTabSz="914400" rtl="0" eaLnBrk="1" fontAlgn="auto" latinLnBrk="0" hangingPunct="1">
              <a:lnSpc>
                <a:spcPts val="1680"/>
              </a:lnSpc>
              <a:spcBef>
                <a:spcPts val="1000"/>
              </a:spcBef>
              <a:spcAft>
                <a:spcPts val="0"/>
              </a:spcAft>
              <a:buClrTx/>
              <a:buSzTx/>
              <a:buFontTx/>
              <a:buNone/>
              <a:tabLst/>
              <a:defRPr sz="1800"/>
            </a:lvl1pPr>
            <a:lvl2pPr marL="182880" indent="0">
              <a:buFontTx/>
              <a:buNone/>
              <a:defRPr/>
            </a:lvl2pPr>
            <a:lvl3pPr marL="384048" indent="0">
              <a:buFontTx/>
              <a:buNone/>
              <a:defRPr/>
            </a:lvl3pPr>
            <a:lvl4pPr marL="566928" indent="0">
              <a:buFontTx/>
              <a:buNone/>
              <a:defRPr/>
            </a:lvl4pPr>
            <a:lvl5pPr marL="777240" indent="0">
              <a:buFontTx/>
              <a:buNone/>
              <a:defRPr/>
            </a:lvl5pPr>
          </a:lstStyle>
          <a:p>
            <a:pPr lvl="0"/>
            <a:r>
              <a:rPr lang="en-US"/>
              <a:t>Title</a:t>
            </a:r>
          </a:p>
        </p:txBody>
      </p:sp>
      <p:sp>
        <p:nvSpPr>
          <p:cNvPr id="28" name="Text Placeholder 5">
            <a:extLst>
              <a:ext uri="{FF2B5EF4-FFF2-40B4-BE49-F238E27FC236}">
                <a16:creationId xmlns:a16="http://schemas.microsoft.com/office/drawing/2014/main" id="{086AA741-3D3E-A64F-A94B-C0CF495DFC7F}"/>
              </a:ext>
            </a:extLst>
          </p:cNvPr>
          <p:cNvSpPr>
            <a:spLocks noGrp="1"/>
          </p:cNvSpPr>
          <p:nvPr>
            <p:ph type="body" sz="quarter" idx="23"/>
          </p:nvPr>
        </p:nvSpPr>
        <p:spPr>
          <a:xfrm>
            <a:off x="6400800" y="3733800"/>
            <a:ext cx="2133600" cy="205184"/>
          </a:xfrm>
        </p:spPr>
        <p:txBody>
          <a:bodyPr lIns="0" tIns="0" rIns="0" bIns="0">
            <a:spAutoFit/>
          </a:bodyPr>
          <a:lstStyle>
            <a:lvl1pPr marL="0" marR="0" indent="0" algn="l" defTabSz="914400" rtl="0" eaLnBrk="1" fontAlgn="auto" latinLnBrk="0" hangingPunct="1">
              <a:lnSpc>
                <a:spcPts val="1680"/>
              </a:lnSpc>
              <a:spcBef>
                <a:spcPts val="1000"/>
              </a:spcBef>
              <a:spcAft>
                <a:spcPts val="0"/>
              </a:spcAft>
              <a:buClrTx/>
              <a:buSzTx/>
              <a:buFontTx/>
              <a:buNone/>
              <a:tabLst/>
              <a:defRPr sz="1300" b="0" i="0">
                <a:latin typeface="Roboto Th" pitchFamily="2" charset="0"/>
                <a:ea typeface="Roboto Th" pitchFamily="2" charset="0"/>
              </a:defRPr>
            </a:lvl1pPr>
            <a:lvl2pPr marL="182880" indent="0">
              <a:buFontTx/>
              <a:buNone/>
              <a:defRPr/>
            </a:lvl2pPr>
            <a:lvl3pPr marL="384048" indent="0">
              <a:buFontTx/>
              <a:buNone/>
              <a:defRPr/>
            </a:lvl3pPr>
            <a:lvl4pPr marL="566928" indent="0">
              <a:buFontTx/>
              <a:buNone/>
              <a:defRPr/>
            </a:lvl4pPr>
            <a:lvl5pPr marL="777240" indent="0">
              <a:buFontTx/>
              <a:buNone/>
              <a:defRPr/>
            </a:lvl5pPr>
          </a:lstStyle>
          <a:p>
            <a:pPr marL="0" marR="0" lvl="0" indent="0" algn="l" defTabSz="914400" rtl="0" eaLnBrk="1" fontAlgn="auto" latinLnBrk="0" hangingPunct="1">
              <a:lnSpc>
                <a:spcPts val="1680"/>
              </a:lnSpc>
              <a:spcBef>
                <a:spcPts val="1000"/>
              </a:spcBef>
              <a:spcAft>
                <a:spcPts val="0"/>
              </a:spcAft>
              <a:buClrTx/>
              <a:buSzTx/>
              <a:buFontTx/>
              <a:buNone/>
              <a:tabLst/>
              <a:defRPr/>
            </a:pPr>
            <a:r>
              <a:rPr lang="en-US"/>
              <a:t>Click to edit Master text styles</a:t>
            </a:r>
          </a:p>
        </p:txBody>
      </p:sp>
      <p:sp>
        <p:nvSpPr>
          <p:cNvPr id="29" name="Text Placeholder 5">
            <a:extLst>
              <a:ext uri="{FF2B5EF4-FFF2-40B4-BE49-F238E27FC236}">
                <a16:creationId xmlns:a16="http://schemas.microsoft.com/office/drawing/2014/main" id="{9EF5C989-1210-C54D-A073-1E5B1ACC2F8A}"/>
              </a:ext>
            </a:extLst>
          </p:cNvPr>
          <p:cNvSpPr>
            <a:spLocks noGrp="1"/>
          </p:cNvSpPr>
          <p:nvPr>
            <p:ph type="body" sz="quarter" idx="24" hasCustomPrompt="1"/>
          </p:nvPr>
        </p:nvSpPr>
        <p:spPr>
          <a:xfrm>
            <a:off x="9131643" y="3441700"/>
            <a:ext cx="2133600" cy="221214"/>
          </a:xfrm>
        </p:spPr>
        <p:txBody>
          <a:bodyPr lIns="0" tIns="0" rIns="0" bIns="0">
            <a:spAutoFit/>
          </a:bodyPr>
          <a:lstStyle>
            <a:lvl1pPr marL="0" marR="0" indent="0" algn="l" defTabSz="914400" rtl="0" eaLnBrk="1" fontAlgn="auto" latinLnBrk="0" hangingPunct="1">
              <a:lnSpc>
                <a:spcPts val="1680"/>
              </a:lnSpc>
              <a:spcBef>
                <a:spcPts val="1000"/>
              </a:spcBef>
              <a:spcAft>
                <a:spcPts val="0"/>
              </a:spcAft>
              <a:buClrTx/>
              <a:buSzTx/>
              <a:buFontTx/>
              <a:buNone/>
              <a:tabLst/>
              <a:defRPr sz="1800"/>
            </a:lvl1pPr>
            <a:lvl2pPr marL="182880" indent="0">
              <a:buFontTx/>
              <a:buNone/>
              <a:defRPr/>
            </a:lvl2pPr>
            <a:lvl3pPr marL="384048" indent="0">
              <a:buFontTx/>
              <a:buNone/>
              <a:defRPr/>
            </a:lvl3pPr>
            <a:lvl4pPr marL="566928" indent="0">
              <a:buFontTx/>
              <a:buNone/>
              <a:defRPr/>
            </a:lvl4pPr>
            <a:lvl5pPr marL="777240" indent="0">
              <a:buFontTx/>
              <a:buNone/>
              <a:defRPr/>
            </a:lvl5pPr>
          </a:lstStyle>
          <a:p>
            <a:pPr lvl="0"/>
            <a:r>
              <a:rPr lang="en-US"/>
              <a:t>Title</a:t>
            </a:r>
          </a:p>
        </p:txBody>
      </p:sp>
      <p:sp>
        <p:nvSpPr>
          <p:cNvPr id="30" name="Text Placeholder 5">
            <a:extLst>
              <a:ext uri="{FF2B5EF4-FFF2-40B4-BE49-F238E27FC236}">
                <a16:creationId xmlns:a16="http://schemas.microsoft.com/office/drawing/2014/main" id="{C28F89F0-1527-484B-935B-7CAFB4B7AA60}"/>
              </a:ext>
            </a:extLst>
          </p:cNvPr>
          <p:cNvSpPr>
            <a:spLocks noGrp="1"/>
          </p:cNvSpPr>
          <p:nvPr>
            <p:ph type="body" sz="quarter" idx="25"/>
          </p:nvPr>
        </p:nvSpPr>
        <p:spPr>
          <a:xfrm>
            <a:off x="9131643" y="3733800"/>
            <a:ext cx="2133600" cy="205184"/>
          </a:xfrm>
        </p:spPr>
        <p:txBody>
          <a:bodyPr lIns="0" tIns="0" rIns="0" bIns="0">
            <a:spAutoFit/>
          </a:bodyPr>
          <a:lstStyle>
            <a:lvl1pPr marL="0" marR="0" indent="0" algn="l" defTabSz="914400" rtl="0" eaLnBrk="1" fontAlgn="auto" latinLnBrk="0" hangingPunct="1">
              <a:lnSpc>
                <a:spcPts val="1680"/>
              </a:lnSpc>
              <a:spcBef>
                <a:spcPts val="1000"/>
              </a:spcBef>
              <a:spcAft>
                <a:spcPts val="0"/>
              </a:spcAft>
              <a:buClrTx/>
              <a:buSzTx/>
              <a:buFontTx/>
              <a:buNone/>
              <a:tabLst/>
              <a:defRPr sz="1300" b="0" i="0">
                <a:latin typeface="Roboto Th" pitchFamily="2" charset="0"/>
                <a:ea typeface="Roboto Th" pitchFamily="2" charset="0"/>
              </a:defRPr>
            </a:lvl1pPr>
            <a:lvl2pPr marL="182880" indent="0">
              <a:buFontTx/>
              <a:buNone/>
              <a:defRPr/>
            </a:lvl2pPr>
            <a:lvl3pPr marL="384048" indent="0">
              <a:buFontTx/>
              <a:buNone/>
              <a:defRPr/>
            </a:lvl3pPr>
            <a:lvl4pPr marL="566928" indent="0">
              <a:buFontTx/>
              <a:buNone/>
              <a:defRPr/>
            </a:lvl4pPr>
            <a:lvl5pPr marL="777240" indent="0">
              <a:buFontTx/>
              <a:buNone/>
              <a:defRPr/>
            </a:lvl5pPr>
          </a:lstStyle>
          <a:p>
            <a:pPr marL="0" marR="0" lvl="0" indent="0" algn="l" defTabSz="914400" rtl="0" eaLnBrk="1" fontAlgn="auto" latinLnBrk="0" hangingPunct="1">
              <a:lnSpc>
                <a:spcPts val="1680"/>
              </a:lnSpc>
              <a:spcBef>
                <a:spcPts val="1000"/>
              </a:spcBef>
              <a:spcAft>
                <a:spcPts val="0"/>
              </a:spcAft>
              <a:buClrTx/>
              <a:buSzTx/>
              <a:buFontTx/>
              <a:buNone/>
              <a:tabLst/>
              <a:defRPr/>
            </a:pPr>
            <a:r>
              <a:rPr lang="en-US"/>
              <a:t>Click to edit Master text styles</a:t>
            </a:r>
          </a:p>
        </p:txBody>
      </p:sp>
      <p:pic>
        <p:nvPicPr>
          <p:cNvPr id="31" name="Picture 30">
            <a:extLst>
              <a:ext uri="{FF2B5EF4-FFF2-40B4-BE49-F238E27FC236}">
                <a16:creationId xmlns:a16="http://schemas.microsoft.com/office/drawing/2014/main" id="{1B967FB0-9BBE-714D-BEB0-F80F79103D5B}"/>
              </a:ext>
            </a:extLst>
          </p:cNvPr>
          <p:cNvPicPr>
            <a:picLocks noChangeAspect="1"/>
          </p:cNvPicPr>
          <p:nvPr userDrawn="1"/>
        </p:nvPicPr>
        <p:blipFill>
          <a:blip r:embed="rId2"/>
          <a:stretch>
            <a:fillRect/>
          </a:stretch>
        </p:blipFill>
        <p:spPr>
          <a:xfrm>
            <a:off x="9512300" y="-10160"/>
            <a:ext cx="2679700" cy="1549400"/>
          </a:xfrm>
          <a:prstGeom prst="rect">
            <a:avLst/>
          </a:prstGeom>
        </p:spPr>
      </p:pic>
    </p:spTree>
    <p:extLst>
      <p:ext uri="{BB962C8B-B14F-4D97-AF65-F5344CB8AC3E}">
        <p14:creationId xmlns:p14="http://schemas.microsoft.com/office/powerpoint/2010/main" val="2788801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A_Process/Benefits">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015A7B4A-74FA-4547-8F72-2807ED0F580C}"/>
              </a:ext>
            </a:extLst>
          </p:cNvPr>
          <p:cNvSpPr/>
          <p:nvPr userDrawn="1"/>
        </p:nvSpPr>
        <p:spPr>
          <a:xfrm>
            <a:off x="8906064" y="3967480"/>
            <a:ext cx="2633472" cy="2234530"/>
          </a:xfrm>
          <a:prstGeom prst="rect">
            <a:avLst/>
          </a:prstGeom>
          <a:solidFill>
            <a:srgbClr val="EE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a:extLst>
              <a:ext uri="{FF2B5EF4-FFF2-40B4-BE49-F238E27FC236}">
                <a16:creationId xmlns:a16="http://schemas.microsoft.com/office/drawing/2014/main" id="{4ADEE0F2-4051-9945-9C9A-2129940503CE}"/>
              </a:ext>
            </a:extLst>
          </p:cNvPr>
          <p:cNvCxnSpPr/>
          <p:nvPr userDrawn="1"/>
        </p:nvCxnSpPr>
        <p:spPr>
          <a:xfrm>
            <a:off x="8906064" y="3906520"/>
            <a:ext cx="2635696" cy="0"/>
          </a:xfrm>
          <a:prstGeom prst="line">
            <a:avLst/>
          </a:prstGeom>
          <a:ln w="63500">
            <a:solidFill>
              <a:srgbClr val="036CDA"/>
            </a:solidFil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BCED940C-B244-C14C-8868-376705823B47}"/>
              </a:ext>
            </a:extLst>
          </p:cNvPr>
          <p:cNvSpPr/>
          <p:nvPr userDrawn="1"/>
        </p:nvSpPr>
        <p:spPr>
          <a:xfrm>
            <a:off x="6152704" y="3967480"/>
            <a:ext cx="2633472" cy="2234530"/>
          </a:xfrm>
          <a:prstGeom prst="rect">
            <a:avLst/>
          </a:prstGeom>
          <a:solidFill>
            <a:srgbClr val="EE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a:extLst>
              <a:ext uri="{FF2B5EF4-FFF2-40B4-BE49-F238E27FC236}">
                <a16:creationId xmlns:a16="http://schemas.microsoft.com/office/drawing/2014/main" id="{14639988-DA1D-4E46-AB95-8DE81CD634B2}"/>
              </a:ext>
            </a:extLst>
          </p:cNvPr>
          <p:cNvCxnSpPr/>
          <p:nvPr userDrawn="1"/>
        </p:nvCxnSpPr>
        <p:spPr>
          <a:xfrm>
            <a:off x="6152704" y="3906520"/>
            <a:ext cx="2635696" cy="0"/>
          </a:xfrm>
          <a:prstGeom prst="line">
            <a:avLst/>
          </a:prstGeom>
          <a:ln w="63500">
            <a:solidFill>
              <a:srgbClr val="0372FF"/>
            </a:solidFill>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7523CB4B-BF21-7F48-966B-2602FBFC5BAC}"/>
              </a:ext>
            </a:extLst>
          </p:cNvPr>
          <p:cNvSpPr/>
          <p:nvPr userDrawn="1"/>
        </p:nvSpPr>
        <p:spPr>
          <a:xfrm>
            <a:off x="3409504" y="3967480"/>
            <a:ext cx="2633472" cy="2234530"/>
          </a:xfrm>
          <a:prstGeom prst="rect">
            <a:avLst/>
          </a:prstGeom>
          <a:solidFill>
            <a:srgbClr val="EE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45195D93-330B-FA4D-9E1B-8DC2260DE8C2}"/>
              </a:ext>
            </a:extLst>
          </p:cNvPr>
          <p:cNvCxnSpPr/>
          <p:nvPr userDrawn="1"/>
        </p:nvCxnSpPr>
        <p:spPr>
          <a:xfrm>
            <a:off x="3409504" y="3906520"/>
            <a:ext cx="2635696" cy="0"/>
          </a:xfrm>
          <a:prstGeom prst="line">
            <a:avLst/>
          </a:prstGeom>
          <a:ln w="63500">
            <a:solidFill>
              <a:srgbClr val="30D1FF"/>
            </a:solidFill>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F60E05A4-06DD-D640-86B2-E788A1A36953}"/>
              </a:ext>
            </a:extLst>
          </p:cNvPr>
          <p:cNvSpPr/>
          <p:nvPr userDrawn="1"/>
        </p:nvSpPr>
        <p:spPr>
          <a:xfrm>
            <a:off x="666304" y="3967480"/>
            <a:ext cx="2633472" cy="2234530"/>
          </a:xfrm>
          <a:prstGeom prst="rect">
            <a:avLst/>
          </a:prstGeom>
          <a:solidFill>
            <a:srgbClr val="EE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2A269A1-E0AA-F147-A602-2FAFA477B479}"/>
              </a:ext>
            </a:extLst>
          </p:cNvPr>
          <p:cNvSpPr>
            <a:spLocks noGrp="1"/>
          </p:cNvSpPr>
          <p:nvPr>
            <p:ph type="title" hasCustomPrompt="1"/>
          </p:nvPr>
        </p:nvSpPr>
        <p:spPr>
          <a:xfrm>
            <a:off x="666304" y="655985"/>
            <a:ext cx="7995154" cy="609398"/>
          </a:xfrm>
        </p:spPr>
        <p:txBody>
          <a:bodyPr anchor="t"/>
          <a:lstStyle>
            <a:lvl1pPr>
              <a:defRPr b="0" i="0">
                <a:latin typeface="Roboto Th" pitchFamily="2" charset="0"/>
                <a:ea typeface="Roboto Th" pitchFamily="2" charset="0"/>
              </a:defRPr>
            </a:lvl1pPr>
          </a:lstStyle>
          <a:p>
            <a:r>
              <a:rPr lang="en-US"/>
              <a:t>Click to Edit Master Title Style</a:t>
            </a:r>
          </a:p>
        </p:txBody>
      </p:sp>
      <p:sp>
        <p:nvSpPr>
          <p:cNvPr id="7" name="Slide Number Placeholder 6">
            <a:extLst>
              <a:ext uri="{FF2B5EF4-FFF2-40B4-BE49-F238E27FC236}">
                <a16:creationId xmlns:a16="http://schemas.microsoft.com/office/drawing/2014/main" id="{7200192A-119B-3A4C-BFF1-1E61F3F0F7E6}"/>
              </a:ext>
            </a:extLst>
          </p:cNvPr>
          <p:cNvSpPr>
            <a:spLocks noGrp="1"/>
          </p:cNvSpPr>
          <p:nvPr>
            <p:ph type="sldNum" sz="quarter" idx="12"/>
          </p:nvPr>
        </p:nvSpPr>
        <p:spPr/>
        <p:txBody>
          <a:bodyPr/>
          <a:lstStyle>
            <a:lvl1pPr>
              <a:defRPr b="0" i="0">
                <a:latin typeface="Roboto Th" pitchFamily="2" charset="0"/>
                <a:ea typeface="Roboto Th" pitchFamily="2" charset="0"/>
              </a:defRPr>
            </a:lvl1pPr>
          </a:lstStyle>
          <a:p>
            <a:fld id="{9C4DAF8E-FDD9-D749-9BB5-653BA8DA8860}" type="slidenum">
              <a:rPr lang="en-US" smtClean="0"/>
              <a:pPr/>
              <a:t>‹#›</a:t>
            </a:fld>
            <a:endParaRPr lang="en-US"/>
          </a:p>
        </p:txBody>
      </p:sp>
      <p:sp>
        <p:nvSpPr>
          <p:cNvPr id="8" name="Footer Placeholder 4">
            <a:extLst>
              <a:ext uri="{FF2B5EF4-FFF2-40B4-BE49-F238E27FC236}">
                <a16:creationId xmlns:a16="http://schemas.microsoft.com/office/drawing/2014/main" id="{E135F9CF-42B9-8B4B-BD6F-BAD3CFED1118}"/>
              </a:ext>
            </a:extLst>
          </p:cNvPr>
          <p:cNvSpPr>
            <a:spLocks noGrp="1"/>
          </p:cNvSpPr>
          <p:nvPr>
            <p:ph type="ftr" sz="quarter" idx="3"/>
          </p:nvPr>
        </p:nvSpPr>
        <p:spPr>
          <a:xfrm>
            <a:off x="351542" y="6459278"/>
            <a:ext cx="4114800" cy="92333"/>
          </a:xfrm>
          <a:prstGeom prst="rect">
            <a:avLst/>
          </a:prstGeom>
        </p:spPr>
        <p:txBody>
          <a:bodyPr vert="horz" lIns="0" tIns="0" rIns="0" bIns="0" rtlCol="0" anchor="ctr">
            <a:spAutoFit/>
          </a:bodyPr>
          <a:lstStyle>
            <a:lvl1pPr algn="l">
              <a:defRPr sz="600" b="0" i="0">
                <a:solidFill>
                  <a:srgbClr val="6E8897"/>
                </a:solidFill>
                <a:latin typeface="Roboto Th" pitchFamily="2" charset="0"/>
                <a:ea typeface="Roboto Th" pitchFamily="2" charset="0"/>
              </a:defRPr>
            </a:lvl1pPr>
          </a:lstStyle>
          <a:p>
            <a:r>
              <a:rPr lang="en-US"/>
              <a:t>Copyright © 2021 CyberArk Software Ltd. All rights reserved.</a:t>
            </a:r>
          </a:p>
        </p:txBody>
      </p:sp>
      <p:sp>
        <p:nvSpPr>
          <p:cNvPr id="16" name="Text Placeholder 14">
            <a:extLst>
              <a:ext uri="{FF2B5EF4-FFF2-40B4-BE49-F238E27FC236}">
                <a16:creationId xmlns:a16="http://schemas.microsoft.com/office/drawing/2014/main" id="{AD7F6126-1B82-484D-BF7D-E7F4B2159555}"/>
              </a:ext>
            </a:extLst>
          </p:cNvPr>
          <p:cNvSpPr>
            <a:spLocks noGrp="1"/>
          </p:cNvSpPr>
          <p:nvPr>
            <p:ph type="body" sz="quarter" idx="14" hasCustomPrompt="1"/>
          </p:nvPr>
        </p:nvSpPr>
        <p:spPr>
          <a:xfrm>
            <a:off x="666304" y="1664888"/>
            <a:ext cx="10961688" cy="256480"/>
          </a:xfrm>
        </p:spPr>
        <p:txBody>
          <a:bodyPr lIns="0" tIns="0" rIns="0" bIns="0" anchor="t">
            <a:spAutoFit/>
          </a:bodyPr>
          <a:lstStyle>
            <a:lvl1pPr marL="0" indent="0">
              <a:lnSpc>
                <a:spcPts val="2180"/>
              </a:lnSpc>
              <a:buFontTx/>
              <a:buNone/>
              <a:defRPr sz="1400" b="0" i="0">
                <a:solidFill>
                  <a:srgbClr val="00305A"/>
                </a:solidFill>
                <a:latin typeface="Roboto Th" pitchFamily="2" charset="0"/>
                <a:ea typeface="Roboto Th" pitchFamily="2" charset="0"/>
              </a:defRPr>
            </a:lvl1pPr>
          </a:lstStyle>
          <a:p>
            <a:pPr lvl="0"/>
            <a:r>
              <a:rPr lang="en-US"/>
              <a:t>Body copy</a:t>
            </a:r>
          </a:p>
        </p:txBody>
      </p:sp>
      <p:cxnSp>
        <p:nvCxnSpPr>
          <p:cNvPr id="13" name="Straight Connector 12">
            <a:extLst>
              <a:ext uri="{FF2B5EF4-FFF2-40B4-BE49-F238E27FC236}">
                <a16:creationId xmlns:a16="http://schemas.microsoft.com/office/drawing/2014/main" id="{3F72BCDD-DDCC-EC47-92A9-EBBC220942AE}"/>
              </a:ext>
            </a:extLst>
          </p:cNvPr>
          <p:cNvCxnSpPr/>
          <p:nvPr userDrawn="1"/>
        </p:nvCxnSpPr>
        <p:spPr>
          <a:xfrm>
            <a:off x="666304" y="3906520"/>
            <a:ext cx="2635696" cy="0"/>
          </a:xfrm>
          <a:prstGeom prst="line">
            <a:avLst/>
          </a:prstGeom>
          <a:ln w="63500">
            <a:solidFill>
              <a:srgbClr val="23D9B8"/>
            </a:solidFill>
          </a:ln>
        </p:spPr>
        <p:style>
          <a:lnRef idx="1">
            <a:schemeClr val="accent1"/>
          </a:lnRef>
          <a:fillRef idx="0">
            <a:schemeClr val="accent1"/>
          </a:fillRef>
          <a:effectRef idx="0">
            <a:schemeClr val="accent1"/>
          </a:effectRef>
          <a:fontRef idx="minor">
            <a:schemeClr val="tx1"/>
          </a:fontRef>
        </p:style>
      </p:cxnSp>
      <p:sp>
        <p:nvSpPr>
          <p:cNvPr id="14" name="Picture Placeholder 13">
            <a:extLst>
              <a:ext uri="{FF2B5EF4-FFF2-40B4-BE49-F238E27FC236}">
                <a16:creationId xmlns:a16="http://schemas.microsoft.com/office/drawing/2014/main" id="{451AB6C6-CE4A-A149-BF61-8BB50E67DC5B}"/>
              </a:ext>
            </a:extLst>
          </p:cNvPr>
          <p:cNvSpPr>
            <a:spLocks noGrp="1"/>
          </p:cNvSpPr>
          <p:nvPr>
            <p:ph type="pic" sz="quarter" idx="18"/>
          </p:nvPr>
        </p:nvSpPr>
        <p:spPr>
          <a:xfrm>
            <a:off x="666750" y="2377439"/>
            <a:ext cx="2633663" cy="1423035"/>
          </a:xfrm>
          <a:solidFill>
            <a:schemeClr val="bg1">
              <a:lumMod val="95000"/>
            </a:schemeClr>
          </a:solidFill>
        </p:spPr>
        <p:txBody>
          <a:bodyPr/>
          <a:lstStyle>
            <a:lvl1pPr>
              <a:defRPr b="0" i="0">
                <a:latin typeface="Roboto Th" pitchFamily="2" charset="0"/>
                <a:ea typeface="Roboto Th" pitchFamily="2" charset="0"/>
              </a:defRPr>
            </a:lvl1pPr>
          </a:lstStyle>
          <a:p>
            <a:endParaRPr lang="en-US"/>
          </a:p>
        </p:txBody>
      </p:sp>
      <p:sp>
        <p:nvSpPr>
          <p:cNvPr id="23" name="Picture Placeholder 13">
            <a:extLst>
              <a:ext uri="{FF2B5EF4-FFF2-40B4-BE49-F238E27FC236}">
                <a16:creationId xmlns:a16="http://schemas.microsoft.com/office/drawing/2014/main" id="{11AADBF9-D638-8F4F-ACAC-DD5871798376}"/>
              </a:ext>
            </a:extLst>
          </p:cNvPr>
          <p:cNvSpPr>
            <a:spLocks noGrp="1"/>
          </p:cNvSpPr>
          <p:nvPr>
            <p:ph type="pic" sz="quarter" idx="19"/>
          </p:nvPr>
        </p:nvSpPr>
        <p:spPr>
          <a:xfrm>
            <a:off x="3409950" y="2377439"/>
            <a:ext cx="2633663" cy="1423035"/>
          </a:xfrm>
          <a:solidFill>
            <a:schemeClr val="bg1">
              <a:lumMod val="95000"/>
            </a:schemeClr>
          </a:solidFill>
        </p:spPr>
        <p:txBody>
          <a:bodyPr/>
          <a:lstStyle>
            <a:lvl1pPr>
              <a:defRPr b="0" i="0">
                <a:latin typeface="Roboto Th" pitchFamily="2" charset="0"/>
                <a:ea typeface="Roboto Th" pitchFamily="2" charset="0"/>
              </a:defRPr>
            </a:lvl1pPr>
          </a:lstStyle>
          <a:p>
            <a:endParaRPr lang="en-US"/>
          </a:p>
        </p:txBody>
      </p:sp>
      <p:sp>
        <p:nvSpPr>
          <p:cNvPr id="25" name="Picture Placeholder 13">
            <a:extLst>
              <a:ext uri="{FF2B5EF4-FFF2-40B4-BE49-F238E27FC236}">
                <a16:creationId xmlns:a16="http://schemas.microsoft.com/office/drawing/2014/main" id="{E930C279-A4EF-384B-90ED-2790F6E7AE72}"/>
              </a:ext>
            </a:extLst>
          </p:cNvPr>
          <p:cNvSpPr>
            <a:spLocks noGrp="1"/>
          </p:cNvSpPr>
          <p:nvPr>
            <p:ph type="pic" sz="quarter" idx="20"/>
          </p:nvPr>
        </p:nvSpPr>
        <p:spPr>
          <a:xfrm>
            <a:off x="6162864" y="2377439"/>
            <a:ext cx="2613789" cy="1423035"/>
          </a:xfrm>
          <a:solidFill>
            <a:schemeClr val="bg1">
              <a:lumMod val="95000"/>
            </a:schemeClr>
          </a:solidFill>
        </p:spPr>
        <p:txBody>
          <a:bodyPr/>
          <a:lstStyle>
            <a:lvl1pPr>
              <a:defRPr b="0" i="0">
                <a:latin typeface="Roboto Th" pitchFamily="2" charset="0"/>
                <a:ea typeface="Roboto Th" pitchFamily="2" charset="0"/>
              </a:defRPr>
            </a:lvl1pPr>
          </a:lstStyle>
          <a:p>
            <a:endParaRPr lang="en-US"/>
          </a:p>
        </p:txBody>
      </p:sp>
      <p:sp>
        <p:nvSpPr>
          <p:cNvPr id="26" name="Picture Placeholder 13">
            <a:extLst>
              <a:ext uri="{FF2B5EF4-FFF2-40B4-BE49-F238E27FC236}">
                <a16:creationId xmlns:a16="http://schemas.microsoft.com/office/drawing/2014/main" id="{81A7874C-44CB-EF48-880B-F333B412CEEB}"/>
              </a:ext>
            </a:extLst>
          </p:cNvPr>
          <p:cNvSpPr>
            <a:spLocks noGrp="1"/>
          </p:cNvSpPr>
          <p:nvPr>
            <p:ph type="pic" sz="quarter" idx="21"/>
          </p:nvPr>
        </p:nvSpPr>
        <p:spPr>
          <a:xfrm>
            <a:off x="8906064" y="2377439"/>
            <a:ext cx="2633663" cy="1423035"/>
          </a:xfrm>
          <a:solidFill>
            <a:schemeClr val="bg1">
              <a:lumMod val="95000"/>
            </a:schemeClr>
          </a:solidFill>
        </p:spPr>
        <p:txBody>
          <a:bodyPr/>
          <a:lstStyle>
            <a:lvl1pPr>
              <a:defRPr b="0" i="0">
                <a:latin typeface="Roboto Th" pitchFamily="2" charset="0"/>
                <a:ea typeface="Roboto Th" pitchFamily="2" charset="0"/>
              </a:defRPr>
            </a:lvl1pPr>
          </a:lstStyle>
          <a:p>
            <a:endParaRPr lang="en-US"/>
          </a:p>
        </p:txBody>
      </p:sp>
      <p:sp>
        <p:nvSpPr>
          <p:cNvPr id="34" name="Text Placeholder 5">
            <a:extLst>
              <a:ext uri="{FF2B5EF4-FFF2-40B4-BE49-F238E27FC236}">
                <a16:creationId xmlns:a16="http://schemas.microsoft.com/office/drawing/2014/main" id="{AC9C421B-9F63-414B-8884-024328CA684D}"/>
              </a:ext>
            </a:extLst>
          </p:cNvPr>
          <p:cNvSpPr>
            <a:spLocks noGrp="1"/>
          </p:cNvSpPr>
          <p:nvPr>
            <p:ph type="body" sz="quarter" idx="22" hasCustomPrompt="1"/>
          </p:nvPr>
        </p:nvSpPr>
        <p:spPr>
          <a:xfrm>
            <a:off x="914400" y="4191000"/>
            <a:ext cx="2133600" cy="221214"/>
          </a:xfrm>
        </p:spPr>
        <p:txBody>
          <a:bodyPr lIns="0" tIns="0" rIns="0" bIns="0">
            <a:spAutoFit/>
          </a:bodyPr>
          <a:lstStyle>
            <a:lvl1pPr marL="0" marR="0" indent="0" algn="l" defTabSz="914400" rtl="0" eaLnBrk="1" fontAlgn="auto" latinLnBrk="0" hangingPunct="1">
              <a:lnSpc>
                <a:spcPts val="1680"/>
              </a:lnSpc>
              <a:spcBef>
                <a:spcPts val="1000"/>
              </a:spcBef>
              <a:spcAft>
                <a:spcPts val="0"/>
              </a:spcAft>
              <a:buClrTx/>
              <a:buSzTx/>
              <a:buFontTx/>
              <a:buNone/>
              <a:tabLst/>
              <a:defRPr sz="1800"/>
            </a:lvl1pPr>
            <a:lvl2pPr marL="182880" indent="0">
              <a:buFontTx/>
              <a:buNone/>
              <a:defRPr/>
            </a:lvl2pPr>
            <a:lvl3pPr marL="384048" indent="0">
              <a:buFontTx/>
              <a:buNone/>
              <a:defRPr/>
            </a:lvl3pPr>
            <a:lvl4pPr marL="566928" indent="0">
              <a:buFontTx/>
              <a:buNone/>
              <a:defRPr/>
            </a:lvl4pPr>
            <a:lvl5pPr marL="777240" indent="0">
              <a:buFontTx/>
              <a:buNone/>
              <a:defRPr/>
            </a:lvl5pPr>
          </a:lstStyle>
          <a:p>
            <a:pPr lvl="0"/>
            <a:r>
              <a:rPr lang="en-US"/>
              <a:t>Title</a:t>
            </a:r>
          </a:p>
        </p:txBody>
      </p:sp>
      <p:sp>
        <p:nvSpPr>
          <p:cNvPr id="35" name="Text Placeholder 5">
            <a:extLst>
              <a:ext uri="{FF2B5EF4-FFF2-40B4-BE49-F238E27FC236}">
                <a16:creationId xmlns:a16="http://schemas.microsoft.com/office/drawing/2014/main" id="{B71A7A18-7668-DB4B-99A3-6A3751FDFFCC}"/>
              </a:ext>
            </a:extLst>
          </p:cNvPr>
          <p:cNvSpPr>
            <a:spLocks noGrp="1"/>
          </p:cNvSpPr>
          <p:nvPr>
            <p:ph type="body" sz="quarter" idx="23"/>
          </p:nvPr>
        </p:nvSpPr>
        <p:spPr>
          <a:xfrm>
            <a:off x="914400" y="4495800"/>
            <a:ext cx="2133600" cy="205184"/>
          </a:xfrm>
        </p:spPr>
        <p:txBody>
          <a:bodyPr lIns="0" tIns="0" rIns="0" bIns="0">
            <a:spAutoFit/>
          </a:bodyPr>
          <a:lstStyle>
            <a:lvl1pPr marL="0" marR="0" indent="0" algn="l" defTabSz="914400" rtl="0" eaLnBrk="1" fontAlgn="auto" latinLnBrk="0" hangingPunct="1">
              <a:lnSpc>
                <a:spcPts val="1680"/>
              </a:lnSpc>
              <a:spcBef>
                <a:spcPts val="1000"/>
              </a:spcBef>
              <a:spcAft>
                <a:spcPts val="0"/>
              </a:spcAft>
              <a:buClrTx/>
              <a:buSzTx/>
              <a:buFontTx/>
              <a:buNone/>
              <a:tabLst/>
              <a:defRPr sz="1300" b="0" i="0">
                <a:latin typeface="Roboto Th" pitchFamily="2" charset="0"/>
                <a:ea typeface="Roboto Th" pitchFamily="2" charset="0"/>
              </a:defRPr>
            </a:lvl1pPr>
            <a:lvl2pPr marL="182880" indent="0">
              <a:buFontTx/>
              <a:buNone/>
              <a:defRPr/>
            </a:lvl2pPr>
            <a:lvl3pPr marL="384048" indent="0">
              <a:buFontTx/>
              <a:buNone/>
              <a:defRPr/>
            </a:lvl3pPr>
            <a:lvl4pPr marL="566928" indent="0">
              <a:buFontTx/>
              <a:buNone/>
              <a:defRPr/>
            </a:lvl4pPr>
            <a:lvl5pPr marL="777240" indent="0">
              <a:buFontTx/>
              <a:buNone/>
              <a:defRPr/>
            </a:lvl5pPr>
          </a:lstStyle>
          <a:p>
            <a:pPr marL="0" marR="0" lvl="0" indent="0" algn="l" defTabSz="914400" rtl="0" eaLnBrk="1" fontAlgn="auto" latinLnBrk="0" hangingPunct="1">
              <a:lnSpc>
                <a:spcPts val="1680"/>
              </a:lnSpc>
              <a:spcBef>
                <a:spcPts val="1000"/>
              </a:spcBef>
              <a:spcAft>
                <a:spcPts val="0"/>
              </a:spcAft>
              <a:buClrTx/>
              <a:buSzTx/>
              <a:buFontTx/>
              <a:buNone/>
              <a:tabLst/>
              <a:defRPr/>
            </a:pPr>
            <a:r>
              <a:rPr lang="en-US"/>
              <a:t>Click to edit Master text styles</a:t>
            </a:r>
          </a:p>
        </p:txBody>
      </p:sp>
      <p:sp>
        <p:nvSpPr>
          <p:cNvPr id="36" name="Text Placeholder 5">
            <a:extLst>
              <a:ext uri="{FF2B5EF4-FFF2-40B4-BE49-F238E27FC236}">
                <a16:creationId xmlns:a16="http://schemas.microsoft.com/office/drawing/2014/main" id="{962B6D98-BFC1-5247-A62D-FBED4CC3A6B5}"/>
              </a:ext>
            </a:extLst>
          </p:cNvPr>
          <p:cNvSpPr>
            <a:spLocks noGrp="1"/>
          </p:cNvSpPr>
          <p:nvPr>
            <p:ph type="body" sz="quarter" idx="24" hasCustomPrompt="1"/>
          </p:nvPr>
        </p:nvSpPr>
        <p:spPr>
          <a:xfrm>
            <a:off x="3645243" y="4191000"/>
            <a:ext cx="2133600" cy="221214"/>
          </a:xfrm>
        </p:spPr>
        <p:txBody>
          <a:bodyPr lIns="0" tIns="0" rIns="0" bIns="0">
            <a:spAutoFit/>
          </a:bodyPr>
          <a:lstStyle>
            <a:lvl1pPr marL="0" marR="0" indent="0" algn="l" defTabSz="914400" rtl="0" eaLnBrk="1" fontAlgn="auto" latinLnBrk="0" hangingPunct="1">
              <a:lnSpc>
                <a:spcPts val="1680"/>
              </a:lnSpc>
              <a:spcBef>
                <a:spcPts val="1000"/>
              </a:spcBef>
              <a:spcAft>
                <a:spcPts val="0"/>
              </a:spcAft>
              <a:buClrTx/>
              <a:buSzTx/>
              <a:buFontTx/>
              <a:buNone/>
              <a:tabLst/>
              <a:defRPr sz="1800"/>
            </a:lvl1pPr>
            <a:lvl2pPr marL="182880" indent="0">
              <a:buFontTx/>
              <a:buNone/>
              <a:defRPr/>
            </a:lvl2pPr>
            <a:lvl3pPr marL="384048" indent="0">
              <a:buFontTx/>
              <a:buNone/>
              <a:defRPr/>
            </a:lvl3pPr>
            <a:lvl4pPr marL="566928" indent="0">
              <a:buFontTx/>
              <a:buNone/>
              <a:defRPr/>
            </a:lvl4pPr>
            <a:lvl5pPr marL="777240" indent="0">
              <a:buFontTx/>
              <a:buNone/>
              <a:defRPr/>
            </a:lvl5pPr>
          </a:lstStyle>
          <a:p>
            <a:pPr lvl="0"/>
            <a:r>
              <a:rPr lang="en-US"/>
              <a:t>Title</a:t>
            </a:r>
          </a:p>
        </p:txBody>
      </p:sp>
      <p:sp>
        <p:nvSpPr>
          <p:cNvPr id="37" name="Text Placeholder 5">
            <a:extLst>
              <a:ext uri="{FF2B5EF4-FFF2-40B4-BE49-F238E27FC236}">
                <a16:creationId xmlns:a16="http://schemas.microsoft.com/office/drawing/2014/main" id="{6E8DC5B5-4B26-9645-BBC8-7513D82D650D}"/>
              </a:ext>
            </a:extLst>
          </p:cNvPr>
          <p:cNvSpPr>
            <a:spLocks noGrp="1"/>
          </p:cNvSpPr>
          <p:nvPr>
            <p:ph type="body" sz="quarter" idx="25"/>
          </p:nvPr>
        </p:nvSpPr>
        <p:spPr>
          <a:xfrm>
            <a:off x="3645243" y="4495800"/>
            <a:ext cx="2133600" cy="205184"/>
          </a:xfrm>
        </p:spPr>
        <p:txBody>
          <a:bodyPr lIns="0" tIns="0" rIns="0" bIns="0">
            <a:spAutoFit/>
          </a:bodyPr>
          <a:lstStyle>
            <a:lvl1pPr marL="0" marR="0" indent="0" algn="l" defTabSz="914400" rtl="0" eaLnBrk="1" fontAlgn="auto" latinLnBrk="0" hangingPunct="1">
              <a:lnSpc>
                <a:spcPts val="1680"/>
              </a:lnSpc>
              <a:spcBef>
                <a:spcPts val="1000"/>
              </a:spcBef>
              <a:spcAft>
                <a:spcPts val="0"/>
              </a:spcAft>
              <a:buClrTx/>
              <a:buSzTx/>
              <a:buFontTx/>
              <a:buNone/>
              <a:tabLst/>
              <a:defRPr sz="1300" b="0" i="0">
                <a:latin typeface="Roboto Th" pitchFamily="2" charset="0"/>
                <a:ea typeface="Roboto Th" pitchFamily="2" charset="0"/>
              </a:defRPr>
            </a:lvl1pPr>
            <a:lvl2pPr marL="182880" indent="0">
              <a:buFontTx/>
              <a:buNone/>
              <a:defRPr/>
            </a:lvl2pPr>
            <a:lvl3pPr marL="384048" indent="0">
              <a:buFontTx/>
              <a:buNone/>
              <a:defRPr/>
            </a:lvl3pPr>
            <a:lvl4pPr marL="566928" indent="0">
              <a:buFontTx/>
              <a:buNone/>
              <a:defRPr/>
            </a:lvl4pPr>
            <a:lvl5pPr marL="777240" indent="0">
              <a:buFontTx/>
              <a:buNone/>
              <a:defRPr/>
            </a:lvl5pPr>
          </a:lstStyle>
          <a:p>
            <a:pPr marL="0" marR="0" lvl="0" indent="0" algn="l" defTabSz="914400" rtl="0" eaLnBrk="1" fontAlgn="auto" latinLnBrk="0" hangingPunct="1">
              <a:lnSpc>
                <a:spcPts val="1680"/>
              </a:lnSpc>
              <a:spcBef>
                <a:spcPts val="1000"/>
              </a:spcBef>
              <a:spcAft>
                <a:spcPts val="0"/>
              </a:spcAft>
              <a:buClrTx/>
              <a:buSzTx/>
              <a:buFontTx/>
              <a:buNone/>
              <a:tabLst/>
              <a:defRPr/>
            </a:pPr>
            <a:r>
              <a:rPr lang="en-US"/>
              <a:t>Click to edit Master text styles</a:t>
            </a:r>
          </a:p>
        </p:txBody>
      </p:sp>
      <p:sp>
        <p:nvSpPr>
          <p:cNvPr id="38" name="Text Placeholder 5">
            <a:extLst>
              <a:ext uri="{FF2B5EF4-FFF2-40B4-BE49-F238E27FC236}">
                <a16:creationId xmlns:a16="http://schemas.microsoft.com/office/drawing/2014/main" id="{0BFE6641-31D8-A647-A0BF-9FF9D7B3509A}"/>
              </a:ext>
            </a:extLst>
          </p:cNvPr>
          <p:cNvSpPr>
            <a:spLocks noGrp="1"/>
          </p:cNvSpPr>
          <p:nvPr>
            <p:ph type="body" sz="quarter" idx="26" hasCustomPrompt="1"/>
          </p:nvPr>
        </p:nvSpPr>
        <p:spPr>
          <a:xfrm>
            <a:off x="6400800" y="4191000"/>
            <a:ext cx="2133600" cy="221214"/>
          </a:xfrm>
        </p:spPr>
        <p:txBody>
          <a:bodyPr lIns="0" tIns="0" rIns="0" bIns="0">
            <a:spAutoFit/>
          </a:bodyPr>
          <a:lstStyle>
            <a:lvl1pPr marL="0" marR="0" indent="0" algn="l" defTabSz="914400" rtl="0" eaLnBrk="1" fontAlgn="auto" latinLnBrk="0" hangingPunct="1">
              <a:lnSpc>
                <a:spcPts val="1680"/>
              </a:lnSpc>
              <a:spcBef>
                <a:spcPts val="1000"/>
              </a:spcBef>
              <a:spcAft>
                <a:spcPts val="0"/>
              </a:spcAft>
              <a:buClrTx/>
              <a:buSzTx/>
              <a:buFontTx/>
              <a:buNone/>
              <a:tabLst/>
              <a:defRPr sz="1800"/>
            </a:lvl1pPr>
            <a:lvl2pPr marL="182880" indent="0">
              <a:buFontTx/>
              <a:buNone/>
              <a:defRPr/>
            </a:lvl2pPr>
            <a:lvl3pPr marL="384048" indent="0">
              <a:buFontTx/>
              <a:buNone/>
              <a:defRPr/>
            </a:lvl3pPr>
            <a:lvl4pPr marL="566928" indent="0">
              <a:buFontTx/>
              <a:buNone/>
              <a:defRPr/>
            </a:lvl4pPr>
            <a:lvl5pPr marL="777240" indent="0">
              <a:buFontTx/>
              <a:buNone/>
              <a:defRPr/>
            </a:lvl5pPr>
          </a:lstStyle>
          <a:p>
            <a:pPr lvl="0"/>
            <a:r>
              <a:rPr lang="en-US"/>
              <a:t>Title</a:t>
            </a:r>
          </a:p>
        </p:txBody>
      </p:sp>
      <p:sp>
        <p:nvSpPr>
          <p:cNvPr id="39" name="Text Placeholder 5">
            <a:extLst>
              <a:ext uri="{FF2B5EF4-FFF2-40B4-BE49-F238E27FC236}">
                <a16:creationId xmlns:a16="http://schemas.microsoft.com/office/drawing/2014/main" id="{9D702D79-93A5-7949-A423-CFA05ED79122}"/>
              </a:ext>
            </a:extLst>
          </p:cNvPr>
          <p:cNvSpPr>
            <a:spLocks noGrp="1"/>
          </p:cNvSpPr>
          <p:nvPr>
            <p:ph type="body" sz="quarter" idx="27"/>
          </p:nvPr>
        </p:nvSpPr>
        <p:spPr>
          <a:xfrm>
            <a:off x="6400800" y="4495800"/>
            <a:ext cx="2133600" cy="205184"/>
          </a:xfrm>
        </p:spPr>
        <p:txBody>
          <a:bodyPr lIns="0" tIns="0" rIns="0" bIns="0">
            <a:spAutoFit/>
          </a:bodyPr>
          <a:lstStyle>
            <a:lvl1pPr marL="0" marR="0" indent="0" algn="l" defTabSz="914400" rtl="0" eaLnBrk="1" fontAlgn="auto" latinLnBrk="0" hangingPunct="1">
              <a:lnSpc>
                <a:spcPts val="1680"/>
              </a:lnSpc>
              <a:spcBef>
                <a:spcPts val="1000"/>
              </a:spcBef>
              <a:spcAft>
                <a:spcPts val="0"/>
              </a:spcAft>
              <a:buClrTx/>
              <a:buSzTx/>
              <a:buFontTx/>
              <a:buNone/>
              <a:tabLst/>
              <a:defRPr sz="1300" b="0" i="0">
                <a:latin typeface="Roboto Th" pitchFamily="2" charset="0"/>
                <a:ea typeface="Roboto Th" pitchFamily="2" charset="0"/>
              </a:defRPr>
            </a:lvl1pPr>
            <a:lvl2pPr marL="182880" indent="0">
              <a:buFontTx/>
              <a:buNone/>
              <a:defRPr/>
            </a:lvl2pPr>
            <a:lvl3pPr marL="384048" indent="0">
              <a:buFontTx/>
              <a:buNone/>
              <a:defRPr/>
            </a:lvl3pPr>
            <a:lvl4pPr marL="566928" indent="0">
              <a:buFontTx/>
              <a:buNone/>
              <a:defRPr/>
            </a:lvl4pPr>
            <a:lvl5pPr marL="777240" indent="0">
              <a:buFontTx/>
              <a:buNone/>
              <a:defRPr/>
            </a:lvl5pPr>
          </a:lstStyle>
          <a:p>
            <a:pPr marL="0" marR="0" lvl="0" indent="0" algn="l" defTabSz="914400" rtl="0" eaLnBrk="1" fontAlgn="auto" latinLnBrk="0" hangingPunct="1">
              <a:lnSpc>
                <a:spcPts val="1680"/>
              </a:lnSpc>
              <a:spcBef>
                <a:spcPts val="1000"/>
              </a:spcBef>
              <a:spcAft>
                <a:spcPts val="0"/>
              </a:spcAft>
              <a:buClrTx/>
              <a:buSzTx/>
              <a:buFontTx/>
              <a:buNone/>
              <a:tabLst/>
              <a:defRPr/>
            </a:pPr>
            <a:r>
              <a:rPr lang="en-US"/>
              <a:t>Click to edit Master text styles</a:t>
            </a:r>
          </a:p>
        </p:txBody>
      </p:sp>
      <p:sp>
        <p:nvSpPr>
          <p:cNvPr id="40" name="Text Placeholder 5">
            <a:extLst>
              <a:ext uri="{FF2B5EF4-FFF2-40B4-BE49-F238E27FC236}">
                <a16:creationId xmlns:a16="http://schemas.microsoft.com/office/drawing/2014/main" id="{AF849B22-7E57-984F-8964-CC5E709C2556}"/>
              </a:ext>
            </a:extLst>
          </p:cNvPr>
          <p:cNvSpPr>
            <a:spLocks noGrp="1"/>
          </p:cNvSpPr>
          <p:nvPr>
            <p:ph type="body" sz="quarter" idx="28" hasCustomPrompt="1"/>
          </p:nvPr>
        </p:nvSpPr>
        <p:spPr>
          <a:xfrm>
            <a:off x="9131643" y="4191000"/>
            <a:ext cx="2133600" cy="221214"/>
          </a:xfrm>
        </p:spPr>
        <p:txBody>
          <a:bodyPr lIns="0" tIns="0" rIns="0" bIns="0">
            <a:spAutoFit/>
          </a:bodyPr>
          <a:lstStyle>
            <a:lvl1pPr marL="0" marR="0" indent="0" algn="l" defTabSz="914400" rtl="0" eaLnBrk="1" fontAlgn="auto" latinLnBrk="0" hangingPunct="1">
              <a:lnSpc>
                <a:spcPts val="1680"/>
              </a:lnSpc>
              <a:spcBef>
                <a:spcPts val="1000"/>
              </a:spcBef>
              <a:spcAft>
                <a:spcPts val="0"/>
              </a:spcAft>
              <a:buClrTx/>
              <a:buSzTx/>
              <a:buFontTx/>
              <a:buNone/>
              <a:tabLst/>
              <a:defRPr sz="1800"/>
            </a:lvl1pPr>
            <a:lvl2pPr marL="182880" indent="0">
              <a:buFontTx/>
              <a:buNone/>
              <a:defRPr/>
            </a:lvl2pPr>
            <a:lvl3pPr marL="384048" indent="0">
              <a:buFontTx/>
              <a:buNone/>
              <a:defRPr/>
            </a:lvl3pPr>
            <a:lvl4pPr marL="566928" indent="0">
              <a:buFontTx/>
              <a:buNone/>
              <a:defRPr/>
            </a:lvl4pPr>
            <a:lvl5pPr marL="777240" indent="0">
              <a:buFontTx/>
              <a:buNone/>
              <a:defRPr/>
            </a:lvl5pPr>
          </a:lstStyle>
          <a:p>
            <a:pPr lvl="0"/>
            <a:r>
              <a:rPr lang="en-US"/>
              <a:t>Title</a:t>
            </a:r>
          </a:p>
        </p:txBody>
      </p:sp>
      <p:sp>
        <p:nvSpPr>
          <p:cNvPr id="41" name="Text Placeholder 5">
            <a:extLst>
              <a:ext uri="{FF2B5EF4-FFF2-40B4-BE49-F238E27FC236}">
                <a16:creationId xmlns:a16="http://schemas.microsoft.com/office/drawing/2014/main" id="{C418E60C-0ABB-684D-A725-FB4807616251}"/>
              </a:ext>
            </a:extLst>
          </p:cNvPr>
          <p:cNvSpPr>
            <a:spLocks noGrp="1"/>
          </p:cNvSpPr>
          <p:nvPr>
            <p:ph type="body" sz="quarter" idx="29"/>
          </p:nvPr>
        </p:nvSpPr>
        <p:spPr>
          <a:xfrm>
            <a:off x="9131643" y="4495800"/>
            <a:ext cx="2133600" cy="205184"/>
          </a:xfrm>
        </p:spPr>
        <p:txBody>
          <a:bodyPr lIns="0" tIns="0" rIns="0" bIns="0">
            <a:spAutoFit/>
          </a:bodyPr>
          <a:lstStyle>
            <a:lvl1pPr marL="0" marR="0" indent="0" algn="l" defTabSz="914400" rtl="0" eaLnBrk="1" fontAlgn="auto" latinLnBrk="0" hangingPunct="1">
              <a:lnSpc>
                <a:spcPts val="1680"/>
              </a:lnSpc>
              <a:spcBef>
                <a:spcPts val="1000"/>
              </a:spcBef>
              <a:spcAft>
                <a:spcPts val="0"/>
              </a:spcAft>
              <a:buClrTx/>
              <a:buSzTx/>
              <a:buFontTx/>
              <a:buNone/>
              <a:tabLst/>
              <a:defRPr sz="1300" b="0" i="0">
                <a:latin typeface="Roboto Th" pitchFamily="2" charset="0"/>
                <a:ea typeface="Roboto Th" pitchFamily="2" charset="0"/>
              </a:defRPr>
            </a:lvl1pPr>
            <a:lvl2pPr marL="182880" indent="0">
              <a:buFontTx/>
              <a:buNone/>
              <a:defRPr/>
            </a:lvl2pPr>
            <a:lvl3pPr marL="384048" indent="0">
              <a:buFontTx/>
              <a:buNone/>
              <a:defRPr/>
            </a:lvl3pPr>
            <a:lvl4pPr marL="566928" indent="0">
              <a:buFontTx/>
              <a:buNone/>
              <a:defRPr/>
            </a:lvl4pPr>
            <a:lvl5pPr marL="777240" indent="0">
              <a:buFontTx/>
              <a:buNone/>
              <a:defRPr/>
            </a:lvl5pPr>
          </a:lstStyle>
          <a:p>
            <a:pPr marL="0" marR="0" lvl="0" indent="0" algn="l" defTabSz="914400" rtl="0" eaLnBrk="1" fontAlgn="auto" latinLnBrk="0" hangingPunct="1">
              <a:lnSpc>
                <a:spcPts val="1680"/>
              </a:lnSpc>
              <a:spcBef>
                <a:spcPts val="1000"/>
              </a:spcBef>
              <a:spcAft>
                <a:spcPts val="0"/>
              </a:spcAft>
              <a:buClrTx/>
              <a:buSzTx/>
              <a:buFontTx/>
              <a:buNone/>
              <a:tabLst/>
              <a:defRPr/>
            </a:pPr>
            <a:r>
              <a:rPr lang="en-US"/>
              <a:t>Click to edit Master text styles</a:t>
            </a:r>
          </a:p>
        </p:txBody>
      </p:sp>
      <p:pic>
        <p:nvPicPr>
          <p:cNvPr id="42" name="Picture 41">
            <a:extLst>
              <a:ext uri="{FF2B5EF4-FFF2-40B4-BE49-F238E27FC236}">
                <a16:creationId xmlns:a16="http://schemas.microsoft.com/office/drawing/2014/main" id="{E922E1FE-5B51-D943-8629-8228F3411858}"/>
              </a:ext>
            </a:extLst>
          </p:cNvPr>
          <p:cNvPicPr>
            <a:picLocks noChangeAspect="1"/>
          </p:cNvPicPr>
          <p:nvPr userDrawn="1"/>
        </p:nvPicPr>
        <p:blipFill>
          <a:blip r:embed="rId2"/>
          <a:stretch>
            <a:fillRect/>
          </a:stretch>
        </p:blipFill>
        <p:spPr>
          <a:xfrm>
            <a:off x="9512300" y="-10160"/>
            <a:ext cx="2679700" cy="1549400"/>
          </a:xfrm>
          <a:prstGeom prst="rect">
            <a:avLst/>
          </a:prstGeom>
        </p:spPr>
      </p:pic>
    </p:spTree>
    <p:extLst>
      <p:ext uri="{BB962C8B-B14F-4D97-AF65-F5344CB8AC3E}">
        <p14:creationId xmlns:p14="http://schemas.microsoft.com/office/powerpoint/2010/main" val="383202310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B_Process/Benefits">
    <p:spTree>
      <p:nvGrpSpPr>
        <p:cNvPr id="1" name=""/>
        <p:cNvGrpSpPr/>
        <p:nvPr/>
      </p:nvGrpSpPr>
      <p:grpSpPr>
        <a:xfrm>
          <a:off x="0" y="0"/>
          <a:ext cx="0" cy="0"/>
          <a:chOff x="0" y="0"/>
          <a:chExt cx="0" cy="0"/>
        </a:xfrm>
      </p:grpSpPr>
      <p:cxnSp>
        <p:nvCxnSpPr>
          <p:cNvPr id="20" name="Straight Connector 19">
            <a:extLst>
              <a:ext uri="{FF2B5EF4-FFF2-40B4-BE49-F238E27FC236}">
                <a16:creationId xmlns:a16="http://schemas.microsoft.com/office/drawing/2014/main" id="{14639988-DA1D-4E46-AB95-8DE81CD634B2}"/>
              </a:ext>
            </a:extLst>
          </p:cNvPr>
          <p:cNvCxnSpPr>
            <a:cxnSpLocks/>
          </p:cNvCxnSpPr>
          <p:nvPr userDrawn="1"/>
        </p:nvCxnSpPr>
        <p:spPr>
          <a:xfrm>
            <a:off x="7939072" y="4397863"/>
            <a:ext cx="3490928" cy="0"/>
          </a:xfrm>
          <a:prstGeom prst="line">
            <a:avLst/>
          </a:prstGeom>
          <a:ln w="63500">
            <a:solidFill>
              <a:srgbClr val="0372FF"/>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5195D93-330B-FA4D-9E1B-8DC2260DE8C2}"/>
              </a:ext>
            </a:extLst>
          </p:cNvPr>
          <p:cNvCxnSpPr>
            <a:cxnSpLocks/>
          </p:cNvCxnSpPr>
          <p:nvPr userDrawn="1"/>
        </p:nvCxnSpPr>
        <p:spPr>
          <a:xfrm>
            <a:off x="4302688" y="4397863"/>
            <a:ext cx="3490928" cy="0"/>
          </a:xfrm>
          <a:prstGeom prst="line">
            <a:avLst/>
          </a:prstGeom>
          <a:ln w="63500">
            <a:solidFill>
              <a:srgbClr val="30D1FF"/>
            </a:solidFil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BCED940C-B244-C14C-8868-376705823B47}"/>
              </a:ext>
            </a:extLst>
          </p:cNvPr>
          <p:cNvSpPr/>
          <p:nvPr userDrawn="1"/>
        </p:nvSpPr>
        <p:spPr>
          <a:xfrm>
            <a:off x="7939072" y="4458823"/>
            <a:ext cx="3490928" cy="1709928"/>
          </a:xfrm>
          <a:prstGeom prst="rect">
            <a:avLst/>
          </a:prstGeom>
          <a:solidFill>
            <a:srgbClr val="EE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7523CB4B-BF21-7F48-966B-2602FBFC5BAC}"/>
              </a:ext>
            </a:extLst>
          </p:cNvPr>
          <p:cNvSpPr/>
          <p:nvPr userDrawn="1"/>
        </p:nvSpPr>
        <p:spPr>
          <a:xfrm>
            <a:off x="4302688" y="4458823"/>
            <a:ext cx="3490928" cy="1709928"/>
          </a:xfrm>
          <a:prstGeom prst="rect">
            <a:avLst/>
          </a:prstGeom>
          <a:solidFill>
            <a:srgbClr val="EE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F60E05A4-06DD-D640-86B2-E788A1A36953}"/>
              </a:ext>
            </a:extLst>
          </p:cNvPr>
          <p:cNvSpPr/>
          <p:nvPr userDrawn="1"/>
        </p:nvSpPr>
        <p:spPr>
          <a:xfrm>
            <a:off x="666304" y="4458823"/>
            <a:ext cx="3490928" cy="1713377"/>
          </a:xfrm>
          <a:prstGeom prst="rect">
            <a:avLst/>
          </a:prstGeom>
          <a:solidFill>
            <a:srgbClr val="EE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2A269A1-E0AA-F147-A602-2FAFA477B479}"/>
              </a:ext>
            </a:extLst>
          </p:cNvPr>
          <p:cNvSpPr>
            <a:spLocks noGrp="1"/>
          </p:cNvSpPr>
          <p:nvPr>
            <p:ph type="title" hasCustomPrompt="1"/>
          </p:nvPr>
        </p:nvSpPr>
        <p:spPr>
          <a:xfrm>
            <a:off x="666304" y="655985"/>
            <a:ext cx="7995154" cy="609398"/>
          </a:xfrm>
        </p:spPr>
        <p:txBody>
          <a:bodyPr anchor="t"/>
          <a:lstStyle>
            <a:lvl1pPr>
              <a:defRPr b="0" i="0">
                <a:latin typeface="Roboto Th" pitchFamily="2" charset="0"/>
                <a:ea typeface="Roboto Th" pitchFamily="2" charset="0"/>
              </a:defRPr>
            </a:lvl1pPr>
          </a:lstStyle>
          <a:p>
            <a:r>
              <a:rPr lang="en-US"/>
              <a:t>Click to Edit Master Title Style</a:t>
            </a:r>
          </a:p>
        </p:txBody>
      </p:sp>
      <p:sp>
        <p:nvSpPr>
          <p:cNvPr id="7" name="Slide Number Placeholder 6">
            <a:extLst>
              <a:ext uri="{FF2B5EF4-FFF2-40B4-BE49-F238E27FC236}">
                <a16:creationId xmlns:a16="http://schemas.microsoft.com/office/drawing/2014/main" id="{7200192A-119B-3A4C-BFF1-1E61F3F0F7E6}"/>
              </a:ext>
            </a:extLst>
          </p:cNvPr>
          <p:cNvSpPr>
            <a:spLocks noGrp="1"/>
          </p:cNvSpPr>
          <p:nvPr>
            <p:ph type="sldNum" sz="quarter" idx="12"/>
          </p:nvPr>
        </p:nvSpPr>
        <p:spPr/>
        <p:txBody>
          <a:bodyPr/>
          <a:lstStyle>
            <a:lvl1pPr>
              <a:defRPr b="0" i="0">
                <a:latin typeface="Roboto Th" pitchFamily="2" charset="0"/>
                <a:ea typeface="Roboto Th" pitchFamily="2" charset="0"/>
              </a:defRPr>
            </a:lvl1pPr>
          </a:lstStyle>
          <a:p>
            <a:fld id="{9C4DAF8E-FDD9-D749-9BB5-653BA8DA8860}" type="slidenum">
              <a:rPr lang="en-US" smtClean="0"/>
              <a:pPr/>
              <a:t>‹#›</a:t>
            </a:fld>
            <a:endParaRPr lang="en-US"/>
          </a:p>
        </p:txBody>
      </p:sp>
      <p:sp>
        <p:nvSpPr>
          <p:cNvPr id="8" name="Footer Placeholder 4">
            <a:extLst>
              <a:ext uri="{FF2B5EF4-FFF2-40B4-BE49-F238E27FC236}">
                <a16:creationId xmlns:a16="http://schemas.microsoft.com/office/drawing/2014/main" id="{E135F9CF-42B9-8B4B-BD6F-BAD3CFED1118}"/>
              </a:ext>
            </a:extLst>
          </p:cNvPr>
          <p:cNvSpPr>
            <a:spLocks noGrp="1"/>
          </p:cNvSpPr>
          <p:nvPr>
            <p:ph type="ftr" sz="quarter" idx="3"/>
          </p:nvPr>
        </p:nvSpPr>
        <p:spPr>
          <a:xfrm>
            <a:off x="351542" y="6459278"/>
            <a:ext cx="4114800" cy="92333"/>
          </a:xfrm>
          <a:prstGeom prst="rect">
            <a:avLst/>
          </a:prstGeom>
        </p:spPr>
        <p:txBody>
          <a:bodyPr vert="horz" lIns="0" tIns="0" rIns="0" bIns="0" rtlCol="0" anchor="ctr">
            <a:spAutoFit/>
          </a:bodyPr>
          <a:lstStyle>
            <a:lvl1pPr algn="l">
              <a:defRPr sz="600" b="0" i="0">
                <a:solidFill>
                  <a:srgbClr val="6E8897"/>
                </a:solidFill>
                <a:latin typeface="Roboto Th" pitchFamily="2" charset="0"/>
                <a:ea typeface="Roboto Th" pitchFamily="2" charset="0"/>
              </a:defRPr>
            </a:lvl1pPr>
          </a:lstStyle>
          <a:p>
            <a:r>
              <a:rPr lang="en-US"/>
              <a:t>Copyright © 2021 CyberArk Software Ltd. All rights reserved.</a:t>
            </a:r>
          </a:p>
        </p:txBody>
      </p:sp>
      <p:sp>
        <p:nvSpPr>
          <p:cNvPr id="16" name="Text Placeholder 14">
            <a:extLst>
              <a:ext uri="{FF2B5EF4-FFF2-40B4-BE49-F238E27FC236}">
                <a16:creationId xmlns:a16="http://schemas.microsoft.com/office/drawing/2014/main" id="{AD7F6126-1B82-484D-BF7D-E7F4B2159555}"/>
              </a:ext>
            </a:extLst>
          </p:cNvPr>
          <p:cNvSpPr>
            <a:spLocks noGrp="1"/>
          </p:cNvSpPr>
          <p:nvPr>
            <p:ph type="body" sz="quarter" idx="14" hasCustomPrompt="1"/>
          </p:nvPr>
        </p:nvSpPr>
        <p:spPr>
          <a:xfrm>
            <a:off x="666304" y="1664888"/>
            <a:ext cx="10961688" cy="256480"/>
          </a:xfrm>
        </p:spPr>
        <p:txBody>
          <a:bodyPr lIns="0" tIns="0" rIns="0" bIns="0" anchor="t">
            <a:spAutoFit/>
          </a:bodyPr>
          <a:lstStyle>
            <a:lvl1pPr marL="0" indent="0">
              <a:lnSpc>
                <a:spcPts val="2180"/>
              </a:lnSpc>
              <a:buFontTx/>
              <a:buNone/>
              <a:defRPr sz="1400" b="0" i="0">
                <a:solidFill>
                  <a:srgbClr val="00305A"/>
                </a:solidFill>
                <a:latin typeface="Roboto Th" pitchFamily="2" charset="0"/>
                <a:ea typeface="Roboto Th" pitchFamily="2" charset="0"/>
              </a:defRPr>
            </a:lvl1pPr>
          </a:lstStyle>
          <a:p>
            <a:pPr lvl="0"/>
            <a:r>
              <a:rPr lang="en-US"/>
              <a:t>Body copy</a:t>
            </a:r>
          </a:p>
        </p:txBody>
      </p:sp>
      <p:cxnSp>
        <p:nvCxnSpPr>
          <p:cNvPr id="13" name="Straight Connector 12">
            <a:extLst>
              <a:ext uri="{FF2B5EF4-FFF2-40B4-BE49-F238E27FC236}">
                <a16:creationId xmlns:a16="http://schemas.microsoft.com/office/drawing/2014/main" id="{3F72BCDD-DDCC-EC47-92A9-EBBC220942AE}"/>
              </a:ext>
            </a:extLst>
          </p:cNvPr>
          <p:cNvCxnSpPr>
            <a:cxnSpLocks/>
          </p:cNvCxnSpPr>
          <p:nvPr userDrawn="1"/>
        </p:nvCxnSpPr>
        <p:spPr>
          <a:xfrm>
            <a:off x="666304" y="4397863"/>
            <a:ext cx="3490928" cy="0"/>
          </a:xfrm>
          <a:prstGeom prst="line">
            <a:avLst/>
          </a:prstGeom>
          <a:ln w="63500">
            <a:solidFill>
              <a:srgbClr val="23D9B8"/>
            </a:solidFill>
          </a:ln>
        </p:spPr>
        <p:style>
          <a:lnRef idx="1">
            <a:schemeClr val="accent1"/>
          </a:lnRef>
          <a:fillRef idx="0">
            <a:schemeClr val="accent1"/>
          </a:fillRef>
          <a:effectRef idx="0">
            <a:schemeClr val="accent1"/>
          </a:effectRef>
          <a:fontRef idx="minor">
            <a:schemeClr val="tx1"/>
          </a:fontRef>
        </p:style>
      </p:cxnSp>
      <p:sp>
        <p:nvSpPr>
          <p:cNvPr id="14" name="Picture Placeholder 13">
            <a:extLst>
              <a:ext uri="{FF2B5EF4-FFF2-40B4-BE49-F238E27FC236}">
                <a16:creationId xmlns:a16="http://schemas.microsoft.com/office/drawing/2014/main" id="{451AB6C6-CE4A-A149-BF61-8BB50E67DC5B}"/>
              </a:ext>
            </a:extLst>
          </p:cNvPr>
          <p:cNvSpPr>
            <a:spLocks noGrp="1"/>
          </p:cNvSpPr>
          <p:nvPr>
            <p:ph type="pic" sz="quarter" idx="18"/>
          </p:nvPr>
        </p:nvSpPr>
        <p:spPr>
          <a:xfrm>
            <a:off x="666750" y="2377439"/>
            <a:ext cx="3490482" cy="1885755"/>
          </a:xfrm>
          <a:solidFill>
            <a:schemeClr val="bg1">
              <a:lumMod val="95000"/>
            </a:schemeClr>
          </a:solidFill>
        </p:spPr>
        <p:txBody>
          <a:bodyPr/>
          <a:lstStyle>
            <a:lvl1pPr>
              <a:defRPr b="0" i="0">
                <a:latin typeface="Roboto Th" pitchFamily="2" charset="0"/>
                <a:ea typeface="Roboto Th" pitchFamily="2" charset="0"/>
              </a:defRPr>
            </a:lvl1pPr>
          </a:lstStyle>
          <a:p>
            <a:endParaRPr lang="en-US"/>
          </a:p>
        </p:txBody>
      </p:sp>
      <p:sp>
        <p:nvSpPr>
          <p:cNvPr id="23" name="Picture Placeholder 13">
            <a:extLst>
              <a:ext uri="{FF2B5EF4-FFF2-40B4-BE49-F238E27FC236}">
                <a16:creationId xmlns:a16="http://schemas.microsoft.com/office/drawing/2014/main" id="{11AADBF9-D638-8F4F-ACAC-DD5871798376}"/>
              </a:ext>
            </a:extLst>
          </p:cNvPr>
          <p:cNvSpPr>
            <a:spLocks noGrp="1"/>
          </p:cNvSpPr>
          <p:nvPr>
            <p:ph type="pic" sz="quarter" idx="19"/>
          </p:nvPr>
        </p:nvSpPr>
        <p:spPr>
          <a:xfrm>
            <a:off x="4302688" y="2377439"/>
            <a:ext cx="3490482" cy="1885755"/>
          </a:xfrm>
          <a:solidFill>
            <a:schemeClr val="bg1">
              <a:lumMod val="95000"/>
            </a:schemeClr>
          </a:solidFill>
        </p:spPr>
        <p:txBody>
          <a:bodyPr/>
          <a:lstStyle>
            <a:lvl1pPr>
              <a:defRPr b="0" i="0">
                <a:latin typeface="Roboto Th" pitchFamily="2" charset="0"/>
                <a:ea typeface="Roboto Th" pitchFamily="2" charset="0"/>
              </a:defRPr>
            </a:lvl1pPr>
          </a:lstStyle>
          <a:p>
            <a:endParaRPr lang="en-US"/>
          </a:p>
        </p:txBody>
      </p:sp>
      <p:sp>
        <p:nvSpPr>
          <p:cNvPr id="25" name="Picture Placeholder 13">
            <a:extLst>
              <a:ext uri="{FF2B5EF4-FFF2-40B4-BE49-F238E27FC236}">
                <a16:creationId xmlns:a16="http://schemas.microsoft.com/office/drawing/2014/main" id="{E930C279-A4EF-384B-90ED-2790F6E7AE72}"/>
              </a:ext>
            </a:extLst>
          </p:cNvPr>
          <p:cNvSpPr>
            <a:spLocks noGrp="1"/>
          </p:cNvSpPr>
          <p:nvPr>
            <p:ph type="pic" sz="quarter" idx="20"/>
          </p:nvPr>
        </p:nvSpPr>
        <p:spPr>
          <a:xfrm>
            <a:off x="7939072" y="2377439"/>
            <a:ext cx="3490482" cy="1885755"/>
          </a:xfrm>
          <a:solidFill>
            <a:schemeClr val="bg1">
              <a:lumMod val="95000"/>
            </a:schemeClr>
          </a:solidFill>
        </p:spPr>
        <p:txBody>
          <a:bodyPr/>
          <a:lstStyle>
            <a:lvl1pPr>
              <a:defRPr b="0" i="0">
                <a:latin typeface="Roboto Th" pitchFamily="2" charset="0"/>
                <a:ea typeface="Roboto Th" pitchFamily="2" charset="0"/>
              </a:defRPr>
            </a:lvl1pPr>
          </a:lstStyle>
          <a:p>
            <a:endParaRPr lang="en-US"/>
          </a:p>
        </p:txBody>
      </p:sp>
      <p:sp>
        <p:nvSpPr>
          <p:cNvPr id="34" name="Text Placeholder 5">
            <a:extLst>
              <a:ext uri="{FF2B5EF4-FFF2-40B4-BE49-F238E27FC236}">
                <a16:creationId xmlns:a16="http://schemas.microsoft.com/office/drawing/2014/main" id="{AC9C421B-9F63-414B-8884-024328CA684D}"/>
              </a:ext>
            </a:extLst>
          </p:cNvPr>
          <p:cNvSpPr>
            <a:spLocks noGrp="1"/>
          </p:cNvSpPr>
          <p:nvPr>
            <p:ph type="body" sz="quarter" idx="22" hasCustomPrompt="1"/>
          </p:nvPr>
        </p:nvSpPr>
        <p:spPr>
          <a:xfrm>
            <a:off x="914400" y="4682343"/>
            <a:ext cx="2971800" cy="221214"/>
          </a:xfrm>
        </p:spPr>
        <p:txBody>
          <a:bodyPr wrap="square" lIns="0" tIns="0" rIns="0" bIns="0">
            <a:spAutoFit/>
          </a:bodyPr>
          <a:lstStyle>
            <a:lvl1pPr marL="0" marR="0" indent="0" algn="l" defTabSz="914400" rtl="0" eaLnBrk="1" fontAlgn="auto" latinLnBrk="0" hangingPunct="1">
              <a:lnSpc>
                <a:spcPts val="1680"/>
              </a:lnSpc>
              <a:spcBef>
                <a:spcPts val="1000"/>
              </a:spcBef>
              <a:spcAft>
                <a:spcPts val="0"/>
              </a:spcAft>
              <a:buClrTx/>
              <a:buSzTx/>
              <a:buFontTx/>
              <a:buNone/>
              <a:tabLst/>
              <a:defRPr sz="1800"/>
            </a:lvl1pPr>
            <a:lvl2pPr marL="182880" indent="0">
              <a:buFontTx/>
              <a:buNone/>
              <a:defRPr/>
            </a:lvl2pPr>
            <a:lvl3pPr marL="384048" indent="0">
              <a:buFontTx/>
              <a:buNone/>
              <a:defRPr/>
            </a:lvl3pPr>
            <a:lvl4pPr marL="566928" indent="0">
              <a:buFontTx/>
              <a:buNone/>
              <a:defRPr/>
            </a:lvl4pPr>
            <a:lvl5pPr marL="777240" indent="0">
              <a:buFontTx/>
              <a:buNone/>
              <a:defRPr/>
            </a:lvl5pPr>
          </a:lstStyle>
          <a:p>
            <a:pPr lvl="0"/>
            <a:r>
              <a:rPr lang="en-US"/>
              <a:t>Title</a:t>
            </a:r>
          </a:p>
        </p:txBody>
      </p:sp>
      <p:sp>
        <p:nvSpPr>
          <p:cNvPr id="35" name="Text Placeholder 5">
            <a:extLst>
              <a:ext uri="{FF2B5EF4-FFF2-40B4-BE49-F238E27FC236}">
                <a16:creationId xmlns:a16="http://schemas.microsoft.com/office/drawing/2014/main" id="{B71A7A18-7668-DB4B-99A3-6A3751FDFFCC}"/>
              </a:ext>
            </a:extLst>
          </p:cNvPr>
          <p:cNvSpPr>
            <a:spLocks noGrp="1"/>
          </p:cNvSpPr>
          <p:nvPr>
            <p:ph type="body" sz="quarter" idx="23"/>
          </p:nvPr>
        </p:nvSpPr>
        <p:spPr>
          <a:xfrm>
            <a:off x="914400" y="4953000"/>
            <a:ext cx="2971800" cy="205184"/>
          </a:xfrm>
        </p:spPr>
        <p:txBody>
          <a:bodyPr wrap="square" lIns="0" tIns="0" rIns="0" bIns="0">
            <a:spAutoFit/>
          </a:bodyPr>
          <a:lstStyle>
            <a:lvl1pPr marL="0" marR="0" indent="0" algn="l" defTabSz="914400" rtl="0" eaLnBrk="1" fontAlgn="auto" latinLnBrk="0" hangingPunct="1">
              <a:lnSpc>
                <a:spcPts val="1680"/>
              </a:lnSpc>
              <a:spcBef>
                <a:spcPts val="1000"/>
              </a:spcBef>
              <a:spcAft>
                <a:spcPts val="0"/>
              </a:spcAft>
              <a:buClrTx/>
              <a:buSzTx/>
              <a:buFontTx/>
              <a:buNone/>
              <a:tabLst/>
              <a:defRPr sz="1300" b="0" i="0">
                <a:latin typeface="Roboto Th" pitchFamily="2" charset="0"/>
                <a:ea typeface="Roboto Th" pitchFamily="2" charset="0"/>
              </a:defRPr>
            </a:lvl1pPr>
            <a:lvl2pPr marL="182880" indent="0">
              <a:buFontTx/>
              <a:buNone/>
              <a:defRPr/>
            </a:lvl2pPr>
            <a:lvl3pPr marL="384048" indent="0">
              <a:buFontTx/>
              <a:buNone/>
              <a:defRPr/>
            </a:lvl3pPr>
            <a:lvl4pPr marL="566928" indent="0">
              <a:buFontTx/>
              <a:buNone/>
              <a:defRPr/>
            </a:lvl4pPr>
            <a:lvl5pPr marL="777240" indent="0">
              <a:buFontTx/>
              <a:buNone/>
              <a:defRPr/>
            </a:lvl5pPr>
          </a:lstStyle>
          <a:p>
            <a:pPr marL="0" marR="0" lvl="0" indent="0" algn="l" defTabSz="914400" rtl="0" eaLnBrk="1" fontAlgn="auto" latinLnBrk="0" hangingPunct="1">
              <a:lnSpc>
                <a:spcPts val="1680"/>
              </a:lnSpc>
              <a:spcBef>
                <a:spcPts val="1000"/>
              </a:spcBef>
              <a:spcAft>
                <a:spcPts val="0"/>
              </a:spcAft>
              <a:buClrTx/>
              <a:buSzTx/>
              <a:buFontTx/>
              <a:buNone/>
              <a:tabLst/>
              <a:defRPr/>
            </a:pPr>
            <a:r>
              <a:rPr lang="en-US"/>
              <a:t>Click to edit Master text styles</a:t>
            </a:r>
          </a:p>
        </p:txBody>
      </p:sp>
      <p:sp>
        <p:nvSpPr>
          <p:cNvPr id="36" name="Text Placeholder 5">
            <a:extLst>
              <a:ext uri="{FF2B5EF4-FFF2-40B4-BE49-F238E27FC236}">
                <a16:creationId xmlns:a16="http://schemas.microsoft.com/office/drawing/2014/main" id="{962B6D98-BFC1-5247-A62D-FBED4CC3A6B5}"/>
              </a:ext>
            </a:extLst>
          </p:cNvPr>
          <p:cNvSpPr>
            <a:spLocks noGrp="1"/>
          </p:cNvSpPr>
          <p:nvPr>
            <p:ph type="body" sz="quarter" idx="24" hasCustomPrompt="1"/>
          </p:nvPr>
        </p:nvSpPr>
        <p:spPr>
          <a:xfrm>
            <a:off x="4572000" y="4682343"/>
            <a:ext cx="2971800" cy="221214"/>
          </a:xfrm>
        </p:spPr>
        <p:txBody>
          <a:bodyPr wrap="square" lIns="0" tIns="0" rIns="0" bIns="0">
            <a:spAutoFit/>
          </a:bodyPr>
          <a:lstStyle>
            <a:lvl1pPr marL="0" marR="0" indent="0" algn="l" defTabSz="914400" rtl="0" eaLnBrk="1" fontAlgn="auto" latinLnBrk="0" hangingPunct="1">
              <a:lnSpc>
                <a:spcPts val="1680"/>
              </a:lnSpc>
              <a:spcBef>
                <a:spcPts val="1000"/>
              </a:spcBef>
              <a:spcAft>
                <a:spcPts val="0"/>
              </a:spcAft>
              <a:buClrTx/>
              <a:buSzTx/>
              <a:buFontTx/>
              <a:buNone/>
              <a:tabLst/>
              <a:defRPr sz="1800"/>
            </a:lvl1pPr>
            <a:lvl2pPr marL="182880" indent="0">
              <a:buFontTx/>
              <a:buNone/>
              <a:defRPr/>
            </a:lvl2pPr>
            <a:lvl3pPr marL="384048" indent="0">
              <a:buFontTx/>
              <a:buNone/>
              <a:defRPr/>
            </a:lvl3pPr>
            <a:lvl4pPr marL="566928" indent="0">
              <a:buFontTx/>
              <a:buNone/>
              <a:defRPr/>
            </a:lvl4pPr>
            <a:lvl5pPr marL="777240" indent="0">
              <a:buFontTx/>
              <a:buNone/>
              <a:defRPr/>
            </a:lvl5pPr>
          </a:lstStyle>
          <a:p>
            <a:pPr lvl="0"/>
            <a:r>
              <a:rPr lang="en-US"/>
              <a:t>Title</a:t>
            </a:r>
          </a:p>
        </p:txBody>
      </p:sp>
      <p:sp>
        <p:nvSpPr>
          <p:cNvPr id="37" name="Text Placeholder 5">
            <a:extLst>
              <a:ext uri="{FF2B5EF4-FFF2-40B4-BE49-F238E27FC236}">
                <a16:creationId xmlns:a16="http://schemas.microsoft.com/office/drawing/2014/main" id="{6E8DC5B5-4B26-9645-BBC8-7513D82D650D}"/>
              </a:ext>
            </a:extLst>
          </p:cNvPr>
          <p:cNvSpPr>
            <a:spLocks noGrp="1"/>
          </p:cNvSpPr>
          <p:nvPr>
            <p:ph type="body" sz="quarter" idx="25"/>
          </p:nvPr>
        </p:nvSpPr>
        <p:spPr>
          <a:xfrm>
            <a:off x="4572000" y="4953000"/>
            <a:ext cx="2971800" cy="205184"/>
          </a:xfrm>
        </p:spPr>
        <p:txBody>
          <a:bodyPr wrap="square" lIns="0" tIns="0" rIns="0" bIns="0">
            <a:spAutoFit/>
          </a:bodyPr>
          <a:lstStyle>
            <a:lvl1pPr marL="0" marR="0" indent="0" algn="l" defTabSz="914400" rtl="0" eaLnBrk="1" fontAlgn="auto" latinLnBrk="0" hangingPunct="1">
              <a:lnSpc>
                <a:spcPts val="1680"/>
              </a:lnSpc>
              <a:spcBef>
                <a:spcPts val="1000"/>
              </a:spcBef>
              <a:spcAft>
                <a:spcPts val="0"/>
              </a:spcAft>
              <a:buClrTx/>
              <a:buSzTx/>
              <a:buFontTx/>
              <a:buNone/>
              <a:tabLst/>
              <a:defRPr sz="1300" b="0" i="0">
                <a:latin typeface="Roboto Th" pitchFamily="2" charset="0"/>
                <a:ea typeface="Roboto Th" pitchFamily="2" charset="0"/>
              </a:defRPr>
            </a:lvl1pPr>
            <a:lvl2pPr marL="182880" indent="0">
              <a:buFontTx/>
              <a:buNone/>
              <a:defRPr/>
            </a:lvl2pPr>
            <a:lvl3pPr marL="384048" indent="0">
              <a:buFontTx/>
              <a:buNone/>
              <a:defRPr/>
            </a:lvl3pPr>
            <a:lvl4pPr marL="566928" indent="0">
              <a:buFontTx/>
              <a:buNone/>
              <a:defRPr/>
            </a:lvl4pPr>
            <a:lvl5pPr marL="777240" indent="0">
              <a:buFontTx/>
              <a:buNone/>
              <a:defRPr/>
            </a:lvl5pPr>
          </a:lstStyle>
          <a:p>
            <a:pPr marL="0" marR="0" lvl="0" indent="0" algn="l" defTabSz="914400" rtl="0" eaLnBrk="1" fontAlgn="auto" latinLnBrk="0" hangingPunct="1">
              <a:lnSpc>
                <a:spcPts val="1680"/>
              </a:lnSpc>
              <a:spcBef>
                <a:spcPts val="1000"/>
              </a:spcBef>
              <a:spcAft>
                <a:spcPts val="0"/>
              </a:spcAft>
              <a:buClrTx/>
              <a:buSzTx/>
              <a:buFontTx/>
              <a:buNone/>
              <a:tabLst/>
              <a:defRPr/>
            </a:pPr>
            <a:r>
              <a:rPr lang="en-US"/>
              <a:t>Click to edit Master text styles</a:t>
            </a:r>
          </a:p>
        </p:txBody>
      </p:sp>
      <p:sp>
        <p:nvSpPr>
          <p:cNvPr id="38" name="Text Placeholder 5">
            <a:extLst>
              <a:ext uri="{FF2B5EF4-FFF2-40B4-BE49-F238E27FC236}">
                <a16:creationId xmlns:a16="http://schemas.microsoft.com/office/drawing/2014/main" id="{0BFE6641-31D8-A647-A0BF-9FF9D7B3509A}"/>
              </a:ext>
            </a:extLst>
          </p:cNvPr>
          <p:cNvSpPr>
            <a:spLocks noGrp="1"/>
          </p:cNvSpPr>
          <p:nvPr>
            <p:ph type="body" sz="quarter" idx="26" hasCustomPrompt="1"/>
          </p:nvPr>
        </p:nvSpPr>
        <p:spPr>
          <a:xfrm>
            <a:off x="8153400" y="4682343"/>
            <a:ext cx="3048000" cy="221214"/>
          </a:xfrm>
        </p:spPr>
        <p:txBody>
          <a:bodyPr wrap="square" lIns="0" tIns="0" rIns="0" bIns="0">
            <a:spAutoFit/>
          </a:bodyPr>
          <a:lstStyle>
            <a:lvl1pPr marL="0" marR="0" indent="0" algn="l" defTabSz="914400" rtl="0" eaLnBrk="1" fontAlgn="auto" latinLnBrk="0" hangingPunct="1">
              <a:lnSpc>
                <a:spcPts val="1680"/>
              </a:lnSpc>
              <a:spcBef>
                <a:spcPts val="1000"/>
              </a:spcBef>
              <a:spcAft>
                <a:spcPts val="0"/>
              </a:spcAft>
              <a:buClrTx/>
              <a:buSzTx/>
              <a:buFontTx/>
              <a:buNone/>
              <a:tabLst/>
              <a:defRPr sz="1800"/>
            </a:lvl1pPr>
            <a:lvl2pPr marL="182880" indent="0">
              <a:buFontTx/>
              <a:buNone/>
              <a:defRPr/>
            </a:lvl2pPr>
            <a:lvl3pPr marL="384048" indent="0">
              <a:buFontTx/>
              <a:buNone/>
              <a:defRPr/>
            </a:lvl3pPr>
            <a:lvl4pPr marL="566928" indent="0">
              <a:buFontTx/>
              <a:buNone/>
              <a:defRPr/>
            </a:lvl4pPr>
            <a:lvl5pPr marL="777240" indent="0">
              <a:buFontTx/>
              <a:buNone/>
              <a:defRPr/>
            </a:lvl5pPr>
          </a:lstStyle>
          <a:p>
            <a:pPr lvl="0"/>
            <a:r>
              <a:rPr lang="en-US"/>
              <a:t>Title</a:t>
            </a:r>
          </a:p>
        </p:txBody>
      </p:sp>
      <p:sp>
        <p:nvSpPr>
          <p:cNvPr id="39" name="Text Placeholder 5">
            <a:extLst>
              <a:ext uri="{FF2B5EF4-FFF2-40B4-BE49-F238E27FC236}">
                <a16:creationId xmlns:a16="http://schemas.microsoft.com/office/drawing/2014/main" id="{9D702D79-93A5-7949-A423-CFA05ED79122}"/>
              </a:ext>
            </a:extLst>
          </p:cNvPr>
          <p:cNvSpPr>
            <a:spLocks noGrp="1"/>
          </p:cNvSpPr>
          <p:nvPr>
            <p:ph type="body" sz="quarter" idx="27"/>
          </p:nvPr>
        </p:nvSpPr>
        <p:spPr>
          <a:xfrm>
            <a:off x="8153400" y="4953000"/>
            <a:ext cx="3048000" cy="205184"/>
          </a:xfrm>
        </p:spPr>
        <p:txBody>
          <a:bodyPr wrap="square" lIns="0" tIns="0" rIns="0" bIns="0">
            <a:spAutoFit/>
          </a:bodyPr>
          <a:lstStyle>
            <a:lvl1pPr marL="0" marR="0" indent="0" algn="l" defTabSz="914400" rtl="0" eaLnBrk="1" fontAlgn="auto" latinLnBrk="0" hangingPunct="1">
              <a:lnSpc>
                <a:spcPts val="1680"/>
              </a:lnSpc>
              <a:spcBef>
                <a:spcPts val="1000"/>
              </a:spcBef>
              <a:spcAft>
                <a:spcPts val="0"/>
              </a:spcAft>
              <a:buClrTx/>
              <a:buSzTx/>
              <a:buFontTx/>
              <a:buNone/>
              <a:tabLst/>
              <a:defRPr sz="1300" b="0" i="0">
                <a:latin typeface="Roboto Th" pitchFamily="2" charset="0"/>
                <a:ea typeface="Roboto Th" pitchFamily="2" charset="0"/>
              </a:defRPr>
            </a:lvl1pPr>
            <a:lvl2pPr marL="182880" indent="0">
              <a:buFontTx/>
              <a:buNone/>
              <a:defRPr/>
            </a:lvl2pPr>
            <a:lvl3pPr marL="384048" indent="0">
              <a:buFontTx/>
              <a:buNone/>
              <a:defRPr/>
            </a:lvl3pPr>
            <a:lvl4pPr marL="566928" indent="0">
              <a:buFontTx/>
              <a:buNone/>
              <a:defRPr/>
            </a:lvl4pPr>
            <a:lvl5pPr marL="777240" indent="0">
              <a:buFontTx/>
              <a:buNone/>
              <a:defRPr/>
            </a:lvl5pPr>
          </a:lstStyle>
          <a:p>
            <a:pPr marL="0" marR="0" lvl="0" indent="0" algn="l" defTabSz="914400" rtl="0" eaLnBrk="1" fontAlgn="auto" latinLnBrk="0" hangingPunct="1">
              <a:lnSpc>
                <a:spcPts val="1680"/>
              </a:lnSpc>
              <a:spcBef>
                <a:spcPts val="1000"/>
              </a:spcBef>
              <a:spcAft>
                <a:spcPts val="0"/>
              </a:spcAft>
              <a:buClrTx/>
              <a:buSzTx/>
              <a:buFontTx/>
              <a:buNone/>
              <a:tabLst/>
              <a:defRPr/>
            </a:pPr>
            <a:r>
              <a:rPr lang="en-US"/>
              <a:t>Click to edit Master text styles</a:t>
            </a:r>
          </a:p>
        </p:txBody>
      </p:sp>
      <p:pic>
        <p:nvPicPr>
          <p:cNvPr id="42" name="Picture 41">
            <a:extLst>
              <a:ext uri="{FF2B5EF4-FFF2-40B4-BE49-F238E27FC236}">
                <a16:creationId xmlns:a16="http://schemas.microsoft.com/office/drawing/2014/main" id="{E922E1FE-5B51-D943-8629-8228F3411858}"/>
              </a:ext>
            </a:extLst>
          </p:cNvPr>
          <p:cNvPicPr>
            <a:picLocks noChangeAspect="1"/>
          </p:cNvPicPr>
          <p:nvPr userDrawn="1"/>
        </p:nvPicPr>
        <p:blipFill>
          <a:blip r:embed="rId2"/>
          <a:stretch>
            <a:fillRect/>
          </a:stretch>
        </p:blipFill>
        <p:spPr>
          <a:xfrm>
            <a:off x="9512300" y="-10160"/>
            <a:ext cx="2679700" cy="1549400"/>
          </a:xfrm>
          <a:prstGeom prst="rect">
            <a:avLst/>
          </a:prstGeom>
        </p:spPr>
      </p:pic>
    </p:spTree>
    <p:extLst>
      <p:ext uri="{BB962C8B-B14F-4D97-AF65-F5344CB8AC3E}">
        <p14:creationId xmlns:p14="http://schemas.microsoft.com/office/powerpoint/2010/main" val="353196485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C_Process/Benefits">
    <p:spTree>
      <p:nvGrpSpPr>
        <p:cNvPr id="1" name=""/>
        <p:cNvGrpSpPr/>
        <p:nvPr/>
      </p:nvGrpSpPr>
      <p:grpSpPr>
        <a:xfrm>
          <a:off x="0" y="0"/>
          <a:ext cx="0" cy="0"/>
          <a:chOff x="0" y="0"/>
          <a:chExt cx="0" cy="0"/>
        </a:xfrm>
      </p:grpSpPr>
      <p:cxnSp>
        <p:nvCxnSpPr>
          <p:cNvPr id="18" name="Straight Connector 17">
            <a:extLst>
              <a:ext uri="{FF2B5EF4-FFF2-40B4-BE49-F238E27FC236}">
                <a16:creationId xmlns:a16="http://schemas.microsoft.com/office/drawing/2014/main" id="{45195D93-330B-FA4D-9E1B-8DC2260DE8C2}"/>
              </a:ext>
            </a:extLst>
          </p:cNvPr>
          <p:cNvCxnSpPr>
            <a:cxnSpLocks/>
          </p:cNvCxnSpPr>
          <p:nvPr userDrawn="1"/>
        </p:nvCxnSpPr>
        <p:spPr>
          <a:xfrm>
            <a:off x="6088546" y="4550263"/>
            <a:ext cx="5265254" cy="0"/>
          </a:xfrm>
          <a:prstGeom prst="line">
            <a:avLst/>
          </a:prstGeom>
          <a:ln w="63500">
            <a:solidFill>
              <a:srgbClr val="30D1FF"/>
            </a:solidFill>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7523CB4B-BF21-7F48-966B-2602FBFC5BAC}"/>
              </a:ext>
            </a:extLst>
          </p:cNvPr>
          <p:cNvSpPr/>
          <p:nvPr userDrawn="1"/>
        </p:nvSpPr>
        <p:spPr>
          <a:xfrm>
            <a:off x="6088546" y="4611224"/>
            <a:ext cx="5264582" cy="1560976"/>
          </a:xfrm>
          <a:prstGeom prst="rect">
            <a:avLst/>
          </a:prstGeom>
          <a:solidFill>
            <a:srgbClr val="EE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F60E05A4-06DD-D640-86B2-E788A1A36953}"/>
              </a:ext>
            </a:extLst>
          </p:cNvPr>
          <p:cNvSpPr/>
          <p:nvPr userDrawn="1"/>
        </p:nvSpPr>
        <p:spPr>
          <a:xfrm>
            <a:off x="666304" y="4611224"/>
            <a:ext cx="5264582" cy="1560976"/>
          </a:xfrm>
          <a:prstGeom prst="rect">
            <a:avLst/>
          </a:prstGeom>
          <a:solidFill>
            <a:srgbClr val="EE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2A269A1-E0AA-F147-A602-2FAFA477B479}"/>
              </a:ext>
            </a:extLst>
          </p:cNvPr>
          <p:cNvSpPr>
            <a:spLocks noGrp="1"/>
          </p:cNvSpPr>
          <p:nvPr>
            <p:ph type="title" hasCustomPrompt="1"/>
          </p:nvPr>
        </p:nvSpPr>
        <p:spPr>
          <a:xfrm>
            <a:off x="666304" y="655985"/>
            <a:ext cx="7995154" cy="609398"/>
          </a:xfrm>
        </p:spPr>
        <p:txBody>
          <a:bodyPr anchor="t"/>
          <a:lstStyle>
            <a:lvl1pPr>
              <a:defRPr b="0" i="0">
                <a:latin typeface="Roboto Th" pitchFamily="2" charset="0"/>
                <a:ea typeface="Roboto Th" pitchFamily="2" charset="0"/>
              </a:defRPr>
            </a:lvl1pPr>
          </a:lstStyle>
          <a:p>
            <a:r>
              <a:rPr lang="en-US"/>
              <a:t>Click to Edit Master Title Style</a:t>
            </a:r>
          </a:p>
        </p:txBody>
      </p:sp>
      <p:sp>
        <p:nvSpPr>
          <p:cNvPr id="7" name="Slide Number Placeholder 6">
            <a:extLst>
              <a:ext uri="{FF2B5EF4-FFF2-40B4-BE49-F238E27FC236}">
                <a16:creationId xmlns:a16="http://schemas.microsoft.com/office/drawing/2014/main" id="{7200192A-119B-3A4C-BFF1-1E61F3F0F7E6}"/>
              </a:ext>
            </a:extLst>
          </p:cNvPr>
          <p:cNvSpPr>
            <a:spLocks noGrp="1"/>
          </p:cNvSpPr>
          <p:nvPr>
            <p:ph type="sldNum" sz="quarter" idx="12"/>
          </p:nvPr>
        </p:nvSpPr>
        <p:spPr/>
        <p:txBody>
          <a:bodyPr/>
          <a:lstStyle>
            <a:lvl1pPr>
              <a:defRPr b="0" i="0">
                <a:latin typeface="Roboto Th" pitchFamily="2" charset="0"/>
                <a:ea typeface="Roboto Th" pitchFamily="2" charset="0"/>
              </a:defRPr>
            </a:lvl1pPr>
          </a:lstStyle>
          <a:p>
            <a:fld id="{9C4DAF8E-FDD9-D749-9BB5-653BA8DA8860}" type="slidenum">
              <a:rPr lang="en-US" smtClean="0"/>
              <a:pPr/>
              <a:t>‹#›</a:t>
            </a:fld>
            <a:endParaRPr lang="en-US"/>
          </a:p>
        </p:txBody>
      </p:sp>
      <p:sp>
        <p:nvSpPr>
          <p:cNvPr id="8" name="Footer Placeholder 4">
            <a:extLst>
              <a:ext uri="{FF2B5EF4-FFF2-40B4-BE49-F238E27FC236}">
                <a16:creationId xmlns:a16="http://schemas.microsoft.com/office/drawing/2014/main" id="{E135F9CF-42B9-8B4B-BD6F-BAD3CFED1118}"/>
              </a:ext>
            </a:extLst>
          </p:cNvPr>
          <p:cNvSpPr>
            <a:spLocks noGrp="1"/>
          </p:cNvSpPr>
          <p:nvPr>
            <p:ph type="ftr" sz="quarter" idx="3"/>
          </p:nvPr>
        </p:nvSpPr>
        <p:spPr>
          <a:xfrm>
            <a:off x="351542" y="6459278"/>
            <a:ext cx="4114800" cy="92333"/>
          </a:xfrm>
          <a:prstGeom prst="rect">
            <a:avLst/>
          </a:prstGeom>
        </p:spPr>
        <p:txBody>
          <a:bodyPr vert="horz" lIns="0" tIns="0" rIns="0" bIns="0" rtlCol="0" anchor="ctr">
            <a:spAutoFit/>
          </a:bodyPr>
          <a:lstStyle>
            <a:lvl1pPr algn="l">
              <a:defRPr sz="600" b="0" i="0">
                <a:solidFill>
                  <a:srgbClr val="6E8897"/>
                </a:solidFill>
                <a:latin typeface="Roboto Th" pitchFamily="2" charset="0"/>
                <a:ea typeface="Roboto Th" pitchFamily="2" charset="0"/>
              </a:defRPr>
            </a:lvl1pPr>
          </a:lstStyle>
          <a:p>
            <a:r>
              <a:rPr lang="en-US"/>
              <a:t>Copyright © 2021 CyberArk Software Ltd. All rights reserved.</a:t>
            </a:r>
          </a:p>
        </p:txBody>
      </p:sp>
      <p:sp>
        <p:nvSpPr>
          <p:cNvPr id="16" name="Text Placeholder 14">
            <a:extLst>
              <a:ext uri="{FF2B5EF4-FFF2-40B4-BE49-F238E27FC236}">
                <a16:creationId xmlns:a16="http://schemas.microsoft.com/office/drawing/2014/main" id="{AD7F6126-1B82-484D-BF7D-E7F4B2159555}"/>
              </a:ext>
            </a:extLst>
          </p:cNvPr>
          <p:cNvSpPr>
            <a:spLocks noGrp="1"/>
          </p:cNvSpPr>
          <p:nvPr>
            <p:ph type="body" sz="quarter" idx="14" hasCustomPrompt="1"/>
          </p:nvPr>
        </p:nvSpPr>
        <p:spPr>
          <a:xfrm>
            <a:off x="666304" y="1664888"/>
            <a:ext cx="10961688" cy="256480"/>
          </a:xfrm>
        </p:spPr>
        <p:txBody>
          <a:bodyPr lIns="0" tIns="0" rIns="0" bIns="0" anchor="t">
            <a:spAutoFit/>
          </a:bodyPr>
          <a:lstStyle>
            <a:lvl1pPr marL="0" indent="0">
              <a:lnSpc>
                <a:spcPts val="2180"/>
              </a:lnSpc>
              <a:buFontTx/>
              <a:buNone/>
              <a:defRPr sz="1400" b="0" i="0">
                <a:solidFill>
                  <a:srgbClr val="00305A"/>
                </a:solidFill>
                <a:latin typeface="Roboto Th" pitchFamily="2" charset="0"/>
                <a:ea typeface="Roboto Th" pitchFamily="2" charset="0"/>
              </a:defRPr>
            </a:lvl1pPr>
          </a:lstStyle>
          <a:p>
            <a:pPr lvl="0"/>
            <a:r>
              <a:rPr lang="en-US"/>
              <a:t>Body copy</a:t>
            </a:r>
          </a:p>
        </p:txBody>
      </p:sp>
      <p:cxnSp>
        <p:nvCxnSpPr>
          <p:cNvPr id="13" name="Straight Connector 12">
            <a:extLst>
              <a:ext uri="{FF2B5EF4-FFF2-40B4-BE49-F238E27FC236}">
                <a16:creationId xmlns:a16="http://schemas.microsoft.com/office/drawing/2014/main" id="{3F72BCDD-DDCC-EC47-92A9-EBBC220942AE}"/>
              </a:ext>
            </a:extLst>
          </p:cNvPr>
          <p:cNvCxnSpPr>
            <a:cxnSpLocks/>
          </p:cNvCxnSpPr>
          <p:nvPr userDrawn="1"/>
        </p:nvCxnSpPr>
        <p:spPr>
          <a:xfrm>
            <a:off x="666304" y="4550263"/>
            <a:ext cx="5264809" cy="0"/>
          </a:xfrm>
          <a:prstGeom prst="line">
            <a:avLst/>
          </a:prstGeom>
          <a:ln w="63500">
            <a:solidFill>
              <a:srgbClr val="23D9B8"/>
            </a:solidFill>
          </a:ln>
        </p:spPr>
        <p:style>
          <a:lnRef idx="1">
            <a:schemeClr val="accent1"/>
          </a:lnRef>
          <a:fillRef idx="0">
            <a:schemeClr val="accent1"/>
          </a:fillRef>
          <a:effectRef idx="0">
            <a:schemeClr val="accent1"/>
          </a:effectRef>
          <a:fontRef idx="minor">
            <a:schemeClr val="tx1"/>
          </a:fontRef>
        </p:style>
      </p:cxnSp>
      <p:sp>
        <p:nvSpPr>
          <p:cNvPr id="14" name="Picture Placeholder 13">
            <a:extLst>
              <a:ext uri="{FF2B5EF4-FFF2-40B4-BE49-F238E27FC236}">
                <a16:creationId xmlns:a16="http://schemas.microsoft.com/office/drawing/2014/main" id="{451AB6C6-CE4A-A149-BF61-8BB50E67DC5B}"/>
              </a:ext>
            </a:extLst>
          </p:cNvPr>
          <p:cNvSpPr>
            <a:spLocks noGrp="1"/>
          </p:cNvSpPr>
          <p:nvPr>
            <p:ph type="pic" sz="quarter" idx="18"/>
          </p:nvPr>
        </p:nvSpPr>
        <p:spPr>
          <a:xfrm>
            <a:off x="666750" y="2377440"/>
            <a:ext cx="5264136" cy="2042160"/>
          </a:xfrm>
          <a:solidFill>
            <a:schemeClr val="bg1">
              <a:lumMod val="95000"/>
            </a:schemeClr>
          </a:solidFill>
        </p:spPr>
        <p:txBody>
          <a:bodyPr/>
          <a:lstStyle>
            <a:lvl1pPr>
              <a:defRPr b="0" i="0">
                <a:latin typeface="Roboto Th" pitchFamily="2" charset="0"/>
                <a:ea typeface="Roboto Th" pitchFamily="2" charset="0"/>
              </a:defRPr>
            </a:lvl1pPr>
          </a:lstStyle>
          <a:p>
            <a:endParaRPr lang="en-US"/>
          </a:p>
        </p:txBody>
      </p:sp>
      <p:sp>
        <p:nvSpPr>
          <p:cNvPr id="23" name="Picture Placeholder 13">
            <a:extLst>
              <a:ext uri="{FF2B5EF4-FFF2-40B4-BE49-F238E27FC236}">
                <a16:creationId xmlns:a16="http://schemas.microsoft.com/office/drawing/2014/main" id="{11AADBF9-D638-8F4F-ACAC-DD5871798376}"/>
              </a:ext>
            </a:extLst>
          </p:cNvPr>
          <p:cNvSpPr>
            <a:spLocks noGrp="1"/>
          </p:cNvSpPr>
          <p:nvPr>
            <p:ph type="pic" sz="quarter" idx="19"/>
          </p:nvPr>
        </p:nvSpPr>
        <p:spPr>
          <a:xfrm>
            <a:off x="6088545" y="2377440"/>
            <a:ext cx="5264581" cy="2042160"/>
          </a:xfrm>
          <a:solidFill>
            <a:schemeClr val="bg1">
              <a:lumMod val="95000"/>
            </a:schemeClr>
          </a:solidFill>
        </p:spPr>
        <p:txBody>
          <a:bodyPr/>
          <a:lstStyle>
            <a:lvl1pPr>
              <a:defRPr b="0" i="0">
                <a:latin typeface="Roboto Th" pitchFamily="2" charset="0"/>
                <a:ea typeface="Roboto Th" pitchFamily="2" charset="0"/>
              </a:defRPr>
            </a:lvl1pPr>
          </a:lstStyle>
          <a:p>
            <a:endParaRPr lang="en-US"/>
          </a:p>
        </p:txBody>
      </p:sp>
      <p:sp>
        <p:nvSpPr>
          <p:cNvPr id="34" name="Text Placeholder 5">
            <a:extLst>
              <a:ext uri="{FF2B5EF4-FFF2-40B4-BE49-F238E27FC236}">
                <a16:creationId xmlns:a16="http://schemas.microsoft.com/office/drawing/2014/main" id="{AC9C421B-9F63-414B-8884-024328CA684D}"/>
              </a:ext>
            </a:extLst>
          </p:cNvPr>
          <p:cNvSpPr>
            <a:spLocks noGrp="1"/>
          </p:cNvSpPr>
          <p:nvPr>
            <p:ph type="body" sz="quarter" idx="22" hasCustomPrompt="1"/>
          </p:nvPr>
        </p:nvSpPr>
        <p:spPr>
          <a:xfrm>
            <a:off x="914399" y="4834742"/>
            <a:ext cx="4718167" cy="221214"/>
          </a:xfrm>
        </p:spPr>
        <p:txBody>
          <a:bodyPr wrap="square" lIns="0" tIns="0" rIns="0" bIns="0">
            <a:spAutoFit/>
          </a:bodyPr>
          <a:lstStyle>
            <a:lvl1pPr marL="0" marR="0" indent="0" algn="l" defTabSz="914400" rtl="0" eaLnBrk="1" fontAlgn="auto" latinLnBrk="0" hangingPunct="1">
              <a:lnSpc>
                <a:spcPts val="1680"/>
              </a:lnSpc>
              <a:spcBef>
                <a:spcPts val="1000"/>
              </a:spcBef>
              <a:spcAft>
                <a:spcPts val="0"/>
              </a:spcAft>
              <a:buClrTx/>
              <a:buSzTx/>
              <a:buFontTx/>
              <a:buNone/>
              <a:tabLst/>
              <a:defRPr sz="1800"/>
            </a:lvl1pPr>
            <a:lvl2pPr marL="182880" indent="0">
              <a:buFontTx/>
              <a:buNone/>
              <a:defRPr/>
            </a:lvl2pPr>
            <a:lvl3pPr marL="384048" indent="0">
              <a:buFontTx/>
              <a:buNone/>
              <a:defRPr/>
            </a:lvl3pPr>
            <a:lvl4pPr marL="566928" indent="0">
              <a:buFontTx/>
              <a:buNone/>
              <a:defRPr/>
            </a:lvl4pPr>
            <a:lvl5pPr marL="777240" indent="0">
              <a:buFontTx/>
              <a:buNone/>
              <a:defRPr/>
            </a:lvl5pPr>
          </a:lstStyle>
          <a:p>
            <a:pPr lvl="0"/>
            <a:r>
              <a:rPr lang="en-US"/>
              <a:t>Title</a:t>
            </a:r>
          </a:p>
        </p:txBody>
      </p:sp>
      <p:sp>
        <p:nvSpPr>
          <p:cNvPr id="35" name="Text Placeholder 5">
            <a:extLst>
              <a:ext uri="{FF2B5EF4-FFF2-40B4-BE49-F238E27FC236}">
                <a16:creationId xmlns:a16="http://schemas.microsoft.com/office/drawing/2014/main" id="{B71A7A18-7668-DB4B-99A3-6A3751FDFFCC}"/>
              </a:ext>
            </a:extLst>
          </p:cNvPr>
          <p:cNvSpPr>
            <a:spLocks noGrp="1"/>
          </p:cNvSpPr>
          <p:nvPr>
            <p:ph type="body" sz="quarter" idx="23"/>
          </p:nvPr>
        </p:nvSpPr>
        <p:spPr>
          <a:xfrm>
            <a:off x="914399" y="5128816"/>
            <a:ext cx="4718167" cy="205184"/>
          </a:xfrm>
        </p:spPr>
        <p:txBody>
          <a:bodyPr wrap="square" lIns="0" tIns="0" rIns="0" bIns="0">
            <a:spAutoFit/>
          </a:bodyPr>
          <a:lstStyle>
            <a:lvl1pPr marL="0" marR="0" indent="0" algn="l" defTabSz="914400" rtl="0" eaLnBrk="1" fontAlgn="auto" latinLnBrk="0" hangingPunct="1">
              <a:lnSpc>
                <a:spcPts val="1680"/>
              </a:lnSpc>
              <a:spcBef>
                <a:spcPts val="1000"/>
              </a:spcBef>
              <a:spcAft>
                <a:spcPts val="0"/>
              </a:spcAft>
              <a:buClrTx/>
              <a:buSzTx/>
              <a:buFontTx/>
              <a:buNone/>
              <a:tabLst/>
              <a:defRPr sz="1300" b="0" i="0">
                <a:latin typeface="Roboto Th" pitchFamily="2" charset="0"/>
                <a:ea typeface="Roboto Th" pitchFamily="2" charset="0"/>
              </a:defRPr>
            </a:lvl1pPr>
            <a:lvl2pPr marL="182880" indent="0">
              <a:buFontTx/>
              <a:buNone/>
              <a:defRPr/>
            </a:lvl2pPr>
            <a:lvl3pPr marL="384048" indent="0">
              <a:buFontTx/>
              <a:buNone/>
              <a:defRPr/>
            </a:lvl3pPr>
            <a:lvl4pPr marL="566928" indent="0">
              <a:buFontTx/>
              <a:buNone/>
              <a:defRPr/>
            </a:lvl4pPr>
            <a:lvl5pPr marL="777240" indent="0">
              <a:buFontTx/>
              <a:buNone/>
              <a:defRPr/>
            </a:lvl5pPr>
          </a:lstStyle>
          <a:p>
            <a:pPr marL="0" marR="0" lvl="0" indent="0" algn="l" defTabSz="914400" rtl="0" eaLnBrk="1" fontAlgn="auto" latinLnBrk="0" hangingPunct="1">
              <a:lnSpc>
                <a:spcPts val="1680"/>
              </a:lnSpc>
              <a:spcBef>
                <a:spcPts val="1000"/>
              </a:spcBef>
              <a:spcAft>
                <a:spcPts val="0"/>
              </a:spcAft>
              <a:buClrTx/>
              <a:buSzTx/>
              <a:buFontTx/>
              <a:buNone/>
              <a:tabLst/>
              <a:defRPr/>
            </a:pPr>
            <a:r>
              <a:rPr lang="en-US"/>
              <a:t>Click to edit Master text styles</a:t>
            </a:r>
          </a:p>
        </p:txBody>
      </p:sp>
      <p:sp>
        <p:nvSpPr>
          <p:cNvPr id="36" name="Text Placeholder 5">
            <a:extLst>
              <a:ext uri="{FF2B5EF4-FFF2-40B4-BE49-F238E27FC236}">
                <a16:creationId xmlns:a16="http://schemas.microsoft.com/office/drawing/2014/main" id="{962B6D98-BFC1-5247-A62D-FBED4CC3A6B5}"/>
              </a:ext>
            </a:extLst>
          </p:cNvPr>
          <p:cNvSpPr>
            <a:spLocks noGrp="1"/>
          </p:cNvSpPr>
          <p:nvPr>
            <p:ph type="body" sz="quarter" idx="24" hasCustomPrompt="1"/>
          </p:nvPr>
        </p:nvSpPr>
        <p:spPr>
          <a:xfrm>
            <a:off x="6357857" y="4834743"/>
            <a:ext cx="4674321" cy="221214"/>
          </a:xfrm>
        </p:spPr>
        <p:txBody>
          <a:bodyPr wrap="square" lIns="0" tIns="0" rIns="0" bIns="0">
            <a:spAutoFit/>
          </a:bodyPr>
          <a:lstStyle>
            <a:lvl1pPr marL="0" marR="0" indent="0" algn="l" defTabSz="914400" rtl="0" eaLnBrk="1" fontAlgn="auto" latinLnBrk="0" hangingPunct="1">
              <a:lnSpc>
                <a:spcPts val="1680"/>
              </a:lnSpc>
              <a:spcBef>
                <a:spcPts val="1000"/>
              </a:spcBef>
              <a:spcAft>
                <a:spcPts val="0"/>
              </a:spcAft>
              <a:buClrTx/>
              <a:buSzTx/>
              <a:buFontTx/>
              <a:buNone/>
              <a:tabLst/>
              <a:defRPr sz="1800"/>
            </a:lvl1pPr>
            <a:lvl2pPr marL="182880" indent="0">
              <a:buFontTx/>
              <a:buNone/>
              <a:defRPr/>
            </a:lvl2pPr>
            <a:lvl3pPr marL="384048" indent="0">
              <a:buFontTx/>
              <a:buNone/>
              <a:defRPr/>
            </a:lvl3pPr>
            <a:lvl4pPr marL="566928" indent="0">
              <a:buFontTx/>
              <a:buNone/>
              <a:defRPr/>
            </a:lvl4pPr>
            <a:lvl5pPr marL="777240" indent="0">
              <a:buFontTx/>
              <a:buNone/>
              <a:defRPr/>
            </a:lvl5pPr>
          </a:lstStyle>
          <a:p>
            <a:pPr lvl="0"/>
            <a:r>
              <a:rPr lang="en-US"/>
              <a:t>Title</a:t>
            </a:r>
          </a:p>
        </p:txBody>
      </p:sp>
      <p:sp>
        <p:nvSpPr>
          <p:cNvPr id="37" name="Text Placeholder 5">
            <a:extLst>
              <a:ext uri="{FF2B5EF4-FFF2-40B4-BE49-F238E27FC236}">
                <a16:creationId xmlns:a16="http://schemas.microsoft.com/office/drawing/2014/main" id="{6E8DC5B5-4B26-9645-BBC8-7513D82D650D}"/>
              </a:ext>
            </a:extLst>
          </p:cNvPr>
          <p:cNvSpPr>
            <a:spLocks noGrp="1"/>
          </p:cNvSpPr>
          <p:nvPr>
            <p:ph type="body" sz="quarter" idx="25"/>
          </p:nvPr>
        </p:nvSpPr>
        <p:spPr>
          <a:xfrm>
            <a:off x="6357857" y="5128816"/>
            <a:ext cx="4674321" cy="205184"/>
          </a:xfrm>
        </p:spPr>
        <p:txBody>
          <a:bodyPr wrap="square" lIns="0" tIns="0" rIns="0" bIns="0">
            <a:spAutoFit/>
          </a:bodyPr>
          <a:lstStyle>
            <a:lvl1pPr marL="0" marR="0" indent="0" algn="l" defTabSz="914400" rtl="0" eaLnBrk="1" fontAlgn="auto" latinLnBrk="0" hangingPunct="1">
              <a:lnSpc>
                <a:spcPts val="1680"/>
              </a:lnSpc>
              <a:spcBef>
                <a:spcPts val="1000"/>
              </a:spcBef>
              <a:spcAft>
                <a:spcPts val="0"/>
              </a:spcAft>
              <a:buClrTx/>
              <a:buSzTx/>
              <a:buFontTx/>
              <a:buNone/>
              <a:tabLst/>
              <a:defRPr sz="1300" b="0" i="0">
                <a:latin typeface="Roboto Th" pitchFamily="2" charset="0"/>
                <a:ea typeface="Roboto Th" pitchFamily="2" charset="0"/>
              </a:defRPr>
            </a:lvl1pPr>
            <a:lvl2pPr marL="182880" indent="0">
              <a:buFontTx/>
              <a:buNone/>
              <a:defRPr/>
            </a:lvl2pPr>
            <a:lvl3pPr marL="384048" indent="0">
              <a:buFontTx/>
              <a:buNone/>
              <a:defRPr/>
            </a:lvl3pPr>
            <a:lvl4pPr marL="566928" indent="0">
              <a:buFontTx/>
              <a:buNone/>
              <a:defRPr/>
            </a:lvl4pPr>
            <a:lvl5pPr marL="777240" indent="0">
              <a:buFontTx/>
              <a:buNone/>
              <a:defRPr/>
            </a:lvl5pPr>
          </a:lstStyle>
          <a:p>
            <a:pPr marL="0" marR="0" lvl="0" indent="0" algn="l" defTabSz="914400" rtl="0" eaLnBrk="1" fontAlgn="auto" latinLnBrk="0" hangingPunct="1">
              <a:lnSpc>
                <a:spcPts val="1680"/>
              </a:lnSpc>
              <a:spcBef>
                <a:spcPts val="1000"/>
              </a:spcBef>
              <a:spcAft>
                <a:spcPts val="0"/>
              </a:spcAft>
              <a:buClrTx/>
              <a:buSzTx/>
              <a:buFontTx/>
              <a:buNone/>
              <a:tabLst/>
              <a:defRPr/>
            </a:pPr>
            <a:r>
              <a:rPr lang="en-US"/>
              <a:t>Click to edit Master text styles</a:t>
            </a:r>
          </a:p>
        </p:txBody>
      </p:sp>
      <p:pic>
        <p:nvPicPr>
          <p:cNvPr id="42" name="Picture 41">
            <a:extLst>
              <a:ext uri="{FF2B5EF4-FFF2-40B4-BE49-F238E27FC236}">
                <a16:creationId xmlns:a16="http://schemas.microsoft.com/office/drawing/2014/main" id="{E922E1FE-5B51-D943-8629-8228F3411858}"/>
              </a:ext>
            </a:extLst>
          </p:cNvPr>
          <p:cNvPicPr>
            <a:picLocks noChangeAspect="1"/>
          </p:cNvPicPr>
          <p:nvPr userDrawn="1"/>
        </p:nvPicPr>
        <p:blipFill>
          <a:blip r:embed="rId2"/>
          <a:stretch>
            <a:fillRect/>
          </a:stretch>
        </p:blipFill>
        <p:spPr>
          <a:xfrm>
            <a:off x="9512300" y="-10160"/>
            <a:ext cx="2679700" cy="1549400"/>
          </a:xfrm>
          <a:prstGeom prst="rect">
            <a:avLst/>
          </a:prstGeom>
        </p:spPr>
      </p:pic>
    </p:spTree>
    <p:extLst>
      <p:ext uri="{BB962C8B-B14F-4D97-AF65-F5344CB8AC3E}">
        <p14:creationId xmlns:p14="http://schemas.microsoft.com/office/powerpoint/2010/main" val="268658424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A_Process/Benefits">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015A7B4A-74FA-4547-8F72-2807ED0F580C}"/>
              </a:ext>
            </a:extLst>
          </p:cNvPr>
          <p:cNvSpPr/>
          <p:nvPr userDrawn="1"/>
        </p:nvSpPr>
        <p:spPr>
          <a:xfrm>
            <a:off x="8906064" y="2230808"/>
            <a:ext cx="2633472" cy="4013732"/>
          </a:xfrm>
          <a:prstGeom prst="rect">
            <a:avLst/>
          </a:prstGeom>
          <a:solidFill>
            <a:srgbClr val="EE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a:extLst>
              <a:ext uri="{FF2B5EF4-FFF2-40B4-BE49-F238E27FC236}">
                <a16:creationId xmlns:a16="http://schemas.microsoft.com/office/drawing/2014/main" id="{4ADEE0F2-4051-9945-9C9A-2129940503CE}"/>
              </a:ext>
            </a:extLst>
          </p:cNvPr>
          <p:cNvCxnSpPr/>
          <p:nvPr userDrawn="1"/>
        </p:nvCxnSpPr>
        <p:spPr>
          <a:xfrm>
            <a:off x="8906064" y="2169848"/>
            <a:ext cx="2635696" cy="0"/>
          </a:xfrm>
          <a:prstGeom prst="line">
            <a:avLst/>
          </a:prstGeom>
          <a:ln w="63500">
            <a:solidFill>
              <a:srgbClr val="036CDA"/>
            </a:solidFil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BCED940C-B244-C14C-8868-376705823B47}"/>
              </a:ext>
            </a:extLst>
          </p:cNvPr>
          <p:cNvSpPr/>
          <p:nvPr userDrawn="1"/>
        </p:nvSpPr>
        <p:spPr>
          <a:xfrm>
            <a:off x="6152704" y="2230808"/>
            <a:ext cx="2633472" cy="4013732"/>
          </a:xfrm>
          <a:prstGeom prst="rect">
            <a:avLst/>
          </a:prstGeom>
          <a:solidFill>
            <a:srgbClr val="EE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a:extLst>
              <a:ext uri="{FF2B5EF4-FFF2-40B4-BE49-F238E27FC236}">
                <a16:creationId xmlns:a16="http://schemas.microsoft.com/office/drawing/2014/main" id="{14639988-DA1D-4E46-AB95-8DE81CD634B2}"/>
              </a:ext>
            </a:extLst>
          </p:cNvPr>
          <p:cNvCxnSpPr/>
          <p:nvPr userDrawn="1"/>
        </p:nvCxnSpPr>
        <p:spPr>
          <a:xfrm>
            <a:off x="6152704" y="2169848"/>
            <a:ext cx="2635696" cy="0"/>
          </a:xfrm>
          <a:prstGeom prst="line">
            <a:avLst/>
          </a:prstGeom>
          <a:ln w="63500">
            <a:solidFill>
              <a:srgbClr val="0372FF"/>
            </a:solidFill>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7523CB4B-BF21-7F48-966B-2602FBFC5BAC}"/>
              </a:ext>
            </a:extLst>
          </p:cNvPr>
          <p:cNvSpPr/>
          <p:nvPr userDrawn="1"/>
        </p:nvSpPr>
        <p:spPr>
          <a:xfrm>
            <a:off x="3409504" y="2230808"/>
            <a:ext cx="2633472" cy="4013732"/>
          </a:xfrm>
          <a:prstGeom prst="rect">
            <a:avLst/>
          </a:prstGeom>
          <a:solidFill>
            <a:srgbClr val="EE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45195D93-330B-FA4D-9E1B-8DC2260DE8C2}"/>
              </a:ext>
            </a:extLst>
          </p:cNvPr>
          <p:cNvCxnSpPr/>
          <p:nvPr userDrawn="1"/>
        </p:nvCxnSpPr>
        <p:spPr>
          <a:xfrm>
            <a:off x="3409504" y="2169848"/>
            <a:ext cx="2635696" cy="0"/>
          </a:xfrm>
          <a:prstGeom prst="line">
            <a:avLst/>
          </a:prstGeom>
          <a:ln w="63500">
            <a:solidFill>
              <a:srgbClr val="30D1FF"/>
            </a:solidFill>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F60E05A4-06DD-D640-86B2-E788A1A36953}"/>
              </a:ext>
            </a:extLst>
          </p:cNvPr>
          <p:cNvSpPr/>
          <p:nvPr userDrawn="1"/>
        </p:nvSpPr>
        <p:spPr>
          <a:xfrm>
            <a:off x="666304" y="2230808"/>
            <a:ext cx="2633472" cy="4013732"/>
          </a:xfrm>
          <a:prstGeom prst="rect">
            <a:avLst/>
          </a:prstGeom>
          <a:solidFill>
            <a:srgbClr val="EE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2A269A1-E0AA-F147-A602-2FAFA477B479}"/>
              </a:ext>
            </a:extLst>
          </p:cNvPr>
          <p:cNvSpPr>
            <a:spLocks noGrp="1"/>
          </p:cNvSpPr>
          <p:nvPr>
            <p:ph type="title" hasCustomPrompt="1"/>
          </p:nvPr>
        </p:nvSpPr>
        <p:spPr>
          <a:xfrm>
            <a:off x="667070" y="655984"/>
            <a:ext cx="10872466" cy="609398"/>
          </a:xfrm>
        </p:spPr>
        <p:txBody>
          <a:bodyPr anchor="t"/>
          <a:lstStyle>
            <a:lvl1pPr>
              <a:defRPr b="0" i="0">
                <a:latin typeface="Roboto Th" pitchFamily="2" charset="0"/>
                <a:ea typeface="Roboto Th" pitchFamily="2" charset="0"/>
              </a:defRPr>
            </a:lvl1pPr>
          </a:lstStyle>
          <a:p>
            <a:r>
              <a:rPr lang="en-US"/>
              <a:t>Click to Edit Master Title Style</a:t>
            </a:r>
          </a:p>
        </p:txBody>
      </p:sp>
      <p:sp>
        <p:nvSpPr>
          <p:cNvPr id="7" name="Slide Number Placeholder 6">
            <a:extLst>
              <a:ext uri="{FF2B5EF4-FFF2-40B4-BE49-F238E27FC236}">
                <a16:creationId xmlns:a16="http://schemas.microsoft.com/office/drawing/2014/main" id="{7200192A-119B-3A4C-BFF1-1E61F3F0F7E6}"/>
              </a:ext>
            </a:extLst>
          </p:cNvPr>
          <p:cNvSpPr>
            <a:spLocks noGrp="1"/>
          </p:cNvSpPr>
          <p:nvPr>
            <p:ph type="sldNum" sz="quarter" idx="12"/>
          </p:nvPr>
        </p:nvSpPr>
        <p:spPr/>
        <p:txBody>
          <a:bodyPr/>
          <a:lstStyle>
            <a:lvl1pPr>
              <a:defRPr b="0" i="0">
                <a:latin typeface="Roboto Th" pitchFamily="2" charset="0"/>
                <a:ea typeface="Roboto Th" pitchFamily="2" charset="0"/>
              </a:defRPr>
            </a:lvl1pPr>
          </a:lstStyle>
          <a:p>
            <a:fld id="{9C4DAF8E-FDD9-D749-9BB5-653BA8DA8860}" type="slidenum">
              <a:rPr lang="en-US" smtClean="0"/>
              <a:pPr/>
              <a:t>‹#›</a:t>
            </a:fld>
            <a:endParaRPr lang="en-US"/>
          </a:p>
        </p:txBody>
      </p:sp>
      <p:sp>
        <p:nvSpPr>
          <p:cNvPr id="8" name="Footer Placeholder 4">
            <a:extLst>
              <a:ext uri="{FF2B5EF4-FFF2-40B4-BE49-F238E27FC236}">
                <a16:creationId xmlns:a16="http://schemas.microsoft.com/office/drawing/2014/main" id="{E135F9CF-42B9-8B4B-BD6F-BAD3CFED1118}"/>
              </a:ext>
            </a:extLst>
          </p:cNvPr>
          <p:cNvSpPr>
            <a:spLocks noGrp="1"/>
          </p:cNvSpPr>
          <p:nvPr>
            <p:ph type="ftr" sz="quarter" idx="3"/>
          </p:nvPr>
        </p:nvSpPr>
        <p:spPr>
          <a:xfrm>
            <a:off x="351542" y="6459278"/>
            <a:ext cx="4114800" cy="92333"/>
          </a:xfrm>
          <a:prstGeom prst="rect">
            <a:avLst/>
          </a:prstGeom>
        </p:spPr>
        <p:txBody>
          <a:bodyPr vert="horz" lIns="0" tIns="0" rIns="0" bIns="0" rtlCol="0" anchor="ctr">
            <a:spAutoFit/>
          </a:bodyPr>
          <a:lstStyle>
            <a:lvl1pPr algn="l">
              <a:defRPr sz="600" b="0" i="0">
                <a:solidFill>
                  <a:srgbClr val="6E8897"/>
                </a:solidFill>
                <a:latin typeface="Roboto Th" pitchFamily="2" charset="0"/>
                <a:ea typeface="Roboto Th" pitchFamily="2" charset="0"/>
              </a:defRPr>
            </a:lvl1pPr>
          </a:lstStyle>
          <a:p>
            <a:r>
              <a:rPr lang="en-US"/>
              <a:t>Copyright © 2021 CyberArk Software Ltd. All rights reserved.</a:t>
            </a:r>
          </a:p>
        </p:txBody>
      </p:sp>
      <p:cxnSp>
        <p:nvCxnSpPr>
          <p:cNvPr id="13" name="Straight Connector 12">
            <a:extLst>
              <a:ext uri="{FF2B5EF4-FFF2-40B4-BE49-F238E27FC236}">
                <a16:creationId xmlns:a16="http://schemas.microsoft.com/office/drawing/2014/main" id="{3F72BCDD-DDCC-EC47-92A9-EBBC220942AE}"/>
              </a:ext>
            </a:extLst>
          </p:cNvPr>
          <p:cNvCxnSpPr/>
          <p:nvPr userDrawn="1"/>
        </p:nvCxnSpPr>
        <p:spPr>
          <a:xfrm>
            <a:off x="666304" y="2169848"/>
            <a:ext cx="2635696" cy="0"/>
          </a:xfrm>
          <a:prstGeom prst="line">
            <a:avLst/>
          </a:prstGeom>
          <a:ln w="63500">
            <a:solidFill>
              <a:srgbClr val="23D9B8"/>
            </a:solidFill>
          </a:ln>
        </p:spPr>
        <p:style>
          <a:lnRef idx="1">
            <a:schemeClr val="accent1"/>
          </a:lnRef>
          <a:fillRef idx="0">
            <a:schemeClr val="accent1"/>
          </a:fillRef>
          <a:effectRef idx="0">
            <a:schemeClr val="accent1"/>
          </a:effectRef>
          <a:fontRef idx="minor">
            <a:schemeClr val="tx1"/>
          </a:fontRef>
        </p:style>
      </p:cxnSp>
      <p:sp>
        <p:nvSpPr>
          <p:cNvPr id="14" name="Picture Placeholder 13">
            <a:extLst>
              <a:ext uri="{FF2B5EF4-FFF2-40B4-BE49-F238E27FC236}">
                <a16:creationId xmlns:a16="http://schemas.microsoft.com/office/drawing/2014/main" id="{451AB6C6-CE4A-A149-BF61-8BB50E67DC5B}"/>
              </a:ext>
            </a:extLst>
          </p:cNvPr>
          <p:cNvSpPr>
            <a:spLocks noGrp="1"/>
          </p:cNvSpPr>
          <p:nvPr>
            <p:ph type="pic" sz="quarter" idx="18"/>
          </p:nvPr>
        </p:nvSpPr>
        <p:spPr>
          <a:xfrm>
            <a:off x="666750" y="2230808"/>
            <a:ext cx="2633663" cy="1497911"/>
          </a:xfrm>
          <a:noFill/>
        </p:spPr>
        <p:txBody>
          <a:bodyPr/>
          <a:lstStyle>
            <a:lvl1pPr>
              <a:defRPr b="0" i="0">
                <a:latin typeface="Roboto Th" pitchFamily="2" charset="0"/>
                <a:ea typeface="Roboto Th" pitchFamily="2" charset="0"/>
              </a:defRPr>
            </a:lvl1pPr>
          </a:lstStyle>
          <a:p>
            <a:endParaRPr lang="en-US"/>
          </a:p>
        </p:txBody>
      </p:sp>
      <p:sp>
        <p:nvSpPr>
          <p:cNvPr id="23" name="Picture Placeholder 13">
            <a:extLst>
              <a:ext uri="{FF2B5EF4-FFF2-40B4-BE49-F238E27FC236}">
                <a16:creationId xmlns:a16="http://schemas.microsoft.com/office/drawing/2014/main" id="{11AADBF9-D638-8F4F-ACAC-DD5871798376}"/>
              </a:ext>
            </a:extLst>
          </p:cNvPr>
          <p:cNvSpPr>
            <a:spLocks noGrp="1"/>
          </p:cNvSpPr>
          <p:nvPr>
            <p:ph type="pic" sz="quarter" idx="19"/>
          </p:nvPr>
        </p:nvSpPr>
        <p:spPr>
          <a:xfrm>
            <a:off x="3409950" y="2230808"/>
            <a:ext cx="2633663" cy="1497911"/>
          </a:xfrm>
          <a:noFill/>
        </p:spPr>
        <p:txBody>
          <a:bodyPr/>
          <a:lstStyle>
            <a:lvl1pPr>
              <a:defRPr b="0" i="0">
                <a:latin typeface="Roboto Th" pitchFamily="2" charset="0"/>
                <a:ea typeface="Roboto Th" pitchFamily="2" charset="0"/>
              </a:defRPr>
            </a:lvl1pPr>
          </a:lstStyle>
          <a:p>
            <a:endParaRPr lang="en-US"/>
          </a:p>
        </p:txBody>
      </p:sp>
      <p:sp>
        <p:nvSpPr>
          <p:cNvPr id="25" name="Picture Placeholder 13">
            <a:extLst>
              <a:ext uri="{FF2B5EF4-FFF2-40B4-BE49-F238E27FC236}">
                <a16:creationId xmlns:a16="http://schemas.microsoft.com/office/drawing/2014/main" id="{E930C279-A4EF-384B-90ED-2790F6E7AE72}"/>
              </a:ext>
            </a:extLst>
          </p:cNvPr>
          <p:cNvSpPr>
            <a:spLocks noGrp="1"/>
          </p:cNvSpPr>
          <p:nvPr>
            <p:ph type="pic" sz="quarter" idx="20"/>
          </p:nvPr>
        </p:nvSpPr>
        <p:spPr>
          <a:xfrm>
            <a:off x="6162864" y="2230808"/>
            <a:ext cx="2613789" cy="1497911"/>
          </a:xfrm>
          <a:noFill/>
        </p:spPr>
        <p:txBody>
          <a:bodyPr/>
          <a:lstStyle>
            <a:lvl1pPr>
              <a:defRPr b="0" i="0">
                <a:latin typeface="Roboto Th" pitchFamily="2" charset="0"/>
                <a:ea typeface="Roboto Th" pitchFamily="2" charset="0"/>
              </a:defRPr>
            </a:lvl1pPr>
          </a:lstStyle>
          <a:p>
            <a:endParaRPr lang="en-US"/>
          </a:p>
        </p:txBody>
      </p:sp>
      <p:sp>
        <p:nvSpPr>
          <p:cNvPr id="26" name="Picture Placeholder 13">
            <a:extLst>
              <a:ext uri="{FF2B5EF4-FFF2-40B4-BE49-F238E27FC236}">
                <a16:creationId xmlns:a16="http://schemas.microsoft.com/office/drawing/2014/main" id="{81A7874C-44CB-EF48-880B-F333B412CEEB}"/>
              </a:ext>
            </a:extLst>
          </p:cNvPr>
          <p:cNvSpPr>
            <a:spLocks noGrp="1"/>
          </p:cNvSpPr>
          <p:nvPr>
            <p:ph type="pic" sz="quarter" idx="21"/>
          </p:nvPr>
        </p:nvSpPr>
        <p:spPr>
          <a:xfrm>
            <a:off x="8906064" y="2230808"/>
            <a:ext cx="2633663" cy="1497911"/>
          </a:xfrm>
          <a:noFill/>
        </p:spPr>
        <p:txBody>
          <a:bodyPr/>
          <a:lstStyle>
            <a:lvl1pPr>
              <a:defRPr b="0" i="0">
                <a:latin typeface="Roboto Th" pitchFamily="2" charset="0"/>
                <a:ea typeface="Roboto Th" pitchFamily="2" charset="0"/>
              </a:defRPr>
            </a:lvl1pPr>
          </a:lstStyle>
          <a:p>
            <a:endParaRPr lang="en-US"/>
          </a:p>
        </p:txBody>
      </p:sp>
      <p:sp>
        <p:nvSpPr>
          <p:cNvPr id="38" name="Text Placeholder 5">
            <a:extLst>
              <a:ext uri="{FF2B5EF4-FFF2-40B4-BE49-F238E27FC236}">
                <a16:creationId xmlns:a16="http://schemas.microsoft.com/office/drawing/2014/main" id="{67A06005-38F1-2E41-82AE-4CCA77513375}"/>
              </a:ext>
            </a:extLst>
          </p:cNvPr>
          <p:cNvSpPr>
            <a:spLocks noGrp="1"/>
          </p:cNvSpPr>
          <p:nvPr>
            <p:ph type="body" sz="quarter" idx="22" hasCustomPrompt="1"/>
          </p:nvPr>
        </p:nvSpPr>
        <p:spPr>
          <a:xfrm>
            <a:off x="914400" y="3995941"/>
            <a:ext cx="2133600" cy="221214"/>
          </a:xfrm>
        </p:spPr>
        <p:txBody>
          <a:bodyPr lIns="0" tIns="0" rIns="0" bIns="0">
            <a:spAutoFit/>
          </a:bodyPr>
          <a:lstStyle>
            <a:lvl1pPr marL="0" marR="0" indent="0" algn="l" defTabSz="914400" rtl="0" eaLnBrk="1" fontAlgn="auto" latinLnBrk="0" hangingPunct="1">
              <a:lnSpc>
                <a:spcPts val="1680"/>
              </a:lnSpc>
              <a:spcBef>
                <a:spcPts val="1000"/>
              </a:spcBef>
              <a:spcAft>
                <a:spcPts val="0"/>
              </a:spcAft>
              <a:buClrTx/>
              <a:buSzTx/>
              <a:buFontTx/>
              <a:buNone/>
              <a:tabLst/>
              <a:defRPr sz="1800"/>
            </a:lvl1pPr>
            <a:lvl2pPr marL="182880" indent="0">
              <a:buFontTx/>
              <a:buNone/>
              <a:defRPr/>
            </a:lvl2pPr>
            <a:lvl3pPr marL="384048" indent="0">
              <a:buFontTx/>
              <a:buNone/>
              <a:defRPr/>
            </a:lvl3pPr>
            <a:lvl4pPr marL="566928" indent="0">
              <a:buFontTx/>
              <a:buNone/>
              <a:defRPr/>
            </a:lvl4pPr>
            <a:lvl5pPr marL="777240" indent="0">
              <a:buFontTx/>
              <a:buNone/>
              <a:defRPr/>
            </a:lvl5pPr>
          </a:lstStyle>
          <a:p>
            <a:pPr lvl="0"/>
            <a:r>
              <a:rPr lang="en-US"/>
              <a:t>Title</a:t>
            </a:r>
          </a:p>
        </p:txBody>
      </p:sp>
      <p:sp>
        <p:nvSpPr>
          <p:cNvPr id="39" name="Text Placeholder 5">
            <a:extLst>
              <a:ext uri="{FF2B5EF4-FFF2-40B4-BE49-F238E27FC236}">
                <a16:creationId xmlns:a16="http://schemas.microsoft.com/office/drawing/2014/main" id="{CB0B1B95-6823-974C-B42D-F7A2353FD5CD}"/>
              </a:ext>
            </a:extLst>
          </p:cNvPr>
          <p:cNvSpPr>
            <a:spLocks noGrp="1"/>
          </p:cNvSpPr>
          <p:nvPr>
            <p:ph type="body" sz="quarter" idx="23"/>
          </p:nvPr>
        </p:nvSpPr>
        <p:spPr>
          <a:xfrm>
            <a:off x="914400" y="4317216"/>
            <a:ext cx="2133600" cy="205184"/>
          </a:xfrm>
        </p:spPr>
        <p:txBody>
          <a:bodyPr lIns="0" tIns="0" rIns="0" bIns="0">
            <a:spAutoFit/>
          </a:bodyPr>
          <a:lstStyle>
            <a:lvl1pPr marL="0" marR="0" indent="0" algn="l" defTabSz="914400" rtl="0" eaLnBrk="1" fontAlgn="auto" latinLnBrk="0" hangingPunct="1">
              <a:lnSpc>
                <a:spcPts val="1680"/>
              </a:lnSpc>
              <a:spcBef>
                <a:spcPts val="1000"/>
              </a:spcBef>
              <a:spcAft>
                <a:spcPts val="0"/>
              </a:spcAft>
              <a:buClrTx/>
              <a:buSzTx/>
              <a:buFontTx/>
              <a:buNone/>
              <a:tabLst/>
              <a:defRPr sz="1300" b="0" i="0">
                <a:latin typeface="Roboto Th" pitchFamily="2" charset="0"/>
                <a:ea typeface="Roboto Th" pitchFamily="2" charset="0"/>
              </a:defRPr>
            </a:lvl1pPr>
            <a:lvl2pPr marL="182880" indent="0">
              <a:buFontTx/>
              <a:buNone/>
              <a:defRPr/>
            </a:lvl2pPr>
            <a:lvl3pPr marL="384048" indent="0">
              <a:buFontTx/>
              <a:buNone/>
              <a:defRPr/>
            </a:lvl3pPr>
            <a:lvl4pPr marL="566928" indent="0">
              <a:buFontTx/>
              <a:buNone/>
              <a:defRPr/>
            </a:lvl4pPr>
            <a:lvl5pPr marL="777240" indent="0">
              <a:buFontTx/>
              <a:buNone/>
              <a:defRPr/>
            </a:lvl5pPr>
          </a:lstStyle>
          <a:p>
            <a:pPr marL="0" marR="0" lvl="0" indent="0" algn="l" defTabSz="914400" rtl="0" eaLnBrk="1" fontAlgn="auto" latinLnBrk="0" hangingPunct="1">
              <a:lnSpc>
                <a:spcPts val="1680"/>
              </a:lnSpc>
              <a:spcBef>
                <a:spcPts val="1000"/>
              </a:spcBef>
              <a:spcAft>
                <a:spcPts val="0"/>
              </a:spcAft>
              <a:buClrTx/>
              <a:buSzTx/>
              <a:buFontTx/>
              <a:buNone/>
              <a:tabLst/>
              <a:defRPr/>
            </a:pPr>
            <a:r>
              <a:rPr lang="en-US"/>
              <a:t>Click to edit Master text styles</a:t>
            </a:r>
          </a:p>
        </p:txBody>
      </p:sp>
      <p:sp>
        <p:nvSpPr>
          <p:cNvPr id="40" name="Text Placeholder 5">
            <a:extLst>
              <a:ext uri="{FF2B5EF4-FFF2-40B4-BE49-F238E27FC236}">
                <a16:creationId xmlns:a16="http://schemas.microsoft.com/office/drawing/2014/main" id="{C5F1742D-E858-0147-BA2E-2F14C3BB2D03}"/>
              </a:ext>
            </a:extLst>
          </p:cNvPr>
          <p:cNvSpPr>
            <a:spLocks noGrp="1"/>
          </p:cNvSpPr>
          <p:nvPr>
            <p:ph type="body" sz="quarter" idx="24" hasCustomPrompt="1"/>
          </p:nvPr>
        </p:nvSpPr>
        <p:spPr>
          <a:xfrm>
            <a:off x="3645243" y="3995941"/>
            <a:ext cx="2133600" cy="221214"/>
          </a:xfrm>
        </p:spPr>
        <p:txBody>
          <a:bodyPr lIns="0" tIns="0" rIns="0" bIns="0">
            <a:spAutoFit/>
          </a:bodyPr>
          <a:lstStyle>
            <a:lvl1pPr marL="0" marR="0" indent="0" algn="l" defTabSz="914400" rtl="0" eaLnBrk="1" fontAlgn="auto" latinLnBrk="0" hangingPunct="1">
              <a:lnSpc>
                <a:spcPts val="1680"/>
              </a:lnSpc>
              <a:spcBef>
                <a:spcPts val="1000"/>
              </a:spcBef>
              <a:spcAft>
                <a:spcPts val="0"/>
              </a:spcAft>
              <a:buClrTx/>
              <a:buSzTx/>
              <a:buFontTx/>
              <a:buNone/>
              <a:tabLst/>
              <a:defRPr sz="1800"/>
            </a:lvl1pPr>
            <a:lvl2pPr marL="182880" indent="0">
              <a:buFontTx/>
              <a:buNone/>
              <a:defRPr/>
            </a:lvl2pPr>
            <a:lvl3pPr marL="384048" indent="0">
              <a:buFontTx/>
              <a:buNone/>
              <a:defRPr/>
            </a:lvl3pPr>
            <a:lvl4pPr marL="566928" indent="0">
              <a:buFontTx/>
              <a:buNone/>
              <a:defRPr/>
            </a:lvl4pPr>
            <a:lvl5pPr marL="777240" indent="0">
              <a:buFontTx/>
              <a:buNone/>
              <a:defRPr/>
            </a:lvl5pPr>
          </a:lstStyle>
          <a:p>
            <a:pPr lvl="0"/>
            <a:r>
              <a:rPr lang="en-US"/>
              <a:t>Title</a:t>
            </a:r>
          </a:p>
        </p:txBody>
      </p:sp>
      <p:sp>
        <p:nvSpPr>
          <p:cNvPr id="41" name="Text Placeholder 5">
            <a:extLst>
              <a:ext uri="{FF2B5EF4-FFF2-40B4-BE49-F238E27FC236}">
                <a16:creationId xmlns:a16="http://schemas.microsoft.com/office/drawing/2014/main" id="{1DB8BCE1-7514-6946-87C6-9A39D20C2F19}"/>
              </a:ext>
            </a:extLst>
          </p:cNvPr>
          <p:cNvSpPr>
            <a:spLocks noGrp="1"/>
          </p:cNvSpPr>
          <p:nvPr>
            <p:ph type="body" sz="quarter" idx="25"/>
          </p:nvPr>
        </p:nvSpPr>
        <p:spPr>
          <a:xfrm>
            <a:off x="3645243" y="4317216"/>
            <a:ext cx="2133600" cy="205184"/>
          </a:xfrm>
        </p:spPr>
        <p:txBody>
          <a:bodyPr lIns="0" tIns="0" rIns="0" bIns="0">
            <a:spAutoFit/>
          </a:bodyPr>
          <a:lstStyle>
            <a:lvl1pPr marL="0" marR="0" indent="0" algn="l" defTabSz="914400" rtl="0" eaLnBrk="1" fontAlgn="auto" latinLnBrk="0" hangingPunct="1">
              <a:lnSpc>
                <a:spcPts val="1680"/>
              </a:lnSpc>
              <a:spcBef>
                <a:spcPts val="1000"/>
              </a:spcBef>
              <a:spcAft>
                <a:spcPts val="0"/>
              </a:spcAft>
              <a:buClrTx/>
              <a:buSzTx/>
              <a:buFontTx/>
              <a:buNone/>
              <a:tabLst/>
              <a:defRPr sz="1300" b="0" i="0">
                <a:latin typeface="Roboto Th" pitchFamily="2" charset="0"/>
                <a:ea typeface="Roboto Th" pitchFamily="2" charset="0"/>
              </a:defRPr>
            </a:lvl1pPr>
            <a:lvl2pPr marL="182880" indent="0">
              <a:buFontTx/>
              <a:buNone/>
              <a:defRPr/>
            </a:lvl2pPr>
            <a:lvl3pPr marL="384048" indent="0">
              <a:buFontTx/>
              <a:buNone/>
              <a:defRPr/>
            </a:lvl3pPr>
            <a:lvl4pPr marL="566928" indent="0">
              <a:buFontTx/>
              <a:buNone/>
              <a:defRPr/>
            </a:lvl4pPr>
            <a:lvl5pPr marL="777240" indent="0">
              <a:buFontTx/>
              <a:buNone/>
              <a:defRPr/>
            </a:lvl5pPr>
          </a:lstStyle>
          <a:p>
            <a:pPr marL="0" marR="0" lvl="0" indent="0" algn="l" defTabSz="914400" rtl="0" eaLnBrk="1" fontAlgn="auto" latinLnBrk="0" hangingPunct="1">
              <a:lnSpc>
                <a:spcPts val="1680"/>
              </a:lnSpc>
              <a:spcBef>
                <a:spcPts val="1000"/>
              </a:spcBef>
              <a:spcAft>
                <a:spcPts val="0"/>
              </a:spcAft>
              <a:buClrTx/>
              <a:buSzTx/>
              <a:buFontTx/>
              <a:buNone/>
              <a:tabLst/>
              <a:defRPr/>
            </a:pPr>
            <a:r>
              <a:rPr lang="en-US"/>
              <a:t>Click to edit Master text styles</a:t>
            </a:r>
          </a:p>
        </p:txBody>
      </p:sp>
      <p:sp>
        <p:nvSpPr>
          <p:cNvPr id="42" name="Text Placeholder 5">
            <a:extLst>
              <a:ext uri="{FF2B5EF4-FFF2-40B4-BE49-F238E27FC236}">
                <a16:creationId xmlns:a16="http://schemas.microsoft.com/office/drawing/2014/main" id="{8BDA7E28-4F7E-4241-8999-A9FDC41F74B6}"/>
              </a:ext>
            </a:extLst>
          </p:cNvPr>
          <p:cNvSpPr>
            <a:spLocks noGrp="1"/>
          </p:cNvSpPr>
          <p:nvPr>
            <p:ph type="body" sz="quarter" idx="26" hasCustomPrompt="1"/>
          </p:nvPr>
        </p:nvSpPr>
        <p:spPr>
          <a:xfrm>
            <a:off x="6400800" y="3995941"/>
            <a:ext cx="2133600" cy="221214"/>
          </a:xfrm>
        </p:spPr>
        <p:txBody>
          <a:bodyPr lIns="0" tIns="0" rIns="0" bIns="0">
            <a:spAutoFit/>
          </a:bodyPr>
          <a:lstStyle>
            <a:lvl1pPr marL="0" marR="0" indent="0" algn="l" defTabSz="914400" rtl="0" eaLnBrk="1" fontAlgn="auto" latinLnBrk="0" hangingPunct="1">
              <a:lnSpc>
                <a:spcPts val="1680"/>
              </a:lnSpc>
              <a:spcBef>
                <a:spcPts val="1000"/>
              </a:spcBef>
              <a:spcAft>
                <a:spcPts val="0"/>
              </a:spcAft>
              <a:buClrTx/>
              <a:buSzTx/>
              <a:buFontTx/>
              <a:buNone/>
              <a:tabLst/>
              <a:defRPr sz="1800"/>
            </a:lvl1pPr>
            <a:lvl2pPr marL="182880" indent="0">
              <a:buFontTx/>
              <a:buNone/>
              <a:defRPr/>
            </a:lvl2pPr>
            <a:lvl3pPr marL="384048" indent="0">
              <a:buFontTx/>
              <a:buNone/>
              <a:defRPr/>
            </a:lvl3pPr>
            <a:lvl4pPr marL="566928" indent="0">
              <a:buFontTx/>
              <a:buNone/>
              <a:defRPr/>
            </a:lvl4pPr>
            <a:lvl5pPr marL="777240" indent="0">
              <a:buFontTx/>
              <a:buNone/>
              <a:defRPr/>
            </a:lvl5pPr>
          </a:lstStyle>
          <a:p>
            <a:pPr lvl="0"/>
            <a:r>
              <a:rPr lang="en-US"/>
              <a:t>Title</a:t>
            </a:r>
          </a:p>
        </p:txBody>
      </p:sp>
      <p:sp>
        <p:nvSpPr>
          <p:cNvPr id="43" name="Text Placeholder 5">
            <a:extLst>
              <a:ext uri="{FF2B5EF4-FFF2-40B4-BE49-F238E27FC236}">
                <a16:creationId xmlns:a16="http://schemas.microsoft.com/office/drawing/2014/main" id="{6872DEC2-7AB1-F545-9DBB-C041DE45DCFD}"/>
              </a:ext>
            </a:extLst>
          </p:cNvPr>
          <p:cNvSpPr>
            <a:spLocks noGrp="1"/>
          </p:cNvSpPr>
          <p:nvPr>
            <p:ph type="body" sz="quarter" idx="27"/>
          </p:nvPr>
        </p:nvSpPr>
        <p:spPr>
          <a:xfrm>
            <a:off x="6400800" y="4317216"/>
            <a:ext cx="2133600" cy="205184"/>
          </a:xfrm>
        </p:spPr>
        <p:txBody>
          <a:bodyPr lIns="0" tIns="0" rIns="0" bIns="0">
            <a:spAutoFit/>
          </a:bodyPr>
          <a:lstStyle>
            <a:lvl1pPr marL="0" marR="0" indent="0" algn="l" defTabSz="914400" rtl="0" eaLnBrk="1" fontAlgn="auto" latinLnBrk="0" hangingPunct="1">
              <a:lnSpc>
                <a:spcPts val="1680"/>
              </a:lnSpc>
              <a:spcBef>
                <a:spcPts val="1000"/>
              </a:spcBef>
              <a:spcAft>
                <a:spcPts val="0"/>
              </a:spcAft>
              <a:buClrTx/>
              <a:buSzTx/>
              <a:buFontTx/>
              <a:buNone/>
              <a:tabLst/>
              <a:defRPr sz="1300" b="0" i="0">
                <a:latin typeface="Roboto Th" pitchFamily="2" charset="0"/>
                <a:ea typeface="Roboto Th" pitchFamily="2" charset="0"/>
              </a:defRPr>
            </a:lvl1pPr>
            <a:lvl2pPr marL="182880" indent="0">
              <a:buFontTx/>
              <a:buNone/>
              <a:defRPr/>
            </a:lvl2pPr>
            <a:lvl3pPr marL="384048" indent="0">
              <a:buFontTx/>
              <a:buNone/>
              <a:defRPr/>
            </a:lvl3pPr>
            <a:lvl4pPr marL="566928" indent="0">
              <a:buFontTx/>
              <a:buNone/>
              <a:defRPr/>
            </a:lvl4pPr>
            <a:lvl5pPr marL="777240" indent="0">
              <a:buFontTx/>
              <a:buNone/>
              <a:defRPr/>
            </a:lvl5pPr>
          </a:lstStyle>
          <a:p>
            <a:pPr marL="0" marR="0" lvl="0" indent="0" algn="l" defTabSz="914400" rtl="0" eaLnBrk="1" fontAlgn="auto" latinLnBrk="0" hangingPunct="1">
              <a:lnSpc>
                <a:spcPts val="1680"/>
              </a:lnSpc>
              <a:spcBef>
                <a:spcPts val="1000"/>
              </a:spcBef>
              <a:spcAft>
                <a:spcPts val="0"/>
              </a:spcAft>
              <a:buClrTx/>
              <a:buSzTx/>
              <a:buFontTx/>
              <a:buNone/>
              <a:tabLst/>
              <a:defRPr/>
            </a:pPr>
            <a:r>
              <a:rPr lang="en-US"/>
              <a:t>Click to edit Master text styles</a:t>
            </a:r>
          </a:p>
        </p:txBody>
      </p:sp>
      <p:sp>
        <p:nvSpPr>
          <p:cNvPr id="44" name="Text Placeholder 5">
            <a:extLst>
              <a:ext uri="{FF2B5EF4-FFF2-40B4-BE49-F238E27FC236}">
                <a16:creationId xmlns:a16="http://schemas.microsoft.com/office/drawing/2014/main" id="{89199AF9-7C6B-3A48-9D7E-F1F3A20299AB}"/>
              </a:ext>
            </a:extLst>
          </p:cNvPr>
          <p:cNvSpPr>
            <a:spLocks noGrp="1"/>
          </p:cNvSpPr>
          <p:nvPr>
            <p:ph type="body" sz="quarter" idx="28" hasCustomPrompt="1"/>
          </p:nvPr>
        </p:nvSpPr>
        <p:spPr>
          <a:xfrm>
            <a:off x="9131643" y="3995941"/>
            <a:ext cx="2133600" cy="221214"/>
          </a:xfrm>
        </p:spPr>
        <p:txBody>
          <a:bodyPr lIns="0" tIns="0" rIns="0" bIns="0">
            <a:spAutoFit/>
          </a:bodyPr>
          <a:lstStyle>
            <a:lvl1pPr marL="0" marR="0" indent="0" algn="l" defTabSz="914400" rtl="0" eaLnBrk="1" fontAlgn="auto" latinLnBrk="0" hangingPunct="1">
              <a:lnSpc>
                <a:spcPts val="1680"/>
              </a:lnSpc>
              <a:spcBef>
                <a:spcPts val="1000"/>
              </a:spcBef>
              <a:spcAft>
                <a:spcPts val="0"/>
              </a:spcAft>
              <a:buClrTx/>
              <a:buSzTx/>
              <a:buFontTx/>
              <a:buNone/>
              <a:tabLst/>
              <a:defRPr sz="1800"/>
            </a:lvl1pPr>
            <a:lvl2pPr marL="182880" indent="0">
              <a:buFontTx/>
              <a:buNone/>
              <a:defRPr/>
            </a:lvl2pPr>
            <a:lvl3pPr marL="384048" indent="0">
              <a:buFontTx/>
              <a:buNone/>
              <a:defRPr/>
            </a:lvl3pPr>
            <a:lvl4pPr marL="566928" indent="0">
              <a:buFontTx/>
              <a:buNone/>
              <a:defRPr/>
            </a:lvl4pPr>
            <a:lvl5pPr marL="777240" indent="0">
              <a:buFontTx/>
              <a:buNone/>
              <a:defRPr/>
            </a:lvl5pPr>
          </a:lstStyle>
          <a:p>
            <a:pPr lvl="0"/>
            <a:r>
              <a:rPr lang="en-US"/>
              <a:t>Title</a:t>
            </a:r>
          </a:p>
        </p:txBody>
      </p:sp>
      <p:sp>
        <p:nvSpPr>
          <p:cNvPr id="45" name="Text Placeholder 5">
            <a:extLst>
              <a:ext uri="{FF2B5EF4-FFF2-40B4-BE49-F238E27FC236}">
                <a16:creationId xmlns:a16="http://schemas.microsoft.com/office/drawing/2014/main" id="{65D7A4FC-2385-1C4F-9681-BFD423946EE5}"/>
              </a:ext>
            </a:extLst>
          </p:cNvPr>
          <p:cNvSpPr>
            <a:spLocks noGrp="1"/>
          </p:cNvSpPr>
          <p:nvPr>
            <p:ph type="body" sz="quarter" idx="29"/>
          </p:nvPr>
        </p:nvSpPr>
        <p:spPr>
          <a:xfrm>
            <a:off x="9131643" y="4317216"/>
            <a:ext cx="2133600" cy="205184"/>
          </a:xfrm>
        </p:spPr>
        <p:txBody>
          <a:bodyPr lIns="0" tIns="0" rIns="0" bIns="0">
            <a:spAutoFit/>
          </a:bodyPr>
          <a:lstStyle>
            <a:lvl1pPr marL="0" marR="0" indent="0" algn="l" defTabSz="914400" rtl="0" eaLnBrk="1" fontAlgn="auto" latinLnBrk="0" hangingPunct="1">
              <a:lnSpc>
                <a:spcPts val="1680"/>
              </a:lnSpc>
              <a:spcBef>
                <a:spcPts val="1000"/>
              </a:spcBef>
              <a:spcAft>
                <a:spcPts val="0"/>
              </a:spcAft>
              <a:buClrTx/>
              <a:buSzTx/>
              <a:buFontTx/>
              <a:buNone/>
              <a:tabLst/>
              <a:defRPr sz="1300" b="0" i="0">
                <a:latin typeface="Roboto Th" pitchFamily="2" charset="0"/>
                <a:ea typeface="Roboto Th" pitchFamily="2" charset="0"/>
              </a:defRPr>
            </a:lvl1pPr>
            <a:lvl2pPr marL="182880" indent="0">
              <a:buFontTx/>
              <a:buNone/>
              <a:defRPr/>
            </a:lvl2pPr>
            <a:lvl3pPr marL="384048" indent="0">
              <a:buFontTx/>
              <a:buNone/>
              <a:defRPr/>
            </a:lvl3pPr>
            <a:lvl4pPr marL="566928" indent="0">
              <a:buFontTx/>
              <a:buNone/>
              <a:defRPr/>
            </a:lvl4pPr>
            <a:lvl5pPr marL="777240" indent="0">
              <a:buFontTx/>
              <a:buNone/>
              <a:defRPr/>
            </a:lvl5pPr>
          </a:lstStyle>
          <a:p>
            <a:pPr marL="0" marR="0" lvl="0" indent="0" algn="l" defTabSz="914400" rtl="0" eaLnBrk="1" fontAlgn="auto" latinLnBrk="0" hangingPunct="1">
              <a:lnSpc>
                <a:spcPts val="1680"/>
              </a:lnSpc>
              <a:spcBef>
                <a:spcPts val="1000"/>
              </a:spcBef>
              <a:spcAft>
                <a:spcPts val="0"/>
              </a:spcAft>
              <a:buClrTx/>
              <a:buSzTx/>
              <a:buFontTx/>
              <a:buNone/>
              <a:tabLst/>
              <a:defRPr/>
            </a:pPr>
            <a:r>
              <a:rPr lang="en-US"/>
              <a:t>Click to edit Master text styles</a:t>
            </a:r>
          </a:p>
        </p:txBody>
      </p:sp>
      <p:pic>
        <p:nvPicPr>
          <p:cNvPr id="46" name="Picture 45">
            <a:extLst>
              <a:ext uri="{FF2B5EF4-FFF2-40B4-BE49-F238E27FC236}">
                <a16:creationId xmlns:a16="http://schemas.microsoft.com/office/drawing/2014/main" id="{A35E8D20-DD85-834D-B784-0B3F9F43BA8B}"/>
              </a:ext>
            </a:extLst>
          </p:cNvPr>
          <p:cNvPicPr>
            <a:picLocks noChangeAspect="1"/>
          </p:cNvPicPr>
          <p:nvPr userDrawn="1"/>
        </p:nvPicPr>
        <p:blipFill>
          <a:blip r:embed="rId2"/>
          <a:stretch>
            <a:fillRect/>
          </a:stretch>
        </p:blipFill>
        <p:spPr>
          <a:xfrm>
            <a:off x="9512300" y="-10160"/>
            <a:ext cx="2679700" cy="1549400"/>
          </a:xfrm>
          <a:prstGeom prst="rect">
            <a:avLst/>
          </a:prstGeom>
        </p:spPr>
      </p:pic>
    </p:spTree>
    <p:extLst>
      <p:ext uri="{BB962C8B-B14F-4D97-AF65-F5344CB8AC3E}">
        <p14:creationId xmlns:p14="http://schemas.microsoft.com/office/powerpoint/2010/main" val="316426017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B_Process/Benefits">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C96E5854-B95A-0946-94DC-29FA749CD04E}"/>
              </a:ext>
            </a:extLst>
          </p:cNvPr>
          <p:cNvSpPr/>
          <p:nvPr userDrawn="1"/>
        </p:nvSpPr>
        <p:spPr>
          <a:xfrm>
            <a:off x="7939072" y="2245114"/>
            <a:ext cx="3493008" cy="4014216"/>
          </a:xfrm>
          <a:prstGeom prst="rect">
            <a:avLst/>
          </a:prstGeom>
          <a:solidFill>
            <a:srgbClr val="EE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62345C96-F0CA-C44C-8DEE-85F9777F667A}"/>
              </a:ext>
            </a:extLst>
          </p:cNvPr>
          <p:cNvSpPr/>
          <p:nvPr userDrawn="1"/>
        </p:nvSpPr>
        <p:spPr>
          <a:xfrm>
            <a:off x="4302688" y="2245114"/>
            <a:ext cx="3493008" cy="4014216"/>
          </a:xfrm>
          <a:prstGeom prst="rect">
            <a:avLst/>
          </a:prstGeom>
          <a:solidFill>
            <a:srgbClr val="EE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B0F00959-1286-0A41-A6F2-12904F192476}"/>
              </a:ext>
            </a:extLst>
          </p:cNvPr>
          <p:cNvSpPr/>
          <p:nvPr userDrawn="1"/>
        </p:nvSpPr>
        <p:spPr>
          <a:xfrm>
            <a:off x="666304" y="2245114"/>
            <a:ext cx="3493008" cy="4014216"/>
          </a:xfrm>
          <a:prstGeom prst="rect">
            <a:avLst/>
          </a:prstGeom>
          <a:solidFill>
            <a:srgbClr val="EE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Picture Placeholder 13">
            <a:extLst>
              <a:ext uri="{FF2B5EF4-FFF2-40B4-BE49-F238E27FC236}">
                <a16:creationId xmlns:a16="http://schemas.microsoft.com/office/drawing/2014/main" id="{451AB6C6-CE4A-A149-BF61-8BB50E67DC5B}"/>
              </a:ext>
            </a:extLst>
          </p:cNvPr>
          <p:cNvSpPr>
            <a:spLocks noGrp="1"/>
          </p:cNvSpPr>
          <p:nvPr>
            <p:ph type="pic" sz="quarter" idx="18"/>
          </p:nvPr>
        </p:nvSpPr>
        <p:spPr>
          <a:xfrm>
            <a:off x="666750" y="2231528"/>
            <a:ext cx="3490482" cy="1946715"/>
          </a:xfrm>
          <a:noFill/>
        </p:spPr>
        <p:txBody>
          <a:bodyPr/>
          <a:lstStyle>
            <a:lvl1pPr>
              <a:defRPr b="0" i="0">
                <a:latin typeface="Roboto Th" pitchFamily="2" charset="0"/>
                <a:ea typeface="Roboto Th" pitchFamily="2" charset="0"/>
              </a:defRPr>
            </a:lvl1pPr>
          </a:lstStyle>
          <a:p>
            <a:endParaRPr lang="en-US"/>
          </a:p>
        </p:txBody>
      </p:sp>
      <p:sp>
        <p:nvSpPr>
          <p:cNvPr id="23" name="Picture Placeholder 13">
            <a:extLst>
              <a:ext uri="{FF2B5EF4-FFF2-40B4-BE49-F238E27FC236}">
                <a16:creationId xmlns:a16="http://schemas.microsoft.com/office/drawing/2014/main" id="{11AADBF9-D638-8F4F-ACAC-DD5871798376}"/>
              </a:ext>
            </a:extLst>
          </p:cNvPr>
          <p:cNvSpPr>
            <a:spLocks noGrp="1"/>
          </p:cNvSpPr>
          <p:nvPr>
            <p:ph type="pic" sz="quarter" idx="19"/>
          </p:nvPr>
        </p:nvSpPr>
        <p:spPr>
          <a:xfrm>
            <a:off x="4302688" y="2231528"/>
            <a:ext cx="3490928" cy="1946715"/>
          </a:xfrm>
          <a:noFill/>
        </p:spPr>
        <p:txBody>
          <a:bodyPr/>
          <a:lstStyle>
            <a:lvl1pPr>
              <a:defRPr b="0" i="0">
                <a:latin typeface="Roboto Th" pitchFamily="2" charset="0"/>
                <a:ea typeface="Roboto Th" pitchFamily="2" charset="0"/>
              </a:defRPr>
            </a:lvl1pPr>
          </a:lstStyle>
          <a:p>
            <a:endParaRPr lang="en-US"/>
          </a:p>
        </p:txBody>
      </p:sp>
      <p:sp>
        <p:nvSpPr>
          <p:cNvPr id="25" name="Picture Placeholder 13">
            <a:extLst>
              <a:ext uri="{FF2B5EF4-FFF2-40B4-BE49-F238E27FC236}">
                <a16:creationId xmlns:a16="http://schemas.microsoft.com/office/drawing/2014/main" id="{E930C279-A4EF-384B-90ED-2790F6E7AE72}"/>
              </a:ext>
            </a:extLst>
          </p:cNvPr>
          <p:cNvSpPr>
            <a:spLocks noGrp="1"/>
          </p:cNvSpPr>
          <p:nvPr>
            <p:ph type="pic" sz="quarter" idx="20"/>
          </p:nvPr>
        </p:nvSpPr>
        <p:spPr>
          <a:xfrm>
            <a:off x="7939072" y="2231528"/>
            <a:ext cx="3490928" cy="1946715"/>
          </a:xfrm>
          <a:noFill/>
        </p:spPr>
        <p:txBody>
          <a:bodyPr/>
          <a:lstStyle>
            <a:lvl1pPr>
              <a:defRPr b="0" i="0">
                <a:latin typeface="Roboto Th" pitchFamily="2" charset="0"/>
                <a:ea typeface="Roboto Th" pitchFamily="2" charset="0"/>
              </a:defRPr>
            </a:lvl1pPr>
          </a:lstStyle>
          <a:p>
            <a:endParaRPr lang="en-US"/>
          </a:p>
        </p:txBody>
      </p:sp>
      <p:cxnSp>
        <p:nvCxnSpPr>
          <p:cNvPr id="20" name="Straight Connector 19">
            <a:extLst>
              <a:ext uri="{FF2B5EF4-FFF2-40B4-BE49-F238E27FC236}">
                <a16:creationId xmlns:a16="http://schemas.microsoft.com/office/drawing/2014/main" id="{14639988-DA1D-4E46-AB95-8DE81CD634B2}"/>
              </a:ext>
            </a:extLst>
          </p:cNvPr>
          <p:cNvCxnSpPr>
            <a:cxnSpLocks/>
          </p:cNvCxnSpPr>
          <p:nvPr userDrawn="1"/>
        </p:nvCxnSpPr>
        <p:spPr>
          <a:xfrm>
            <a:off x="7928912" y="2169848"/>
            <a:ext cx="3520187" cy="0"/>
          </a:xfrm>
          <a:prstGeom prst="line">
            <a:avLst/>
          </a:prstGeom>
          <a:ln w="63500">
            <a:solidFill>
              <a:srgbClr val="0372FF"/>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5195D93-330B-FA4D-9E1B-8DC2260DE8C2}"/>
              </a:ext>
            </a:extLst>
          </p:cNvPr>
          <p:cNvCxnSpPr>
            <a:cxnSpLocks/>
          </p:cNvCxnSpPr>
          <p:nvPr userDrawn="1"/>
        </p:nvCxnSpPr>
        <p:spPr>
          <a:xfrm>
            <a:off x="4302242" y="2169848"/>
            <a:ext cx="3493623" cy="0"/>
          </a:xfrm>
          <a:prstGeom prst="line">
            <a:avLst/>
          </a:prstGeom>
          <a:ln w="63500">
            <a:solidFill>
              <a:srgbClr val="30D1FF"/>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72A269A1-E0AA-F147-A602-2FAFA477B479}"/>
              </a:ext>
            </a:extLst>
          </p:cNvPr>
          <p:cNvSpPr>
            <a:spLocks noGrp="1"/>
          </p:cNvSpPr>
          <p:nvPr>
            <p:ph type="title" hasCustomPrompt="1"/>
          </p:nvPr>
        </p:nvSpPr>
        <p:spPr>
          <a:xfrm>
            <a:off x="667070" y="655984"/>
            <a:ext cx="10872466" cy="609398"/>
          </a:xfrm>
        </p:spPr>
        <p:txBody>
          <a:bodyPr anchor="t"/>
          <a:lstStyle>
            <a:lvl1pPr>
              <a:defRPr b="0" i="0">
                <a:latin typeface="Roboto Th" pitchFamily="2" charset="0"/>
                <a:ea typeface="Roboto Th" pitchFamily="2" charset="0"/>
              </a:defRPr>
            </a:lvl1pPr>
          </a:lstStyle>
          <a:p>
            <a:r>
              <a:rPr lang="en-US"/>
              <a:t>Click to Edit Master Title Style</a:t>
            </a:r>
          </a:p>
        </p:txBody>
      </p:sp>
      <p:sp>
        <p:nvSpPr>
          <p:cNvPr id="7" name="Slide Number Placeholder 6">
            <a:extLst>
              <a:ext uri="{FF2B5EF4-FFF2-40B4-BE49-F238E27FC236}">
                <a16:creationId xmlns:a16="http://schemas.microsoft.com/office/drawing/2014/main" id="{7200192A-119B-3A4C-BFF1-1E61F3F0F7E6}"/>
              </a:ext>
            </a:extLst>
          </p:cNvPr>
          <p:cNvSpPr>
            <a:spLocks noGrp="1"/>
          </p:cNvSpPr>
          <p:nvPr>
            <p:ph type="sldNum" sz="quarter" idx="12"/>
          </p:nvPr>
        </p:nvSpPr>
        <p:spPr/>
        <p:txBody>
          <a:bodyPr/>
          <a:lstStyle>
            <a:lvl1pPr>
              <a:defRPr b="0" i="0">
                <a:latin typeface="Roboto Th" pitchFamily="2" charset="0"/>
                <a:ea typeface="Roboto Th" pitchFamily="2" charset="0"/>
              </a:defRPr>
            </a:lvl1pPr>
          </a:lstStyle>
          <a:p>
            <a:fld id="{9C4DAF8E-FDD9-D749-9BB5-653BA8DA8860}" type="slidenum">
              <a:rPr lang="en-US" smtClean="0"/>
              <a:pPr/>
              <a:t>‹#›</a:t>
            </a:fld>
            <a:endParaRPr lang="en-US"/>
          </a:p>
        </p:txBody>
      </p:sp>
      <p:sp>
        <p:nvSpPr>
          <p:cNvPr id="8" name="Footer Placeholder 4">
            <a:extLst>
              <a:ext uri="{FF2B5EF4-FFF2-40B4-BE49-F238E27FC236}">
                <a16:creationId xmlns:a16="http://schemas.microsoft.com/office/drawing/2014/main" id="{E135F9CF-42B9-8B4B-BD6F-BAD3CFED1118}"/>
              </a:ext>
            </a:extLst>
          </p:cNvPr>
          <p:cNvSpPr>
            <a:spLocks noGrp="1"/>
          </p:cNvSpPr>
          <p:nvPr>
            <p:ph type="ftr" sz="quarter" idx="3"/>
          </p:nvPr>
        </p:nvSpPr>
        <p:spPr>
          <a:xfrm>
            <a:off x="351542" y="6459278"/>
            <a:ext cx="4114800" cy="92333"/>
          </a:xfrm>
          <a:prstGeom prst="rect">
            <a:avLst/>
          </a:prstGeom>
        </p:spPr>
        <p:txBody>
          <a:bodyPr vert="horz" lIns="0" tIns="0" rIns="0" bIns="0" rtlCol="0" anchor="ctr">
            <a:spAutoFit/>
          </a:bodyPr>
          <a:lstStyle>
            <a:lvl1pPr algn="l">
              <a:defRPr sz="600" b="0" i="0">
                <a:solidFill>
                  <a:srgbClr val="6E8897"/>
                </a:solidFill>
                <a:latin typeface="Roboto Th" pitchFamily="2" charset="0"/>
                <a:ea typeface="Roboto Th" pitchFamily="2" charset="0"/>
              </a:defRPr>
            </a:lvl1pPr>
          </a:lstStyle>
          <a:p>
            <a:r>
              <a:rPr lang="en-US"/>
              <a:t>Copyright © 2021 CyberArk Software Ltd. All rights reserved.</a:t>
            </a:r>
          </a:p>
        </p:txBody>
      </p:sp>
      <p:cxnSp>
        <p:nvCxnSpPr>
          <p:cNvPr id="13" name="Straight Connector 12">
            <a:extLst>
              <a:ext uri="{FF2B5EF4-FFF2-40B4-BE49-F238E27FC236}">
                <a16:creationId xmlns:a16="http://schemas.microsoft.com/office/drawing/2014/main" id="{3F72BCDD-DDCC-EC47-92A9-EBBC220942AE}"/>
              </a:ext>
            </a:extLst>
          </p:cNvPr>
          <p:cNvCxnSpPr>
            <a:cxnSpLocks/>
          </p:cNvCxnSpPr>
          <p:nvPr userDrawn="1"/>
        </p:nvCxnSpPr>
        <p:spPr>
          <a:xfrm>
            <a:off x="666304" y="2169848"/>
            <a:ext cx="3493176" cy="0"/>
          </a:xfrm>
          <a:prstGeom prst="line">
            <a:avLst/>
          </a:prstGeom>
          <a:ln w="63500">
            <a:solidFill>
              <a:srgbClr val="23D9B8"/>
            </a:solidFill>
          </a:ln>
        </p:spPr>
        <p:style>
          <a:lnRef idx="1">
            <a:schemeClr val="accent1"/>
          </a:lnRef>
          <a:fillRef idx="0">
            <a:schemeClr val="accent1"/>
          </a:fillRef>
          <a:effectRef idx="0">
            <a:schemeClr val="accent1"/>
          </a:effectRef>
          <a:fontRef idx="minor">
            <a:schemeClr val="tx1"/>
          </a:fontRef>
        </p:style>
      </p:cxnSp>
      <p:sp>
        <p:nvSpPr>
          <p:cNvPr id="38" name="Text Placeholder 5">
            <a:extLst>
              <a:ext uri="{FF2B5EF4-FFF2-40B4-BE49-F238E27FC236}">
                <a16:creationId xmlns:a16="http://schemas.microsoft.com/office/drawing/2014/main" id="{67A06005-38F1-2E41-82AE-4CCA77513375}"/>
              </a:ext>
            </a:extLst>
          </p:cNvPr>
          <p:cNvSpPr>
            <a:spLocks noGrp="1"/>
          </p:cNvSpPr>
          <p:nvPr>
            <p:ph type="body" sz="quarter" idx="22" hasCustomPrompt="1"/>
          </p:nvPr>
        </p:nvSpPr>
        <p:spPr>
          <a:xfrm>
            <a:off x="914400" y="4371027"/>
            <a:ext cx="2895600" cy="221214"/>
          </a:xfrm>
        </p:spPr>
        <p:txBody>
          <a:bodyPr wrap="square" lIns="0" tIns="0" rIns="0" bIns="0">
            <a:spAutoFit/>
          </a:bodyPr>
          <a:lstStyle>
            <a:lvl1pPr marL="0" marR="0" indent="0" algn="l" defTabSz="914400" rtl="0" eaLnBrk="1" fontAlgn="auto" latinLnBrk="0" hangingPunct="1">
              <a:lnSpc>
                <a:spcPts val="1680"/>
              </a:lnSpc>
              <a:spcBef>
                <a:spcPts val="1000"/>
              </a:spcBef>
              <a:spcAft>
                <a:spcPts val="0"/>
              </a:spcAft>
              <a:buClrTx/>
              <a:buSzTx/>
              <a:buFontTx/>
              <a:buNone/>
              <a:tabLst/>
              <a:defRPr sz="1800"/>
            </a:lvl1pPr>
            <a:lvl2pPr marL="182880" indent="0">
              <a:buFontTx/>
              <a:buNone/>
              <a:defRPr/>
            </a:lvl2pPr>
            <a:lvl3pPr marL="384048" indent="0">
              <a:buFontTx/>
              <a:buNone/>
              <a:defRPr/>
            </a:lvl3pPr>
            <a:lvl4pPr marL="566928" indent="0">
              <a:buFontTx/>
              <a:buNone/>
              <a:defRPr/>
            </a:lvl4pPr>
            <a:lvl5pPr marL="777240" indent="0">
              <a:buFontTx/>
              <a:buNone/>
              <a:defRPr/>
            </a:lvl5pPr>
          </a:lstStyle>
          <a:p>
            <a:pPr lvl="0"/>
            <a:r>
              <a:rPr lang="en-US"/>
              <a:t>Title</a:t>
            </a:r>
          </a:p>
        </p:txBody>
      </p:sp>
      <p:sp>
        <p:nvSpPr>
          <p:cNvPr id="39" name="Text Placeholder 5">
            <a:extLst>
              <a:ext uri="{FF2B5EF4-FFF2-40B4-BE49-F238E27FC236}">
                <a16:creationId xmlns:a16="http://schemas.microsoft.com/office/drawing/2014/main" id="{CB0B1B95-6823-974C-B42D-F7A2353FD5CD}"/>
              </a:ext>
            </a:extLst>
          </p:cNvPr>
          <p:cNvSpPr>
            <a:spLocks noGrp="1"/>
          </p:cNvSpPr>
          <p:nvPr>
            <p:ph type="body" sz="quarter" idx="23"/>
          </p:nvPr>
        </p:nvSpPr>
        <p:spPr>
          <a:xfrm>
            <a:off x="914400" y="4648200"/>
            <a:ext cx="2895600" cy="205184"/>
          </a:xfrm>
        </p:spPr>
        <p:txBody>
          <a:bodyPr wrap="square" lIns="0" tIns="0" rIns="0" bIns="0">
            <a:spAutoFit/>
          </a:bodyPr>
          <a:lstStyle>
            <a:lvl1pPr marL="0" marR="0" indent="0" algn="l" defTabSz="914400" rtl="0" eaLnBrk="1" fontAlgn="auto" latinLnBrk="0" hangingPunct="1">
              <a:lnSpc>
                <a:spcPts val="1680"/>
              </a:lnSpc>
              <a:spcBef>
                <a:spcPts val="1000"/>
              </a:spcBef>
              <a:spcAft>
                <a:spcPts val="0"/>
              </a:spcAft>
              <a:buClrTx/>
              <a:buSzTx/>
              <a:buFontTx/>
              <a:buNone/>
              <a:tabLst/>
              <a:defRPr sz="1300" b="0" i="0">
                <a:latin typeface="Roboto Th" pitchFamily="2" charset="0"/>
                <a:ea typeface="Roboto Th" pitchFamily="2" charset="0"/>
              </a:defRPr>
            </a:lvl1pPr>
            <a:lvl2pPr marL="182880" indent="0">
              <a:buFontTx/>
              <a:buNone/>
              <a:defRPr/>
            </a:lvl2pPr>
            <a:lvl3pPr marL="384048" indent="0">
              <a:buFontTx/>
              <a:buNone/>
              <a:defRPr/>
            </a:lvl3pPr>
            <a:lvl4pPr marL="566928" indent="0">
              <a:buFontTx/>
              <a:buNone/>
              <a:defRPr/>
            </a:lvl4pPr>
            <a:lvl5pPr marL="777240" indent="0">
              <a:buFontTx/>
              <a:buNone/>
              <a:defRPr/>
            </a:lvl5pPr>
          </a:lstStyle>
          <a:p>
            <a:pPr marL="0" marR="0" lvl="0" indent="0" algn="l" defTabSz="914400" rtl="0" eaLnBrk="1" fontAlgn="auto" latinLnBrk="0" hangingPunct="1">
              <a:lnSpc>
                <a:spcPts val="1680"/>
              </a:lnSpc>
              <a:spcBef>
                <a:spcPts val="1000"/>
              </a:spcBef>
              <a:spcAft>
                <a:spcPts val="0"/>
              </a:spcAft>
              <a:buClrTx/>
              <a:buSzTx/>
              <a:buFontTx/>
              <a:buNone/>
              <a:tabLst/>
              <a:defRPr/>
            </a:pPr>
            <a:r>
              <a:rPr lang="en-US"/>
              <a:t>Click to edit Master text styles</a:t>
            </a:r>
          </a:p>
        </p:txBody>
      </p:sp>
      <p:sp>
        <p:nvSpPr>
          <p:cNvPr id="40" name="Text Placeholder 5">
            <a:extLst>
              <a:ext uri="{FF2B5EF4-FFF2-40B4-BE49-F238E27FC236}">
                <a16:creationId xmlns:a16="http://schemas.microsoft.com/office/drawing/2014/main" id="{C5F1742D-E858-0147-BA2E-2F14C3BB2D03}"/>
              </a:ext>
            </a:extLst>
          </p:cNvPr>
          <p:cNvSpPr>
            <a:spLocks noGrp="1"/>
          </p:cNvSpPr>
          <p:nvPr>
            <p:ph type="body" sz="quarter" idx="24" hasCustomPrompt="1"/>
          </p:nvPr>
        </p:nvSpPr>
        <p:spPr>
          <a:xfrm>
            <a:off x="4537980" y="4371027"/>
            <a:ext cx="2985992" cy="221214"/>
          </a:xfrm>
        </p:spPr>
        <p:txBody>
          <a:bodyPr wrap="square" lIns="0" tIns="0" rIns="0" bIns="0">
            <a:spAutoFit/>
          </a:bodyPr>
          <a:lstStyle>
            <a:lvl1pPr marL="0" marR="0" indent="0" algn="l" defTabSz="914400" rtl="0" eaLnBrk="1" fontAlgn="auto" latinLnBrk="0" hangingPunct="1">
              <a:lnSpc>
                <a:spcPts val="1680"/>
              </a:lnSpc>
              <a:spcBef>
                <a:spcPts val="1000"/>
              </a:spcBef>
              <a:spcAft>
                <a:spcPts val="0"/>
              </a:spcAft>
              <a:buClrTx/>
              <a:buSzTx/>
              <a:buFontTx/>
              <a:buNone/>
              <a:tabLst/>
              <a:defRPr sz="1800"/>
            </a:lvl1pPr>
            <a:lvl2pPr marL="182880" indent="0">
              <a:buFontTx/>
              <a:buNone/>
              <a:defRPr/>
            </a:lvl2pPr>
            <a:lvl3pPr marL="384048" indent="0">
              <a:buFontTx/>
              <a:buNone/>
              <a:defRPr/>
            </a:lvl3pPr>
            <a:lvl4pPr marL="566928" indent="0">
              <a:buFontTx/>
              <a:buNone/>
              <a:defRPr/>
            </a:lvl4pPr>
            <a:lvl5pPr marL="777240" indent="0">
              <a:buFontTx/>
              <a:buNone/>
              <a:defRPr/>
            </a:lvl5pPr>
          </a:lstStyle>
          <a:p>
            <a:pPr lvl="0"/>
            <a:r>
              <a:rPr lang="en-US"/>
              <a:t>Title</a:t>
            </a:r>
          </a:p>
        </p:txBody>
      </p:sp>
      <p:sp>
        <p:nvSpPr>
          <p:cNvPr id="41" name="Text Placeholder 5">
            <a:extLst>
              <a:ext uri="{FF2B5EF4-FFF2-40B4-BE49-F238E27FC236}">
                <a16:creationId xmlns:a16="http://schemas.microsoft.com/office/drawing/2014/main" id="{1DB8BCE1-7514-6946-87C6-9A39D20C2F19}"/>
              </a:ext>
            </a:extLst>
          </p:cNvPr>
          <p:cNvSpPr>
            <a:spLocks noGrp="1"/>
          </p:cNvSpPr>
          <p:nvPr>
            <p:ph type="body" sz="quarter" idx="25"/>
          </p:nvPr>
        </p:nvSpPr>
        <p:spPr>
          <a:xfrm>
            <a:off x="4537980" y="4648200"/>
            <a:ext cx="2985992" cy="205184"/>
          </a:xfrm>
        </p:spPr>
        <p:txBody>
          <a:bodyPr wrap="square" lIns="0" tIns="0" rIns="0" bIns="0">
            <a:spAutoFit/>
          </a:bodyPr>
          <a:lstStyle>
            <a:lvl1pPr marL="0" marR="0" indent="0" algn="l" defTabSz="914400" rtl="0" eaLnBrk="1" fontAlgn="auto" latinLnBrk="0" hangingPunct="1">
              <a:lnSpc>
                <a:spcPts val="1680"/>
              </a:lnSpc>
              <a:spcBef>
                <a:spcPts val="1000"/>
              </a:spcBef>
              <a:spcAft>
                <a:spcPts val="0"/>
              </a:spcAft>
              <a:buClrTx/>
              <a:buSzTx/>
              <a:buFontTx/>
              <a:buNone/>
              <a:tabLst/>
              <a:defRPr sz="1300" b="0" i="0">
                <a:latin typeface="Roboto Th" pitchFamily="2" charset="0"/>
                <a:ea typeface="Roboto Th" pitchFamily="2" charset="0"/>
              </a:defRPr>
            </a:lvl1pPr>
            <a:lvl2pPr marL="182880" indent="0">
              <a:buFontTx/>
              <a:buNone/>
              <a:defRPr/>
            </a:lvl2pPr>
            <a:lvl3pPr marL="384048" indent="0">
              <a:buFontTx/>
              <a:buNone/>
              <a:defRPr/>
            </a:lvl3pPr>
            <a:lvl4pPr marL="566928" indent="0">
              <a:buFontTx/>
              <a:buNone/>
              <a:defRPr/>
            </a:lvl4pPr>
            <a:lvl5pPr marL="777240" indent="0">
              <a:buFontTx/>
              <a:buNone/>
              <a:defRPr/>
            </a:lvl5pPr>
          </a:lstStyle>
          <a:p>
            <a:pPr marL="0" marR="0" lvl="0" indent="0" algn="l" defTabSz="914400" rtl="0" eaLnBrk="1" fontAlgn="auto" latinLnBrk="0" hangingPunct="1">
              <a:lnSpc>
                <a:spcPts val="1680"/>
              </a:lnSpc>
              <a:spcBef>
                <a:spcPts val="1000"/>
              </a:spcBef>
              <a:spcAft>
                <a:spcPts val="0"/>
              </a:spcAft>
              <a:buClrTx/>
              <a:buSzTx/>
              <a:buFontTx/>
              <a:buNone/>
              <a:tabLst/>
              <a:defRPr/>
            </a:pPr>
            <a:r>
              <a:rPr lang="en-US"/>
              <a:t>Click to edit Master text styles</a:t>
            </a:r>
          </a:p>
        </p:txBody>
      </p:sp>
      <p:sp>
        <p:nvSpPr>
          <p:cNvPr id="42" name="Text Placeholder 5">
            <a:extLst>
              <a:ext uri="{FF2B5EF4-FFF2-40B4-BE49-F238E27FC236}">
                <a16:creationId xmlns:a16="http://schemas.microsoft.com/office/drawing/2014/main" id="{8BDA7E28-4F7E-4241-8999-A9FDC41F74B6}"/>
              </a:ext>
            </a:extLst>
          </p:cNvPr>
          <p:cNvSpPr>
            <a:spLocks noGrp="1"/>
          </p:cNvSpPr>
          <p:nvPr>
            <p:ph type="body" sz="quarter" idx="26" hasCustomPrompt="1"/>
          </p:nvPr>
        </p:nvSpPr>
        <p:spPr>
          <a:xfrm>
            <a:off x="8177008" y="4371027"/>
            <a:ext cx="2948192" cy="221214"/>
          </a:xfrm>
        </p:spPr>
        <p:txBody>
          <a:bodyPr wrap="square" lIns="0" tIns="0" rIns="0" bIns="0">
            <a:spAutoFit/>
          </a:bodyPr>
          <a:lstStyle>
            <a:lvl1pPr marL="0" marR="0" indent="0" algn="l" defTabSz="914400" rtl="0" eaLnBrk="1" fontAlgn="auto" latinLnBrk="0" hangingPunct="1">
              <a:lnSpc>
                <a:spcPts val="1680"/>
              </a:lnSpc>
              <a:spcBef>
                <a:spcPts val="1000"/>
              </a:spcBef>
              <a:spcAft>
                <a:spcPts val="0"/>
              </a:spcAft>
              <a:buClrTx/>
              <a:buSzTx/>
              <a:buFontTx/>
              <a:buNone/>
              <a:tabLst/>
              <a:defRPr sz="1800"/>
            </a:lvl1pPr>
            <a:lvl2pPr marL="182880" indent="0">
              <a:buFontTx/>
              <a:buNone/>
              <a:defRPr/>
            </a:lvl2pPr>
            <a:lvl3pPr marL="384048" indent="0">
              <a:buFontTx/>
              <a:buNone/>
              <a:defRPr/>
            </a:lvl3pPr>
            <a:lvl4pPr marL="566928" indent="0">
              <a:buFontTx/>
              <a:buNone/>
              <a:defRPr/>
            </a:lvl4pPr>
            <a:lvl5pPr marL="777240" indent="0">
              <a:buFontTx/>
              <a:buNone/>
              <a:defRPr/>
            </a:lvl5pPr>
          </a:lstStyle>
          <a:p>
            <a:pPr lvl="0"/>
            <a:r>
              <a:rPr lang="en-US"/>
              <a:t>Title</a:t>
            </a:r>
          </a:p>
        </p:txBody>
      </p:sp>
      <p:sp>
        <p:nvSpPr>
          <p:cNvPr id="43" name="Text Placeholder 5">
            <a:extLst>
              <a:ext uri="{FF2B5EF4-FFF2-40B4-BE49-F238E27FC236}">
                <a16:creationId xmlns:a16="http://schemas.microsoft.com/office/drawing/2014/main" id="{6872DEC2-7AB1-F545-9DBB-C041DE45DCFD}"/>
              </a:ext>
            </a:extLst>
          </p:cNvPr>
          <p:cNvSpPr>
            <a:spLocks noGrp="1"/>
          </p:cNvSpPr>
          <p:nvPr>
            <p:ph type="body" sz="quarter" idx="27"/>
          </p:nvPr>
        </p:nvSpPr>
        <p:spPr>
          <a:xfrm>
            <a:off x="8177008" y="4648200"/>
            <a:ext cx="2948192" cy="205184"/>
          </a:xfrm>
        </p:spPr>
        <p:txBody>
          <a:bodyPr wrap="square" lIns="0" tIns="0" rIns="0" bIns="0">
            <a:spAutoFit/>
          </a:bodyPr>
          <a:lstStyle>
            <a:lvl1pPr marL="0" marR="0" indent="0" algn="l" defTabSz="914400" rtl="0" eaLnBrk="1" fontAlgn="auto" latinLnBrk="0" hangingPunct="1">
              <a:lnSpc>
                <a:spcPts val="1680"/>
              </a:lnSpc>
              <a:spcBef>
                <a:spcPts val="1000"/>
              </a:spcBef>
              <a:spcAft>
                <a:spcPts val="0"/>
              </a:spcAft>
              <a:buClrTx/>
              <a:buSzTx/>
              <a:buFontTx/>
              <a:buNone/>
              <a:tabLst/>
              <a:defRPr sz="1300" b="0" i="0">
                <a:latin typeface="Roboto Th" pitchFamily="2" charset="0"/>
                <a:ea typeface="Roboto Th" pitchFamily="2" charset="0"/>
              </a:defRPr>
            </a:lvl1pPr>
            <a:lvl2pPr marL="182880" indent="0">
              <a:buFontTx/>
              <a:buNone/>
              <a:defRPr/>
            </a:lvl2pPr>
            <a:lvl3pPr marL="384048" indent="0">
              <a:buFontTx/>
              <a:buNone/>
              <a:defRPr/>
            </a:lvl3pPr>
            <a:lvl4pPr marL="566928" indent="0">
              <a:buFontTx/>
              <a:buNone/>
              <a:defRPr/>
            </a:lvl4pPr>
            <a:lvl5pPr marL="777240" indent="0">
              <a:buFontTx/>
              <a:buNone/>
              <a:defRPr/>
            </a:lvl5pPr>
          </a:lstStyle>
          <a:p>
            <a:pPr marL="0" marR="0" lvl="0" indent="0" algn="l" defTabSz="914400" rtl="0" eaLnBrk="1" fontAlgn="auto" latinLnBrk="0" hangingPunct="1">
              <a:lnSpc>
                <a:spcPts val="1680"/>
              </a:lnSpc>
              <a:spcBef>
                <a:spcPts val="1000"/>
              </a:spcBef>
              <a:spcAft>
                <a:spcPts val="0"/>
              </a:spcAft>
              <a:buClrTx/>
              <a:buSzTx/>
              <a:buFontTx/>
              <a:buNone/>
              <a:tabLst/>
              <a:defRPr/>
            </a:pPr>
            <a:r>
              <a:rPr lang="en-US"/>
              <a:t>Click to edit Master text styles</a:t>
            </a:r>
          </a:p>
        </p:txBody>
      </p:sp>
      <p:pic>
        <p:nvPicPr>
          <p:cNvPr id="46" name="Picture 45">
            <a:extLst>
              <a:ext uri="{FF2B5EF4-FFF2-40B4-BE49-F238E27FC236}">
                <a16:creationId xmlns:a16="http://schemas.microsoft.com/office/drawing/2014/main" id="{A35E8D20-DD85-834D-B784-0B3F9F43BA8B}"/>
              </a:ext>
            </a:extLst>
          </p:cNvPr>
          <p:cNvPicPr>
            <a:picLocks noChangeAspect="1"/>
          </p:cNvPicPr>
          <p:nvPr userDrawn="1"/>
        </p:nvPicPr>
        <p:blipFill>
          <a:blip r:embed="rId2"/>
          <a:stretch>
            <a:fillRect/>
          </a:stretch>
        </p:blipFill>
        <p:spPr>
          <a:xfrm>
            <a:off x="9512300" y="-10160"/>
            <a:ext cx="2679700" cy="1549400"/>
          </a:xfrm>
          <a:prstGeom prst="rect">
            <a:avLst/>
          </a:prstGeom>
        </p:spPr>
      </p:pic>
    </p:spTree>
    <p:extLst>
      <p:ext uri="{BB962C8B-B14F-4D97-AF65-F5344CB8AC3E}">
        <p14:creationId xmlns:p14="http://schemas.microsoft.com/office/powerpoint/2010/main" val="8974573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C_Process/Benefits">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62345C96-F0CA-C44C-8DEE-85F9777F667A}"/>
              </a:ext>
            </a:extLst>
          </p:cNvPr>
          <p:cNvSpPr/>
          <p:nvPr userDrawn="1"/>
        </p:nvSpPr>
        <p:spPr>
          <a:xfrm>
            <a:off x="6120714" y="2245114"/>
            <a:ext cx="5263690" cy="4014216"/>
          </a:xfrm>
          <a:prstGeom prst="rect">
            <a:avLst/>
          </a:prstGeom>
          <a:solidFill>
            <a:srgbClr val="EE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B0F00959-1286-0A41-A6F2-12904F192476}"/>
              </a:ext>
            </a:extLst>
          </p:cNvPr>
          <p:cNvSpPr/>
          <p:nvPr userDrawn="1"/>
        </p:nvSpPr>
        <p:spPr>
          <a:xfrm>
            <a:off x="666303" y="2245114"/>
            <a:ext cx="5264809" cy="4014216"/>
          </a:xfrm>
          <a:prstGeom prst="rect">
            <a:avLst/>
          </a:prstGeom>
          <a:solidFill>
            <a:srgbClr val="EE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Picture Placeholder 13">
            <a:extLst>
              <a:ext uri="{FF2B5EF4-FFF2-40B4-BE49-F238E27FC236}">
                <a16:creationId xmlns:a16="http://schemas.microsoft.com/office/drawing/2014/main" id="{451AB6C6-CE4A-A149-BF61-8BB50E67DC5B}"/>
              </a:ext>
            </a:extLst>
          </p:cNvPr>
          <p:cNvSpPr>
            <a:spLocks noGrp="1"/>
          </p:cNvSpPr>
          <p:nvPr>
            <p:ph type="pic" sz="quarter" idx="18"/>
          </p:nvPr>
        </p:nvSpPr>
        <p:spPr>
          <a:xfrm>
            <a:off x="666750" y="2244285"/>
            <a:ext cx="5264136" cy="1946715"/>
          </a:xfrm>
          <a:noFill/>
        </p:spPr>
        <p:txBody>
          <a:bodyPr/>
          <a:lstStyle>
            <a:lvl1pPr>
              <a:defRPr b="0" i="0">
                <a:latin typeface="Roboto Th" pitchFamily="2" charset="0"/>
                <a:ea typeface="Roboto Th" pitchFamily="2" charset="0"/>
              </a:defRPr>
            </a:lvl1pPr>
          </a:lstStyle>
          <a:p>
            <a:endParaRPr lang="en-US"/>
          </a:p>
        </p:txBody>
      </p:sp>
      <p:sp>
        <p:nvSpPr>
          <p:cNvPr id="23" name="Picture Placeholder 13">
            <a:extLst>
              <a:ext uri="{FF2B5EF4-FFF2-40B4-BE49-F238E27FC236}">
                <a16:creationId xmlns:a16="http://schemas.microsoft.com/office/drawing/2014/main" id="{11AADBF9-D638-8F4F-ACAC-DD5871798376}"/>
              </a:ext>
            </a:extLst>
          </p:cNvPr>
          <p:cNvSpPr>
            <a:spLocks noGrp="1"/>
          </p:cNvSpPr>
          <p:nvPr>
            <p:ph type="pic" sz="quarter" idx="19"/>
          </p:nvPr>
        </p:nvSpPr>
        <p:spPr>
          <a:xfrm>
            <a:off x="6120714" y="2244285"/>
            <a:ext cx="5263690" cy="1946715"/>
          </a:xfrm>
          <a:noFill/>
        </p:spPr>
        <p:txBody>
          <a:bodyPr/>
          <a:lstStyle>
            <a:lvl1pPr>
              <a:defRPr b="0" i="0">
                <a:latin typeface="Roboto Th" pitchFamily="2" charset="0"/>
                <a:ea typeface="Roboto Th" pitchFamily="2" charset="0"/>
              </a:defRPr>
            </a:lvl1pPr>
          </a:lstStyle>
          <a:p>
            <a:endParaRPr lang="en-US"/>
          </a:p>
        </p:txBody>
      </p:sp>
      <p:cxnSp>
        <p:nvCxnSpPr>
          <p:cNvPr id="18" name="Straight Connector 17">
            <a:extLst>
              <a:ext uri="{FF2B5EF4-FFF2-40B4-BE49-F238E27FC236}">
                <a16:creationId xmlns:a16="http://schemas.microsoft.com/office/drawing/2014/main" id="{45195D93-330B-FA4D-9E1B-8DC2260DE8C2}"/>
              </a:ext>
            </a:extLst>
          </p:cNvPr>
          <p:cNvCxnSpPr>
            <a:cxnSpLocks/>
          </p:cNvCxnSpPr>
          <p:nvPr userDrawn="1"/>
        </p:nvCxnSpPr>
        <p:spPr>
          <a:xfrm flipV="1">
            <a:off x="6120268" y="2169848"/>
            <a:ext cx="5263690" cy="1"/>
          </a:xfrm>
          <a:prstGeom prst="line">
            <a:avLst/>
          </a:prstGeom>
          <a:ln w="63500">
            <a:solidFill>
              <a:srgbClr val="30D1FF"/>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72A269A1-E0AA-F147-A602-2FAFA477B479}"/>
              </a:ext>
            </a:extLst>
          </p:cNvPr>
          <p:cNvSpPr>
            <a:spLocks noGrp="1"/>
          </p:cNvSpPr>
          <p:nvPr>
            <p:ph type="title" hasCustomPrompt="1"/>
          </p:nvPr>
        </p:nvSpPr>
        <p:spPr>
          <a:xfrm>
            <a:off x="667070" y="655984"/>
            <a:ext cx="10872466" cy="609398"/>
          </a:xfrm>
        </p:spPr>
        <p:txBody>
          <a:bodyPr anchor="t"/>
          <a:lstStyle>
            <a:lvl1pPr>
              <a:defRPr b="0" i="0">
                <a:latin typeface="Roboto Th" pitchFamily="2" charset="0"/>
                <a:ea typeface="Roboto Th" pitchFamily="2" charset="0"/>
              </a:defRPr>
            </a:lvl1pPr>
          </a:lstStyle>
          <a:p>
            <a:r>
              <a:rPr lang="en-US"/>
              <a:t>Click to Edit Master Title Style</a:t>
            </a:r>
          </a:p>
        </p:txBody>
      </p:sp>
      <p:sp>
        <p:nvSpPr>
          <p:cNvPr id="7" name="Slide Number Placeholder 6">
            <a:extLst>
              <a:ext uri="{FF2B5EF4-FFF2-40B4-BE49-F238E27FC236}">
                <a16:creationId xmlns:a16="http://schemas.microsoft.com/office/drawing/2014/main" id="{7200192A-119B-3A4C-BFF1-1E61F3F0F7E6}"/>
              </a:ext>
            </a:extLst>
          </p:cNvPr>
          <p:cNvSpPr>
            <a:spLocks noGrp="1"/>
          </p:cNvSpPr>
          <p:nvPr>
            <p:ph type="sldNum" sz="quarter" idx="12"/>
          </p:nvPr>
        </p:nvSpPr>
        <p:spPr/>
        <p:txBody>
          <a:bodyPr/>
          <a:lstStyle>
            <a:lvl1pPr>
              <a:defRPr b="0" i="0">
                <a:latin typeface="Roboto Th" pitchFamily="2" charset="0"/>
                <a:ea typeface="Roboto Th" pitchFamily="2" charset="0"/>
              </a:defRPr>
            </a:lvl1pPr>
          </a:lstStyle>
          <a:p>
            <a:fld id="{9C4DAF8E-FDD9-D749-9BB5-653BA8DA8860}" type="slidenum">
              <a:rPr lang="en-US" smtClean="0"/>
              <a:pPr/>
              <a:t>‹#›</a:t>
            </a:fld>
            <a:endParaRPr lang="en-US"/>
          </a:p>
        </p:txBody>
      </p:sp>
      <p:sp>
        <p:nvSpPr>
          <p:cNvPr id="8" name="Footer Placeholder 4">
            <a:extLst>
              <a:ext uri="{FF2B5EF4-FFF2-40B4-BE49-F238E27FC236}">
                <a16:creationId xmlns:a16="http://schemas.microsoft.com/office/drawing/2014/main" id="{E135F9CF-42B9-8B4B-BD6F-BAD3CFED1118}"/>
              </a:ext>
            </a:extLst>
          </p:cNvPr>
          <p:cNvSpPr>
            <a:spLocks noGrp="1"/>
          </p:cNvSpPr>
          <p:nvPr>
            <p:ph type="ftr" sz="quarter" idx="3"/>
          </p:nvPr>
        </p:nvSpPr>
        <p:spPr>
          <a:xfrm>
            <a:off x="351542" y="6459278"/>
            <a:ext cx="4114800" cy="92333"/>
          </a:xfrm>
          <a:prstGeom prst="rect">
            <a:avLst/>
          </a:prstGeom>
        </p:spPr>
        <p:txBody>
          <a:bodyPr vert="horz" lIns="0" tIns="0" rIns="0" bIns="0" rtlCol="0" anchor="ctr">
            <a:spAutoFit/>
          </a:bodyPr>
          <a:lstStyle>
            <a:lvl1pPr algn="l">
              <a:defRPr sz="600" b="0" i="0">
                <a:solidFill>
                  <a:srgbClr val="6E8897"/>
                </a:solidFill>
                <a:latin typeface="Roboto Th" pitchFamily="2" charset="0"/>
                <a:ea typeface="Roboto Th" pitchFamily="2" charset="0"/>
              </a:defRPr>
            </a:lvl1pPr>
          </a:lstStyle>
          <a:p>
            <a:r>
              <a:rPr lang="en-US"/>
              <a:t>Copyright © 2021 CyberArk Software Ltd. All rights reserved.</a:t>
            </a:r>
          </a:p>
        </p:txBody>
      </p:sp>
      <p:cxnSp>
        <p:nvCxnSpPr>
          <p:cNvPr id="13" name="Straight Connector 12">
            <a:extLst>
              <a:ext uri="{FF2B5EF4-FFF2-40B4-BE49-F238E27FC236}">
                <a16:creationId xmlns:a16="http://schemas.microsoft.com/office/drawing/2014/main" id="{3F72BCDD-DDCC-EC47-92A9-EBBC220942AE}"/>
              </a:ext>
            </a:extLst>
          </p:cNvPr>
          <p:cNvCxnSpPr>
            <a:cxnSpLocks/>
          </p:cNvCxnSpPr>
          <p:nvPr userDrawn="1"/>
        </p:nvCxnSpPr>
        <p:spPr>
          <a:xfrm>
            <a:off x="666304" y="2169848"/>
            <a:ext cx="5268199" cy="0"/>
          </a:xfrm>
          <a:prstGeom prst="line">
            <a:avLst/>
          </a:prstGeom>
          <a:ln w="63500">
            <a:solidFill>
              <a:srgbClr val="23D9B8"/>
            </a:solidFill>
          </a:ln>
        </p:spPr>
        <p:style>
          <a:lnRef idx="1">
            <a:schemeClr val="accent1"/>
          </a:lnRef>
          <a:fillRef idx="0">
            <a:schemeClr val="accent1"/>
          </a:fillRef>
          <a:effectRef idx="0">
            <a:schemeClr val="accent1"/>
          </a:effectRef>
          <a:fontRef idx="minor">
            <a:schemeClr val="tx1"/>
          </a:fontRef>
        </p:style>
      </p:cxnSp>
      <p:sp>
        <p:nvSpPr>
          <p:cNvPr id="38" name="Text Placeholder 5">
            <a:extLst>
              <a:ext uri="{FF2B5EF4-FFF2-40B4-BE49-F238E27FC236}">
                <a16:creationId xmlns:a16="http://schemas.microsoft.com/office/drawing/2014/main" id="{67A06005-38F1-2E41-82AE-4CCA77513375}"/>
              </a:ext>
            </a:extLst>
          </p:cNvPr>
          <p:cNvSpPr>
            <a:spLocks noGrp="1"/>
          </p:cNvSpPr>
          <p:nvPr>
            <p:ph type="body" sz="quarter" idx="22" hasCustomPrompt="1"/>
          </p:nvPr>
        </p:nvSpPr>
        <p:spPr>
          <a:xfrm>
            <a:off x="914399" y="4426541"/>
            <a:ext cx="4680255" cy="221214"/>
          </a:xfrm>
        </p:spPr>
        <p:txBody>
          <a:bodyPr wrap="square" lIns="0" tIns="0" rIns="0" bIns="0">
            <a:spAutoFit/>
          </a:bodyPr>
          <a:lstStyle>
            <a:lvl1pPr marL="0" marR="0" indent="0" algn="l" defTabSz="914400" rtl="0" eaLnBrk="1" fontAlgn="auto" latinLnBrk="0" hangingPunct="1">
              <a:lnSpc>
                <a:spcPts val="1680"/>
              </a:lnSpc>
              <a:spcBef>
                <a:spcPts val="1000"/>
              </a:spcBef>
              <a:spcAft>
                <a:spcPts val="0"/>
              </a:spcAft>
              <a:buClrTx/>
              <a:buSzTx/>
              <a:buFontTx/>
              <a:buNone/>
              <a:tabLst/>
              <a:defRPr sz="1800"/>
            </a:lvl1pPr>
            <a:lvl2pPr marL="182880" indent="0">
              <a:buFontTx/>
              <a:buNone/>
              <a:defRPr/>
            </a:lvl2pPr>
            <a:lvl3pPr marL="384048" indent="0">
              <a:buFontTx/>
              <a:buNone/>
              <a:defRPr/>
            </a:lvl3pPr>
            <a:lvl4pPr marL="566928" indent="0">
              <a:buFontTx/>
              <a:buNone/>
              <a:defRPr/>
            </a:lvl4pPr>
            <a:lvl5pPr marL="777240" indent="0">
              <a:buFontTx/>
              <a:buNone/>
              <a:defRPr/>
            </a:lvl5pPr>
          </a:lstStyle>
          <a:p>
            <a:pPr lvl="0"/>
            <a:r>
              <a:rPr lang="en-US"/>
              <a:t>Title</a:t>
            </a:r>
          </a:p>
        </p:txBody>
      </p:sp>
      <p:sp>
        <p:nvSpPr>
          <p:cNvPr id="39" name="Text Placeholder 5">
            <a:extLst>
              <a:ext uri="{FF2B5EF4-FFF2-40B4-BE49-F238E27FC236}">
                <a16:creationId xmlns:a16="http://schemas.microsoft.com/office/drawing/2014/main" id="{CB0B1B95-6823-974C-B42D-F7A2353FD5CD}"/>
              </a:ext>
            </a:extLst>
          </p:cNvPr>
          <p:cNvSpPr>
            <a:spLocks noGrp="1"/>
          </p:cNvSpPr>
          <p:nvPr>
            <p:ph type="body" sz="quarter" idx="23"/>
          </p:nvPr>
        </p:nvSpPr>
        <p:spPr>
          <a:xfrm>
            <a:off x="914399" y="4724400"/>
            <a:ext cx="4680255" cy="205184"/>
          </a:xfrm>
        </p:spPr>
        <p:txBody>
          <a:bodyPr wrap="square" lIns="0" tIns="0" rIns="0" bIns="0">
            <a:spAutoFit/>
          </a:bodyPr>
          <a:lstStyle>
            <a:lvl1pPr marL="0" marR="0" indent="0" algn="l" defTabSz="914400" rtl="0" eaLnBrk="1" fontAlgn="auto" latinLnBrk="0" hangingPunct="1">
              <a:lnSpc>
                <a:spcPts val="1680"/>
              </a:lnSpc>
              <a:spcBef>
                <a:spcPts val="1000"/>
              </a:spcBef>
              <a:spcAft>
                <a:spcPts val="0"/>
              </a:spcAft>
              <a:buClrTx/>
              <a:buSzTx/>
              <a:buFontTx/>
              <a:buNone/>
              <a:tabLst/>
              <a:defRPr sz="1300" b="0" i="0">
                <a:latin typeface="Roboto Th" pitchFamily="2" charset="0"/>
                <a:ea typeface="Roboto Th" pitchFamily="2" charset="0"/>
              </a:defRPr>
            </a:lvl1pPr>
            <a:lvl2pPr marL="182880" indent="0">
              <a:buFontTx/>
              <a:buNone/>
              <a:defRPr/>
            </a:lvl2pPr>
            <a:lvl3pPr marL="384048" indent="0">
              <a:buFontTx/>
              <a:buNone/>
              <a:defRPr/>
            </a:lvl3pPr>
            <a:lvl4pPr marL="566928" indent="0">
              <a:buFontTx/>
              <a:buNone/>
              <a:defRPr/>
            </a:lvl4pPr>
            <a:lvl5pPr marL="777240" indent="0">
              <a:buFontTx/>
              <a:buNone/>
              <a:defRPr/>
            </a:lvl5pPr>
          </a:lstStyle>
          <a:p>
            <a:pPr marL="0" marR="0" lvl="0" indent="0" algn="l" defTabSz="914400" rtl="0" eaLnBrk="1" fontAlgn="auto" latinLnBrk="0" hangingPunct="1">
              <a:lnSpc>
                <a:spcPts val="1680"/>
              </a:lnSpc>
              <a:spcBef>
                <a:spcPts val="1000"/>
              </a:spcBef>
              <a:spcAft>
                <a:spcPts val="0"/>
              </a:spcAft>
              <a:buClrTx/>
              <a:buSzTx/>
              <a:buFontTx/>
              <a:buNone/>
              <a:tabLst/>
              <a:defRPr/>
            </a:pPr>
            <a:r>
              <a:rPr lang="en-US"/>
              <a:t>Click to edit Master text styles</a:t>
            </a:r>
          </a:p>
        </p:txBody>
      </p:sp>
      <p:sp>
        <p:nvSpPr>
          <p:cNvPr id="40" name="Text Placeholder 5">
            <a:extLst>
              <a:ext uri="{FF2B5EF4-FFF2-40B4-BE49-F238E27FC236}">
                <a16:creationId xmlns:a16="http://schemas.microsoft.com/office/drawing/2014/main" id="{C5F1742D-E858-0147-BA2E-2F14C3BB2D03}"/>
              </a:ext>
            </a:extLst>
          </p:cNvPr>
          <p:cNvSpPr>
            <a:spLocks noGrp="1"/>
          </p:cNvSpPr>
          <p:nvPr>
            <p:ph type="body" sz="quarter" idx="24" hasCustomPrompt="1"/>
          </p:nvPr>
        </p:nvSpPr>
        <p:spPr>
          <a:xfrm>
            <a:off x="6356006" y="4426541"/>
            <a:ext cx="4769194" cy="221214"/>
          </a:xfrm>
        </p:spPr>
        <p:txBody>
          <a:bodyPr wrap="square" lIns="0" tIns="0" rIns="0" bIns="0">
            <a:spAutoFit/>
          </a:bodyPr>
          <a:lstStyle>
            <a:lvl1pPr marL="0" marR="0" indent="0" algn="l" defTabSz="914400" rtl="0" eaLnBrk="1" fontAlgn="auto" latinLnBrk="0" hangingPunct="1">
              <a:lnSpc>
                <a:spcPts val="1680"/>
              </a:lnSpc>
              <a:spcBef>
                <a:spcPts val="1000"/>
              </a:spcBef>
              <a:spcAft>
                <a:spcPts val="0"/>
              </a:spcAft>
              <a:buClrTx/>
              <a:buSzTx/>
              <a:buFontTx/>
              <a:buNone/>
              <a:tabLst/>
              <a:defRPr sz="1800"/>
            </a:lvl1pPr>
            <a:lvl2pPr marL="182880" indent="0">
              <a:buFontTx/>
              <a:buNone/>
              <a:defRPr/>
            </a:lvl2pPr>
            <a:lvl3pPr marL="384048" indent="0">
              <a:buFontTx/>
              <a:buNone/>
              <a:defRPr/>
            </a:lvl3pPr>
            <a:lvl4pPr marL="566928" indent="0">
              <a:buFontTx/>
              <a:buNone/>
              <a:defRPr/>
            </a:lvl4pPr>
            <a:lvl5pPr marL="777240" indent="0">
              <a:buFontTx/>
              <a:buNone/>
              <a:defRPr/>
            </a:lvl5pPr>
          </a:lstStyle>
          <a:p>
            <a:pPr lvl="0"/>
            <a:r>
              <a:rPr lang="en-US"/>
              <a:t>Title</a:t>
            </a:r>
          </a:p>
        </p:txBody>
      </p:sp>
      <p:sp>
        <p:nvSpPr>
          <p:cNvPr id="41" name="Text Placeholder 5">
            <a:extLst>
              <a:ext uri="{FF2B5EF4-FFF2-40B4-BE49-F238E27FC236}">
                <a16:creationId xmlns:a16="http://schemas.microsoft.com/office/drawing/2014/main" id="{1DB8BCE1-7514-6946-87C6-9A39D20C2F19}"/>
              </a:ext>
            </a:extLst>
          </p:cNvPr>
          <p:cNvSpPr>
            <a:spLocks noGrp="1"/>
          </p:cNvSpPr>
          <p:nvPr>
            <p:ph type="body" sz="quarter" idx="25"/>
          </p:nvPr>
        </p:nvSpPr>
        <p:spPr>
          <a:xfrm>
            <a:off x="6356006" y="4724400"/>
            <a:ext cx="4769194" cy="205184"/>
          </a:xfrm>
        </p:spPr>
        <p:txBody>
          <a:bodyPr wrap="square" lIns="0" tIns="0" rIns="0" bIns="0">
            <a:spAutoFit/>
          </a:bodyPr>
          <a:lstStyle>
            <a:lvl1pPr marL="0" marR="0" indent="0" algn="l" defTabSz="914400" rtl="0" eaLnBrk="1" fontAlgn="auto" latinLnBrk="0" hangingPunct="1">
              <a:lnSpc>
                <a:spcPts val="1680"/>
              </a:lnSpc>
              <a:spcBef>
                <a:spcPts val="1000"/>
              </a:spcBef>
              <a:spcAft>
                <a:spcPts val="0"/>
              </a:spcAft>
              <a:buClrTx/>
              <a:buSzTx/>
              <a:buFontTx/>
              <a:buNone/>
              <a:tabLst/>
              <a:defRPr sz="1300" b="0" i="0">
                <a:latin typeface="Roboto Th" pitchFamily="2" charset="0"/>
                <a:ea typeface="Roboto Th" pitchFamily="2" charset="0"/>
              </a:defRPr>
            </a:lvl1pPr>
            <a:lvl2pPr marL="182880" indent="0">
              <a:buFontTx/>
              <a:buNone/>
              <a:defRPr/>
            </a:lvl2pPr>
            <a:lvl3pPr marL="384048" indent="0">
              <a:buFontTx/>
              <a:buNone/>
              <a:defRPr/>
            </a:lvl3pPr>
            <a:lvl4pPr marL="566928" indent="0">
              <a:buFontTx/>
              <a:buNone/>
              <a:defRPr/>
            </a:lvl4pPr>
            <a:lvl5pPr marL="777240" indent="0">
              <a:buFontTx/>
              <a:buNone/>
              <a:defRPr/>
            </a:lvl5pPr>
          </a:lstStyle>
          <a:p>
            <a:pPr marL="0" marR="0" lvl="0" indent="0" algn="l" defTabSz="914400" rtl="0" eaLnBrk="1" fontAlgn="auto" latinLnBrk="0" hangingPunct="1">
              <a:lnSpc>
                <a:spcPts val="1680"/>
              </a:lnSpc>
              <a:spcBef>
                <a:spcPts val="1000"/>
              </a:spcBef>
              <a:spcAft>
                <a:spcPts val="0"/>
              </a:spcAft>
              <a:buClrTx/>
              <a:buSzTx/>
              <a:buFontTx/>
              <a:buNone/>
              <a:tabLst/>
              <a:defRPr/>
            </a:pPr>
            <a:r>
              <a:rPr lang="en-US"/>
              <a:t>Click to edit Master text styles</a:t>
            </a:r>
          </a:p>
        </p:txBody>
      </p:sp>
      <p:pic>
        <p:nvPicPr>
          <p:cNvPr id="46" name="Picture 45">
            <a:extLst>
              <a:ext uri="{FF2B5EF4-FFF2-40B4-BE49-F238E27FC236}">
                <a16:creationId xmlns:a16="http://schemas.microsoft.com/office/drawing/2014/main" id="{A35E8D20-DD85-834D-B784-0B3F9F43BA8B}"/>
              </a:ext>
            </a:extLst>
          </p:cNvPr>
          <p:cNvPicPr>
            <a:picLocks noChangeAspect="1"/>
          </p:cNvPicPr>
          <p:nvPr userDrawn="1"/>
        </p:nvPicPr>
        <p:blipFill>
          <a:blip r:embed="rId2"/>
          <a:stretch>
            <a:fillRect/>
          </a:stretch>
        </p:blipFill>
        <p:spPr>
          <a:xfrm>
            <a:off x="9512300" y="-10160"/>
            <a:ext cx="2679700" cy="1549400"/>
          </a:xfrm>
          <a:prstGeom prst="rect">
            <a:avLst/>
          </a:prstGeom>
        </p:spPr>
      </p:pic>
    </p:spTree>
    <p:extLst>
      <p:ext uri="{BB962C8B-B14F-4D97-AF65-F5344CB8AC3E}">
        <p14:creationId xmlns:p14="http://schemas.microsoft.com/office/powerpoint/2010/main" val="298608652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One Column">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7F49CA5-0892-6346-801E-11CC35CC61D3}"/>
              </a:ext>
            </a:extLst>
          </p:cNvPr>
          <p:cNvSpPr>
            <a:spLocks noGrp="1"/>
          </p:cNvSpPr>
          <p:nvPr>
            <p:ph sz="half" idx="1"/>
          </p:nvPr>
        </p:nvSpPr>
        <p:spPr>
          <a:xfrm>
            <a:off x="702816" y="3667621"/>
            <a:ext cx="10799894" cy="1590179"/>
          </a:xfrm>
        </p:spPr>
        <p:txBody>
          <a:bodyPr lIns="0" tIns="0" rIns="0" bIns="0">
            <a:spAutoFit/>
          </a:bodyPr>
          <a:lstStyle>
            <a:lvl1pPr marL="182880">
              <a:defRPr b="0" i="0">
                <a:latin typeface="Roboto Th" pitchFamily="2" charset="0"/>
                <a:ea typeface="Roboto Th" pitchFamily="2" charset="0"/>
              </a:defRPr>
            </a:lvl1pPr>
            <a:lvl2pPr>
              <a:defRPr b="0" i="0">
                <a:latin typeface="Roboto Th" pitchFamily="2" charset="0"/>
                <a:ea typeface="Roboto Th" pitchFamily="2" charset="0"/>
              </a:defRPr>
            </a:lvl2pPr>
            <a:lvl3pPr>
              <a:defRPr b="0" i="0">
                <a:latin typeface="Roboto Th" pitchFamily="2" charset="0"/>
                <a:ea typeface="Roboto Th" pitchFamily="2" charset="0"/>
              </a:defRPr>
            </a:lvl3pPr>
            <a:lvl4pPr>
              <a:defRPr b="0" i="0">
                <a:latin typeface="Roboto Th" pitchFamily="2" charset="0"/>
                <a:ea typeface="Roboto Th" pitchFamily="2" charset="0"/>
              </a:defRPr>
            </a:lvl4pPr>
            <a:lvl5pPr>
              <a:defRPr b="0" i="0">
                <a:latin typeface="Roboto Th" pitchFamily="2" charset="0"/>
                <a:ea typeface="Roboto Th"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a:extLst>
              <a:ext uri="{FF2B5EF4-FFF2-40B4-BE49-F238E27FC236}">
                <a16:creationId xmlns:a16="http://schemas.microsoft.com/office/drawing/2014/main" id="{7200192A-119B-3A4C-BFF1-1E61F3F0F7E6}"/>
              </a:ext>
            </a:extLst>
          </p:cNvPr>
          <p:cNvSpPr>
            <a:spLocks noGrp="1"/>
          </p:cNvSpPr>
          <p:nvPr>
            <p:ph type="sldNum" sz="quarter" idx="12"/>
          </p:nvPr>
        </p:nvSpPr>
        <p:spPr/>
        <p:txBody>
          <a:bodyPr/>
          <a:lstStyle>
            <a:lvl1pPr>
              <a:defRPr b="0" i="0">
                <a:latin typeface="Roboto Th" pitchFamily="2" charset="0"/>
                <a:ea typeface="Roboto Th" pitchFamily="2" charset="0"/>
              </a:defRPr>
            </a:lvl1pPr>
          </a:lstStyle>
          <a:p>
            <a:fld id="{9C4DAF8E-FDD9-D749-9BB5-653BA8DA8860}" type="slidenum">
              <a:rPr lang="en-US" smtClean="0"/>
              <a:pPr/>
              <a:t>‹#›</a:t>
            </a:fld>
            <a:endParaRPr lang="en-US"/>
          </a:p>
        </p:txBody>
      </p:sp>
      <p:sp>
        <p:nvSpPr>
          <p:cNvPr id="8" name="Footer Placeholder 4">
            <a:extLst>
              <a:ext uri="{FF2B5EF4-FFF2-40B4-BE49-F238E27FC236}">
                <a16:creationId xmlns:a16="http://schemas.microsoft.com/office/drawing/2014/main" id="{E135F9CF-42B9-8B4B-BD6F-BAD3CFED1118}"/>
              </a:ext>
            </a:extLst>
          </p:cNvPr>
          <p:cNvSpPr>
            <a:spLocks noGrp="1"/>
          </p:cNvSpPr>
          <p:nvPr>
            <p:ph type="ftr" sz="quarter" idx="3"/>
          </p:nvPr>
        </p:nvSpPr>
        <p:spPr>
          <a:xfrm>
            <a:off x="351542" y="6459278"/>
            <a:ext cx="4114800" cy="92333"/>
          </a:xfrm>
          <a:prstGeom prst="rect">
            <a:avLst/>
          </a:prstGeom>
        </p:spPr>
        <p:txBody>
          <a:bodyPr vert="horz" lIns="0" tIns="0" rIns="0" bIns="0" rtlCol="0" anchor="ctr">
            <a:spAutoFit/>
          </a:bodyPr>
          <a:lstStyle>
            <a:lvl1pPr algn="l">
              <a:defRPr sz="600" b="0" i="0">
                <a:solidFill>
                  <a:srgbClr val="6E8897"/>
                </a:solidFill>
                <a:latin typeface="Roboto Th" pitchFamily="2" charset="0"/>
                <a:ea typeface="Roboto Th" pitchFamily="2" charset="0"/>
              </a:defRPr>
            </a:lvl1pPr>
          </a:lstStyle>
          <a:p>
            <a:r>
              <a:rPr lang="en-US"/>
              <a:t>Copyright © 2021 CyberArk Software Ltd. All rights reserved.</a:t>
            </a:r>
          </a:p>
        </p:txBody>
      </p:sp>
      <p:sp>
        <p:nvSpPr>
          <p:cNvPr id="15" name="Text Placeholder 14">
            <a:extLst>
              <a:ext uri="{FF2B5EF4-FFF2-40B4-BE49-F238E27FC236}">
                <a16:creationId xmlns:a16="http://schemas.microsoft.com/office/drawing/2014/main" id="{BA02CCC8-9C24-FD4B-B186-99EE5DD9C3F0}"/>
              </a:ext>
            </a:extLst>
          </p:cNvPr>
          <p:cNvSpPr>
            <a:spLocks noGrp="1"/>
          </p:cNvSpPr>
          <p:nvPr>
            <p:ph type="body" sz="quarter" idx="13" hasCustomPrompt="1"/>
          </p:nvPr>
        </p:nvSpPr>
        <p:spPr>
          <a:xfrm>
            <a:off x="702816" y="2360933"/>
            <a:ext cx="10799894" cy="253274"/>
          </a:xfrm>
        </p:spPr>
        <p:txBody>
          <a:bodyPr wrap="square" lIns="0" tIns="0" rIns="0" bIns="0" anchor="b">
            <a:spAutoFit/>
          </a:bodyPr>
          <a:lstStyle>
            <a:lvl1pPr marL="0" indent="0">
              <a:buFontTx/>
              <a:buNone/>
              <a:defRPr sz="2800" b="0" i="0">
                <a:solidFill>
                  <a:srgbClr val="005B9E"/>
                </a:solidFill>
                <a:latin typeface="Roboto Th" pitchFamily="2" charset="0"/>
                <a:ea typeface="Roboto Th" pitchFamily="2" charset="0"/>
              </a:defRPr>
            </a:lvl1pPr>
          </a:lstStyle>
          <a:p>
            <a:pPr lvl="0"/>
            <a:r>
              <a:rPr lang="en-US"/>
              <a:t>Subhead</a:t>
            </a:r>
          </a:p>
        </p:txBody>
      </p:sp>
      <p:sp>
        <p:nvSpPr>
          <p:cNvPr id="16" name="Text Placeholder 14">
            <a:extLst>
              <a:ext uri="{FF2B5EF4-FFF2-40B4-BE49-F238E27FC236}">
                <a16:creationId xmlns:a16="http://schemas.microsoft.com/office/drawing/2014/main" id="{AD7F6126-1B82-484D-BF7D-E7F4B2159555}"/>
              </a:ext>
            </a:extLst>
          </p:cNvPr>
          <p:cNvSpPr>
            <a:spLocks noGrp="1"/>
          </p:cNvSpPr>
          <p:nvPr>
            <p:ph type="body" sz="quarter" idx="14" hasCustomPrompt="1"/>
          </p:nvPr>
        </p:nvSpPr>
        <p:spPr>
          <a:xfrm>
            <a:off x="702816" y="2649032"/>
            <a:ext cx="10799894" cy="256480"/>
          </a:xfrm>
        </p:spPr>
        <p:txBody>
          <a:bodyPr wrap="square" lIns="0" tIns="0" rIns="0" bIns="0" anchor="t">
            <a:spAutoFit/>
          </a:bodyPr>
          <a:lstStyle>
            <a:lvl1pPr marL="0" indent="0">
              <a:lnSpc>
                <a:spcPts val="2180"/>
              </a:lnSpc>
              <a:buFontTx/>
              <a:buNone/>
              <a:defRPr sz="1400" b="0" i="0">
                <a:solidFill>
                  <a:srgbClr val="00305A"/>
                </a:solidFill>
                <a:latin typeface="Roboto Th" pitchFamily="2" charset="0"/>
                <a:ea typeface="Roboto Th" pitchFamily="2" charset="0"/>
              </a:defRPr>
            </a:lvl1pPr>
          </a:lstStyle>
          <a:p>
            <a:pPr lvl="0"/>
            <a:r>
              <a:rPr lang="en-US"/>
              <a:t>Subhead</a:t>
            </a:r>
          </a:p>
        </p:txBody>
      </p:sp>
      <p:sp>
        <p:nvSpPr>
          <p:cNvPr id="20" name="Title 19">
            <a:extLst>
              <a:ext uri="{FF2B5EF4-FFF2-40B4-BE49-F238E27FC236}">
                <a16:creationId xmlns:a16="http://schemas.microsoft.com/office/drawing/2014/main" id="{B1D1AC8B-87F6-C84C-AE73-0E3C7DF39A35}"/>
              </a:ext>
            </a:extLst>
          </p:cNvPr>
          <p:cNvSpPr>
            <a:spLocks noGrp="1"/>
          </p:cNvSpPr>
          <p:nvPr>
            <p:ph type="title"/>
          </p:nvPr>
        </p:nvSpPr>
        <p:spPr>
          <a:xfrm>
            <a:off x="625258" y="655985"/>
            <a:ext cx="10961316" cy="609398"/>
          </a:xfrm>
        </p:spPr>
        <p:txBody>
          <a:bodyPr/>
          <a:lstStyle>
            <a:lvl1pPr>
              <a:defRPr b="0" i="0">
                <a:latin typeface="Roboto Th" pitchFamily="2" charset="0"/>
                <a:ea typeface="Roboto Th" pitchFamily="2" charset="0"/>
              </a:defRPr>
            </a:lvl1pPr>
          </a:lstStyle>
          <a:p>
            <a:r>
              <a:rPr lang="en-US"/>
              <a:t>Click to edit Master title style</a:t>
            </a:r>
          </a:p>
        </p:txBody>
      </p:sp>
      <p:pic>
        <p:nvPicPr>
          <p:cNvPr id="9" name="Picture 8">
            <a:extLst>
              <a:ext uri="{FF2B5EF4-FFF2-40B4-BE49-F238E27FC236}">
                <a16:creationId xmlns:a16="http://schemas.microsoft.com/office/drawing/2014/main" id="{47C7EAAC-8063-7448-BCE3-5F6DA963C5C9}"/>
              </a:ext>
            </a:extLst>
          </p:cNvPr>
          <p:cNvPicPr>
            <a:picLocks noChangeAspect="1"/>
          </p:cNvPicPr>
          <p:nvPr userDrawn="1"/>
        </p:nvPicPr>
        <p:blipFill>
          <a:blip r:embed="rId2"/>
          <a:stretch>
            <a:fillRect/>
          </a:stretch>
        </p:blipFill>
        <p:spPr>
          <a:xfrm>
            <a:off x="9512300" y="-10160"/>
            <a:ext cx="2679700" cy="1549400"/>
          </a:xfrm>
          <a:prstGeom prst="rect">
            <a:avLst/>
          </a:prstGeom>
        </p:spPr>
      </p:pic>
    </p:spTree>
    <p:extLst>
      <p:ext uri="{BB962C8B-B14F-4D97-AF65-F5344CB8AC3E}">
        <p14:creationId xmlns:p14="http://schemas.microsoft.com/office/powerpoint/2010/main" val="42664986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One Column with Photo">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C44E664C-F57B-4A48-9B16-844150596A16}"/>
              </a:ext>
            </a:extLst>
          </p:cNvPr>
          <p:cNvPicPr>
            <a:picLocks noChangeAspect="1"/>
          </p:cNvPicPr>
          <p:nvPr userDrawn="1"/>
        </p:nvPicPr>
        <p:blipFill>
          <a:blip r:embed="rId2"/>
          <a:stretch>
            <a:fillRect/>
          </a:stretch>
        </p:blipFill>
        <p:spPr>
          <a:xfrm>
            <a:off x="4318000" y="-17936"/>
            <a:ext cx="1778000" cy="1549400"/>
          </a:xfrm>
          <a:prstGeom prst="rect">
            <a:avLst/>
          </a:prstGeom>
        </p:spPr>
      </p:pic>
      <p:sp>
        <p:nvSpPr>
          <p:cNvPr id="8" name="Footer Placeholder 4">
            <a:extLst>
              <a:ext uri="{FF2B5EF4-FFF2-40B4-BE49-F238E27FC236}">
                <a16:creationId xmlns:a16="http://schemas.microsoft.com/office/drawing/2014/main" id="{E135F9CF-42B9-8B4B-BD6F-BAD3CFED1118}"/>
              </a:ext>
            </a:extLst>
          </p:cNvPr>
          <p:cNvSpPr>
            <a:spLocks noGrp="1"/>
          </p:cNvSpPr>
          <p:nvPr>
            <p:ph type="ftr" sz="quarter" idx="3"/>
          </p:nvPr>
        </p:nvSpPr>
        <p:spPr>
          <a:xfrm>
            <a:off x="351542" y="6459278"/>
            <a:ext cx="4114800" cy="92333"/>
          </a:xfrm>
          <a:prstGeom prst="rect">
            <a:avLst/>
          </a:prstGeom>
        </p:spPr>
        <p:txBody>
          <a:bodyPr vert="horz" lIns="0" tIns="0" rIns="0" bIns="0" rtlCol="0" anchor="ctr">
            <a:spAutoFit/>
          </a:bodyPr>
          <a:lstStyle>
            <a:lvl1pPr algn="l">
              <a:defRPr sz="600" b="0" i="0">
                <a:solidFill>
                  <a:srgbClr val="6E8897"/>
                </a:solidFill>
                <a:latin typeface="Roboto Th" pitchFamily="2" charset="0"/>
                <a:ea typeface="Roboto Th" pitchFamily="2" charset="0"/>
              </a:defRPr>
            </a:lvl1pPr>
          </a:lstStyle>
          <a:p>
            <a:r>
              <a:rPr lang="en-US"/>
              <a:t>Copyright © 2021 CyberArk Software Ltd. All rights reserved.</a:t>
            </a:r>
          </a:p>
        </p:txBody>
      </p:sp>
      <p:sp>
        <p:nvSpPr>
          <p:cNvPr id="9" name="Picture Placeholder 8">
            <a:extLst>
              <a:ext uri="{FF2B5EF4-FFF2-40B4-BE49-F238E27FC236}">
                <a16:creationId xmlns:a16="http://schemas.microsoft.com/office/drawing/2014/main" id="{01FB863F-8979-A440-B7B7-C4C65BE66F58}"/>
              </a:ext>
            </a:extLst>
          </p:cNvPr>
          <p:cNvSpPr>
            <a:spLocks noGrp="1"/>
          </p:cNvSpPr>
          <p:nvPr>
            <p:ph type="pic" sz="quarter" idx="15"/>
          </p:nvPr>
        </p:nvSpPr>
        <p:spPr>
          <a:xfrm>
            <a:off x="6096000" y="0"/>
            <a:ext cx="6096000" cy="6858000"/>
          </a:xfrm>
        </p:spPr>
        <p:txBody>
          <a:bodyPr/>
          <a:lstStyle>
            <a:lvl1pPr>
              <a:defRPr b="0" i="0">
                <a:latin typeface="Roboto Th" pitchFamily="2" charset="0"/>
                <a:ea typeface="Roboto Th" pitchFamily="2" charset="0"/>
              </a:defRPr>
            </a:lvl1pPr>
          </a:lstStyle>
          <a:p>
            <a:endParaRPr lang="en-US"/>
          </a:p>
        </p:txBody>
      </p:sp>
      <p:sp>
        <p:nvSpPr>
          <p:cNvPr id="14" name="Slide Number Placeholder 5">
            <a:extLst>
              <a:ext uri="{FF2B5EF4-FFF2-40B4-BE49-F238E27FC236}">
                <a16:creationId xmlns:a16="http://schemas.microsoft.com/office/drawing/2014/main" id="{6D7B67E5-61E5-7D4A-BCB3-6BC91D9F69BE}"/>
              </a:ext>
            </a:extLst>
          </p:cNvPr>
          <p:cNvSpPr>
            <a:spLocks noGrp="1"/>
          </p:cNvSpPr>
          <p:nvPr>
            <p:ph type="sldNum" sz="quarter" idx="12"/>
          </p:nvPr>
        </p:nvSpPr>
        <p:spPr>
          <a:xfrm>
            <a:off x="11690350" y="5723872"/>
            <a:ext cx="339680" cy="365125"/>
          </a:xfrm>
        </p:spPr>
        <p:txBody>
          <a:bodyPr/>
          <a:lstStyle>
            <a:lvl1pPr>
              <a:defRPr b="0" i="0">
                <a:solidFill>
                  <a:schemeClr val="bg1"/>
                </a:solidFill>
                <a:latin typeface="Roboto Th" pitchFamily="2" charset="0"/>
                <a:ea typeface="Roboto Th" pitchFamily="2" charset="0"/>
              </a:defRPr>
            </a:lvl1pPr>
          </a:lstStyle>
          <a:p>
            <a:fld id="{9C4DAF8E-FDD9-D749-9BB5-653BA8DA8860}" type="slidenum">
              <a:rPr lang="en-US" smtClean="0"/>
              <a:pPr/>
              <a:t>‹#›</a:t>
            </a:fld>
            <a:endParaRPr lang="en-US"/>
          </a:p>
        </p:txBody>
      </p:sp>
      <p:cxnSp>
        <p:nvCxnSpPr>
          <p:cNvPr id="17" name="Straight Connector 16">
            <a:extLst>
              <a:ext uri="{FF2B5EF4-FFF2-40B4-BE49-F238E27FC236}">
                <a16:creationId xmlns:a16="http://schemas.microsoft.com/office/drawing/2014/main" id="{2423FC32-464D-354C-BE50-5B2EB2CCFAB3}"/>
              </a:ext>
            </a:extLst>
          </p:cNvPr>
          <p:cNvCxnSpPr>
            <a:cxnSpLocks/>
          </p:cNvCxnSpPr>
          <p:nvPr userDrawn="1"/>
        </p:nvCxnSpPr>
        <p:spPr>
          <a:xfrm>
            <a:off x="10245725" y="6505444"/>
            <a:ext cx="127952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F3AF5465-71C4-674A-8EBC-D948D555F884}"/>
              </a:ext>
            </a:extLst>
          </p:cNvPr>
          <p:cNvPicPr>
            <a:picLocks noChangeAspect="1"/>
          </p:cNvPicPr>
          <p:nvPr userDrawn="1"/>
        </p:nvPicPr>
        <p:blipFill>
          <a:blip r:embed="rId3">
            <a:biLevel thresh="25000"/>
          </a:blip>
          <a:stretch>
            <a:fillRect/>
          </a:stretch>
        </p:blipFill>
        <p:spPr>
          <a:xfrm>
            <a:off x="11745890" y="6372094"/>
            <a:ext cx="228600" cy="266700"/>
          </a:xfrm>
          <a:prstGeom prst="rect">
            <a:avLst/>
          </a:prstGeom>
        </p:spPr>
      </p:pic>
      <p:sp>
        <p:nvSpPr>
          <p:cNvPr id="19" name="Footer Placeholder 4">
            <a:extLst>
              <a:ext uri="{FF2B5EF4-FFF2-40B4-BE49-F238E27FC236}">
                <a16:creationId xmlns:a16="http://schemas.microsoft.com/office/drawing/2014/main" id="{51FD9EE5-0E30-1540-8679-06572A202983}"/>
              </a:ext>
            </a:extLst>
          </p:cNvPr>
          <p:cNvSpPr txBox="1">
            <a:spLocks/>
          </p:cNvSpPr>
          <p:nvPr userDrawn="1"/>
        </p:nvSpPr>
        <p:spPr>
          <a:xfrm>
            <a:off x="6049318" y="6451583"/>
            <a:ext cx="4114800" cy="107722"/>
          </a:xfrm>
          <a:prstGeom prst="rect">
            <a:avLst/>
          </a:prstGeom>
        </p:spPr>
        <p:txBody>
          <a:bodyPr vert="horz" lIns="0" tIns="0" rIns="0" bIns="0" rtlCol="0" anchor="ctr">
            <a:spAutoFit/>
          </a:bodyPr>
          <a:lstStyle>
            <a:defPPr>
              <a:defRPr lang="en-US"/>
            </a:defPPr>
            <a:lvl1pPr marL="0" algn="l" defTabSz="914400" rtl="0" eaLnBrk="1" latinLnBrk="0" hangingPunct="1">
              <a:defRPr sz="600" kern="1200">
                <a:solidFill>
                  <a:srgbClr val="6E8897"/>
                </a:solidFill>
                <a:latin typeface="Roboto" pitchFamily="2" charset="0"/>
                <a:ea typeface="Roboto"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i="0" err="1">
                <a:solidFill>
                  <a:schemeClr val="bg1"/>
                </a:solidFill>
                <a:effectLst/>
                <a:latin typeface="Roboto Lt" pitchFamily="2" charset="0"/>
                <a:ea typeface="Roboto Lt" pitchFamily="2" charset="0"/>
              </a:rPr>
              <a:t>cyberark.com</a:t>
            </a:r>
            <a:endParaRPr lang="en-US" sz="700" b="0" i="0">
              <a:solidFill>
                <a:schemeClr val="bg1"/>
              </a:solidFill>
              <a:effectLst/>
              <a:latin typeface="Roboto Lt" pitchFamily="2" charset="0"/>
              <a:ea typeface="Roboto Lt" pitchFamily="2" charset="0"/>
            </a:endParaRPr>
          </a:p>
        </p:txBody>
      </p:sp>
      <p:cxnSp>
        <p:nvCxnSpPr>
          <p:cNvPr id="20" name="Straight Connector 19">
            <a:extLst>
              <a:ext uri="{FF2B5EF4-FFF2-40B4-BE49-F238E27FC236}">
                <a16:creationId xmlns:a16="http://schemas.microsoft.com/office/drawing/2014/main" id="{0682305B-54CA-D944-B623-BFF1472653F4}"/>
              </a:ext>
            </a:extLst>
          </p:cNvPr>
          <p:cNvCxnSpPr>
            <a:cxnSpLocks/>
          </p:cNvCxnSpPr>
          <p:nvPr userDrawn="1"/>
        </p:nvCxnSpPr>
        <p:spPr>
          <a:xfrm>
            <a:off x="11690350" y="5727047"/>
            <a:ext cx="33968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2" name="Content Placeholder 2">
            <a:extLst>
              <a:ext uri="{FF2B5EF4-FFF2-40B4-BE49-F238E27FC236}">
                <a16:creationId xmlns:a16="http://schemas.microsoft.com/office/drawing/2014/main" id="{02CB945B-5644-644E-BAE0-42ED0E307C81}"/>
              </a:ext>
            </a:extLst>
          </p:cNvPr>
          <p:cNvSpPr>
            <a:spLocks noGrp="1"/>
          </p:cNvSpPr>
          <p:nvPr>
            <p:ph sz="half" idx="1"/>
          </p:nvPr>
        </p:nvSpPr>
        <p:spPr>
          <a:xfrm>
            <a:off x="702816" y="3667621"/>
            <a:ext cx="4859785" cy="1590179"/>
          </a:xfrm>
        </p:spPr>
        <p:txBody>
          <a:bodyPr wrap="square" lIns="0" tIns="0" rIns="0" bIns="0">
            <a:spAutoFit/>
          </a:bodyPr>
          <a:lstStyle>
            <a:lvl1pPr marL="182880">
              <a:defRPr b="0" i="0">
                <a:latin typeface="Roboto Th" pitchFamily="2" charset="0"/>
                <a:ea typeface="Roboto Th" pitchFamily="2" charset="0"/>
              </a:defRPr>
            </a:lvl1pPr>
            <a:lvl2pPr>
              <a:defRPr b="0" i="0">
                <a:latin typeface="Roboto Th" pitchFamily="2" charset="0"/>
                <a:ea typeface="Roboto Th" pitchFamily="2" charset="0"/>
              </a:defRPr>
            </a:lvl2pPr>
            <a:lvl3pPr>
              <a:defRPr b="0" i="0">
                <a:latin typeface="Roboto Th" pitchFamily="2" charset="0"/>
                <a:ea typeface="Roboto Th" pitchFamily="2" charset="0"/>
              </a:defRPr>
            </a:lvl3pPr>
            <a:lvl4pPr>
              <a:defRPr b="0" i="0">
                <a:latin typeface="Roboto Th" pitchFamily="2" charset="0"/>
                <a:ea typeface="Roboto Th" pitchFamily="2" charset="0"/>
              </a:defRPr>
            </a:lvl4pPr>
            <a:lvl5pPr>
              <a:defRPr b="0" i="0">
                <a:latin typeface="Roboto Th" pitchFamily="2" charset="0"/>
                <a:ea typeface="Roboto Th"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4">
            <a:extLst>
              <a:ext uri="{FF2B5EF4-FFF2-40B4-BE49-F238E27FC236}">
                <a16:creationId xmlns:a16="http://schemas.microsoft.com/office/drawing/2014/main" id="{0FDC2FCC-84BD-E642-B9C0-AD738D1F7733}"/>
              </a:ext>
            </a:extLst>
          </p:cNvPr>
          <p:cNvSpPr>
            <a:spLocks noGrp="1"/>
          </p:cNvSpPr>
          <p:nvPr>
            <p:ph type="body" sz="quarter" idx="13" hasCustomPrompt="1"/>
          </p:nvPr>
        </p:nvSpPr>
        <p:spPr>
          <a:xfrm>
            <a:off x="702816" y="2360933"/>
            <a:ext cx="4859785" cy="253274"/>
          </a:xfrm>
        </p:spPr>
        <p:txBody>
          <a:bodyPr wrap="square" lIns="0" tIns="0" rIns="0" bIns="0" anchor="b">
            <a:spAutoFit/>
          </a:bodyPr>
          <a:lstStyle>
            <a:lvl1pPr marL="0" indent="0">
              <a:buFontTx/>
              <a:buNone/>
              <a:defRPr sz="2800" b="0" i="0">
                <a:solidFill>
                  <a:srgbClr val="005B9E"/>
                </a:solidFill>
                <a:latin typeface="Roboto Th" pitchFamily="2" charset="0"/>
                <a:ea typeface="Roboto Th" pitchFamily="2" charset="0"/>
              </a:defRPr>
            </a:lvl1pPr>
          </a:lstStyle>
          <a:p>
            <a:pPr lvl="0"/>
            <a:r>
              <a:rPr lang="en-US"/>
              <a:t>Subhead</a:t>
            </a:r>
          </a:p>
        </p:txBody>
      </p:sp>
      <p:sp>
        <p:nvSpPr>
          <p:cNvPr id="24" name="Text Placeholder 14">
            <a:extLst>
              <a:ext uri="{FF2B5EF4-FFF2-40B4-BE49-F238E27FC236}">
                <a16:creationId xmlns:a16="http://schemas.microsoft.com/office/drawing/2014/main" id="{FDF4DD0D-54E7-D645-BDAE-CE99CB9D63D3}"/>
              </a:ext>
            </a:extLst>
          </p:cNvPr>
          <p:cNvSpPr>
            <a:spLocks noGrp="1"/>
          </p:cNvSpPr>
          <p:nvPr>
            <p:ph type="body" sz="quarter" idx="14" hasCustomPrompt="1"/>
          </p:nvPr>
        </p:nvSpPr>
        <p:spPr>
          <a:xfrm>
            <a:off x="702816" y="2649032"/>
            <a:ext cx="4859785" cy="256480"/>
          </a:xfrm>
        </p:spPr>
        <p:txBody>
          <a:bodyPr wrap="square" lIns="0" tIns="0" rIns="0" bIns="0" anchor="t">
            <a:spAutoFit/>
          </a:bodyPr>
          <a:lstStyle>
            <a:lvl1pPr marL="0" indent="0">
              <a:lnSpc>
                <a:spcPts val="2180"/>
              </a:lnSpc>
              <a:buFontTx/>
              <a:buNone/>
              <a:defRPr sz="1400" b="0" i="0">
                <a:solidFill>
                  <a:srgbClr val="00305A"/>
                </a:solidFill>
                <a:latin typeface="Roboto Th" pitchFamily="2" charset="0"/>
                <a:ea typeface="Roboto Th" pitchFamily="2" charset="0"/>
              </a:defRPr>
            </a:lvl1pPr>
          </a:lstStyle>
          <a:p>
            <a:pPr lvl="0"/>
            <a:r>
              <a:rPr lang="en-US"/>
              <a:t>Subhead</a:t>
            </a:r>
          </a:p>
        </p:txBody>
      </p:sp>
      <p:sp>
        <p:nvSpPr>
          <p:cNvPr id="25" name="Title Placeholder 1">
            <a:extLst>
              <a:ext uri="{FF2B5EF4-FFF2-40B4-BE49-F238E27FC236}">
                <a16:creationId xmlns:a16="http://schemas.microsoft.com/office/drawing/2014/main" id="{835A231B-F8A4-B643-99C8-CC40A210B101}"/>
              </a:ext>
            </a:extLst>
          </p:cNvPr>
          <p:cNvSpPr>
            <a:spLocks noGrp="1"/>
          </p:cNvSpPr>
          <p:nvPr>
            <p:ph type="title"/>
          </p:nvPr>
        </p:nvSpPr>
        <p:spPr>
          <a:xfrm>
            <a:off x="625258" y="655985"/>
            <a:ext cx="4937343" cy="1218795"/>
          </a:xfrm>
          <a:prstGeom prst="rect">
            <a:avLst/>
          </a:prstGeom>
        </p:spPr>
        <p:txBody>
          <a:bodyPr vert="horz" wrap="square" lIns="0" tIns="0" rIns="0" bIns="0" rtlCol="0" anchor="t">
            <a:spAutoFit/>
          </a:bodyPr>
          <a:lstStyle>
            <a:lvl1pPr>
              <a:defRPr b="0" i="0">
                <a:latin typeface="Roboto Th" pitchFamily="2" charset="0"/>
                <a:ea typeface="Roboto Th" pitchFamily="2" charset="0"/>
              </a:defRPr>
            </a:lvl1pPr>
          </a:lstStyle>
          <a:p>
            <a:r>
              <a:rPr lang="en-US"/>
              <a:t>Click to edit </a:t>
            </a:r>
            <a:br>
              <a:rPr lang="en-US"/>
            </a:br>
            <a:r>
              <a:rPr lang="en-US"/>
              <a:t>Master title style</a:t>
            </a:r>
          </a:p>
        </p:txBody>
      </p:sp>
    </p:spTree>
    <p:extLst>
      <p:ext uri="{BB962C8B-B14F-4D97-AF65-F5344CB8AC3E}">
        <p14:creationId xmlns:p14="http://schemas.microsoft.com/office/powerpoint/2010/main" val="307240531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One Column with Photo">
    <p:spTree>
      <p:nvGrpSpPr>
        <p:cNvPr id="1" name=""/>
        <p:cNvGrpSpPr/>
        <p:nvPr/>
      </p:nvGrpSpPr>
      <p:grpSpPr>
        <a:xfrm>
          <a:off x="0" y="0"/>
          <a:ext cx="0" cy="0"/>
          <a:chOff x="0" y="0"/>
          <a:chExt cx="0" cy="0"/>
        </a:xfrm>
      </p:grpSpPr>
      <p:sp>
        <p:nvSpPr>
          <p:cNvPr id="8" name="Footer Placeholder 4">
            <a:extLst>
              <a:ext uri="{FF2B5EF4-FFF2-40B4-BE49-F238E27FC236}">
                <a16:creationId xmlns:a16="http://schemas.microsoft.com/office/drawing/2014/main" id="{E135F9CF-42B9-8B4B-BD6F-BAD3CFED1118}"/>
              </a:ext>
            </a:extLst>
          </p:cNvPr>
          <p:cNvSpPr>
            <a:spLocks noGrp="1"/>
          </p:cNvSpPr>
          <p:nvPr>
            <p:ph type="ftr" sz="quarter" idx="3"/>
          </p:nvPr>
        </p:nvSpPr>
        <p:spPr>
          <a:xfrm>
            <a:off x="351542" y="6459278"/>
            <a:ext cx="4114800" cy="92333"/>
          </a:xfrm>
          <a:prstGeom prst="rect">
            <a:avLst/>
          </a:prstGeom>
        </p:spPr>
        <p:txBody>
          <a:bodyPr vert="horz" lIns="0" tIns="0" rIns="0" bIns="0" rtlCol="0" anchor="ctr">
            <a:spAutoFit/>
          </a:bodyPr>
          <a:lstStyle>
            <a:lvl1pPr algn="l">
              <a:defRPr sz="600" b="0" i="0">
                <a:solidFill>
                  <a:srgbClr val="6E8897"/>
                </a:solidFill>
                <a:latin typeface="Roboto Th" pitchFamily="2" charset="0"/>
                <a:ea typeface="Roboto Th" pitchFamily="2" charset="0"/>
              </a:defRPr>
            </a:lvl1pPr>
          </a:lstStyle>
          <a:p>
            <a:r>
              <a:rPr lang="en-US"/>
              <a:t>Copyright © 2021 CyberArk Software Ltd. All rights reserved.</a:t>
            </a:r>
          </a:p>
        </p:txBody>
      </p:sp>
      <p:sp>
        <p:nvSpPr>
          <p:cNvPr id="9" name="Picture Placeholder 8">
            <a:extLst>
              <a:ext uri="{FF2B5EF4-FFF2-40B4-BE49-F238E27FC236}">
                <a16:creationId xmlns:a16="http://schemas.microsoft.com/office/drawing/2014/main" id="{01FB863F-8979-A440-B7B7-C4C65BE66F58}"/>
              </a:ext>
            </a:extLst>
          </p:cNvPr>
          <p:cNvSpPr>
            <a:spLocks noGrp="1"/>
          </p:cNvSpPr>
          <p:nvPr>
            <p:ph type="pic" sz="quarter" idx="15"/>
          </p:nvPr>
        </p:nvSpPr>
        <p:spPr>
          <a:xfrm>
            <a:off x="6096000" y="0"/>
            <a:ext cx="6096000" cy="6858000"/>
          </a:xfrm>
        </p:spPr>
        <p:txBody>
          <a:bodyPr/>
          <a:lstStyle>
            <a:lvl1pPr>
              <a:defRPr b="0" i="0">
                <a:latin typeface="Roboto Th" pitchFamily="2" charset="0"/>
                <a:ea typeface="Roboto Th" pitchFamily="2" charset="0"/>
              </a:defRPr>
            </a:lvl1pPr>
          </a:lstStyle>
          <a:p>
            <a:endParaRPr lang="en-US"/>
          </a:p>
        </p:txBody>
      </p:sp>
      <p:sp>
        <p:nvSpPr>
          <p:cNvPr id="14" name="Slide Number Placeholder 5">
            <a:extLst>
              <a:ext uri="{FF2B5EF4-FFF2-40B4-BE49-F238E27FC236}">
                <a16:creationId xmlns:a16="http://schemas.microsoft.com/office/drawing/2014/main" id="{6D7B67E5-61E5-7D4A-BCB3-6BC91D9F69BE}"/>
              </a:ext>
            </a:extLst>
          </p:cNvPr>
          <p:cNvSpPr>
            <a:spLocks noGrp="1"/>
          </p:cNvSpPr>
          <p:nvPr>
            <p:ph type="sldNum" sz="quarter" idx="12"/>
          </p:nvPr>
        </p:nvSpPr>
        <p:spPr>
          <a:xfrm>
            <a:off x="11690350" y="5723872"/>
            <a:ext cx="339680" cy="365125"/>
          </a:xfrm>
        </p:spPr>
        <p:txBody>
          <a:bodyPr/>
          <a:lstStyle>
            <a:lvl1pPr>
              <a:defRPr b="0" i="0">
                <a:solidFill>
                  <a:schemeClr val="bg1"/>
                </a:solidFill>
                <a:latin typeface="Roboto Th" pitchFamily="2" charset="0"/>
                <a:ea typeface="Roboto Th" pitchFamily="2" charset="0"/>
              </a:defRPr>
            </a:lvl1pPr>
          </a:lstStyle>
          <a:p>
            <a:fld id="{9C4DAF8E-FDD9-D749-9BB5-653BA8DA8860}" type="slidenum">
              <a:rPr lang="en-US" smtClean="0"/>
              <a:pPr/>
              <a:t>‹#›</a:t>
            </a:fld>
            <a:endParaRPr lang="en-US"/>
          </a:p>
        </p:txBody>
      </p:sp>
      <p:cxnSp>
        <p:nvCxnSpPr>
          <p:cNvPr id="17" name="Straight Connector 16">
            <a:extLst>
              <a:ext uri="{FF2B5EF4-FFF2-40B4-BE49-F238E27FC236}">
                <a16:creationId xmlns:a16="http://schemas.microsoft.com/office/drawing/2014/main" id="{2423FC32-464D-354C-BE50-5B2EB2CCFAB3}"/>
              </a:ext>
            </a:extLst>
          </p:cNvPr>
          <p:cNvCxnSpPr>
            <a:cxnSpLocks/>
          </p:cNvCxnSpPr>
          <p:nvPr userDrawn="1"/>
        </p:nvCxnSpPr>
        <p:spPr>
          <a:xfrm>
            <a:off x="10245725" y="6505444"/>
            <a:ext cx="127952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F3AF5465-71C4-674A-8EBC-D948D555F884}"/>
              </a:ext>
            </a:extLst>
          </p:cNvPr>
          <p:cNvPicPr>
            <a:picLocks noChangeAspect="1"/>
          </p:cNvPicPr>
          <p:nvPr userDrawn="1"/>
        </p:nvPicPr>
        <p:blipFill>
          <a:blip r:embed="rId2">
            <a:biLevel thresh="25000"/>
          </a:blip>
          <a:stretch>
            <a:fillRect/>
          </a:stretch>
        </p:blipFill>
        <p:spPr>
          <a:xfrm>
            <a:off x="11745890" y="6372094"/>
            <a:ext cx="228600" cy="266700"/>
          </a:xfrm>
          <a:prstGeom prst="rect">
            <a:avLst/>
          </a:prstGeom>
        </p:spPr>
      </p:pic>
      <p:sp>
        <p:nvSpPr>
          <p:cNvPr id="19" name="Footer Placeholder 4">
            <a:extLst>
              <a:ext uri="{FF2B5EF4-FFF2-40B4-BE49-F238E27FC236}">
                <a16:creationId xmlns:a16="http://schemas.microsoft.com/office/drawing/2014/main" id="{51FD9EE5-0E30-1540-8679-06572A202983}"/>
              </a:ext>
            </a:extLst>
          </p:cNvPr>
          <p:cNvSpPr txBox="1">
            <a:spLocks/>
          </p:cNvSpPr>
          <p:nvPr userDrawn="1"/>
        </p:nvSpPr>
        <p:spPr>
          <a:xfrm>
            <a:off x="6049318" y="6451583"/>
            <a:ext cx="4114800" cy="107722"/>
          </a:xfrm>
          <a:prstGeom prst="rect">
            <a:avLst/>
          </a:prstGeom>
        </p:spPr>
        <p:txBody>
          <a:bodyPr vert="horz" lIns="0" tIns="0" rIns="0" bIns="0" rtlCol="0" anchor="ctr">
            <a:spAutoFit/>
          </a:bodyPr>
          <a:lstStyle>
            <a:defPPr>
              <a:defRPr lang="en-US"/>
            </a:defPPr>
            <a:lvl1pPr marL="0" algn="l" defTabSz="914400" rtl="0" eaLnBrk="1" latinLnBrk="0" hangingPunct="1">
              <a:defRPr sz="600" kern="1200">
                <a:solidFill>
                  <a:srgbClr val="6E8897"/>
                </a:solidFill>
                <a:latin typeface="Roboto" pitchFamily="2" charset="0"/>
                <a:ea typeface="Roboto"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i="0" err="1">
                <a:solidFill>
                  <a:schemeClr val="bg1"/>
                </a:solidFill>
                <a:effectLst/>
                <a:latin typeface="Roboto Lt" pitchFamily="2" charset="0"/>
                <a:ea typeface="Roboto Lt" pitchFamily="2" charset="0"/>
              </a:rPr>
              <a:t>cyberark.com</a:t>
            </a:r>
            <a:endParaRPr lang="en-US" sz="700" b="0" i="0">
              <a:solidFill>
                <a:schemeClr val="bg1"/>
              </a:solidFill>
              <a:effectLst/>
              <a:latin typeface="Roboto Lt" pitchFamily="2" charset="0"/>
              <a:ea typeface="Roboto Lt" pitchFamily="2" charset="0"/>
            </a:endParaRPr>
          </a:p>
        </p:txBody>
      </p:sp>
      <p:cxnSp>
        <p:nvCxnSpPr>
          <p:cNvPr id="20" name="Straight Connector 19">
            <a:extLst>
              <a:ext uri="{FF2B5EF4-FFF2-40B4-BE49-F238E27FC236}">
                <a16:creationId xmlns:a16="http://schemas.microsoft.com/office/drawing/2014/main" id="{0682305B-54CA-D944-B623-BFF1472653F4}"/>
              </a:ext>
            </a:extLst>
          </p:cNvPr>
          <p:cNvCxnSpPr>
            <a:cxnSpLocks/>
          </p:cNvCxnSpPr>
          <p:nvPr userDrawn="1"/>
        </p:nvCxnSpPr>
        <p:spPr>
          <a:xfrm>
            <a:off x="11690350" y="5727047"/>
            <a:ext cx="33968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2" name="Content Placeholder 2">
            <a:extLst>
              <a:ext uri="{FF2B5EF4-FFF2-40B4-BE49-F238E27FC236}">
                <a16:creationId xmlns:a16="http://schemas.microsoft.com/office/drawing/2014/main" id="{02CB945B-5644-644E-BAE0-42ED0E307C81}"/>
              </a:ext>
            </a:extLst>
          </p:cNvPr>
          <p:cNvSpPr>
            <a:spLocks noGrp="1"/>
          </p:cNvSpPr>
          <p:nvPr>
            <p:ph sz="half" idx="1"/>
          </p:nvPr>
        </p:nvSpPr>
        <p:spPr>
          <a:xfrm>
            <a:off x="702816" y="3667621"/>
            <a:ext cx="4859785" cy="1590179"/>
          </a:xfrm>
        </p:spPr>
        <p:txBody>
          <a:bodyPr wrap="square" lIns="0" tIns="0" rIns="0" bIns="0">
            <a:spAutoFit/>
          </a:bodyPr>
          <a:lstStyle>
            <a:lvl1pPr marL="182880">
              <a:defRPr b="0" i="0">
                <a:latin typeface="Roboto Th" pitchFamily="2" charset="0"/>
                <a:ea typeface="Roboto Th" pitchFamily="2" charset="0"/>
              </a:defRPr>
            </a:lvl1pPr>
            <a:lvl2pPr>
              <a:defRPr b="0" i="0">
                <a:latin typeface="Roboto Th" pitchFamily="2" charset="0"/>
                <a:ea typeface="Roboto Th" pitchFamily="2" charset="0"/>
              </a:defRPr>
            </a:lvl2pPr>
            <a:lvl3pPr>
              <a:defRPr b="0" i="0">
                <a:latin typeface="Roboto Th" pitchFamily="2" charset="0"/>
                <a:ea typeface="Roboto Th" pitchFamily="2" charset="0"/>
              </a:defRPr>
            </a:lvl3pPr>
            <a:lvl4pPr>
              <a:defRPr b="0" i="0">
                <a:latin typeface="Roboto Th" pitchFamily="2" charset="0"/>
                <a:ea typeface="Roboto Th" pitchFamily="2" charset="0"/>
              </a:defRPr>
            </a:lvl4pPr>
            <a:lvl5pPr>
              <a:defRPr b="0" i="0">
                <a:latin typeface="Roboto Th" pitchFamily="2" charset="0"/>
                <a:ea typeface="Roboto Th"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4">
            <a:extLst>
              <a:ext uri="{FF2B5EF4-FFF2-40B4-BE49-F238E27FC236}">
                <a16:creationId xmlns:a16="http://schemas.microsoft.com/office/drawing/2014/main" id="{0FDC2FCC-84BD-E642-B9C0-AD738D1F7733}"/>
              </a:ext>
            </a:extLst>
          </p:cNvPr>
          <p:cNvSpPr>
            <a:spLocks noGrp="1"/>
          </p:cNvSpPr>
          <p:nvPr>
            <p:ph type="body" sz="quarter" idx="13" hasCustomPrompt="1"/>
          </p:nvPr>
        </p:nvSpPr>
        <p:spPr>
          <a:xfrm>
            <a:off x="702816" y="2360933"/>
            <a:ext cx="4859785" cy="253274"/>
          </a:xfrm>
        </p:spPr>
        <p:txBody>
          <a:bodyPr wrap="square" lIns="0" tIns="0" rIns="0" bIns="0" anchor="b">
            <a:spAutoFit/>
          </a:bodyPr>
          <a:lstStyle>
            <a:lvl1pPr marL="0" indent="0">
              <a:buFontTx/>
              <a:buNone/>
              <a:defRPr sz="2800" b="0" i="0">
                <a:solidFill>
                  <a:srgbClr val="005B9E"/>
                </a:solidFill>
                <a:latin typeface="Roboto Th" pitchFamily="2" charset="0"/>
                <a:ea typeface="Roboto Th" pitchFamily="2" charset="0"/>
              </a:defRPr>
            </a:lvl1pPr>
          </a:lstStyle>
          <a:p>
            <a:pPr lvl="0"/>
            <a:r>
              <a:rPr lang="en-US"/>
              <a:t>Subhead</a:t>
            </a:r>
          </a:p>
        </p:txBody>
      </p:sp>
      <p:sp>
        <p:nvSpPr>
          <p:cNvPr id="24" name="Text Placeholder 14">
            <a:extLst>
              <a:ext uri="{FF2B5EF4-FFF2-40B4-BE49-F238E27FC236}">
                <a16:creationId xmlns:a16="http://schemas.microsoft.com/office/drawing/2014/main" id="{FDF4DD0D-54E7-D645-BDAE-CE99CB9D63D3}"/>
              </a:ext>
            </a:extLst>
          </p:cNvPr>
          <p:cNvSpPr>
            <a:spLocks noGrp="1"/>
          </p:cNvSpPr>
          <p:nvPr>
            <p:ph type="body" sz="quarter" idx="14" hasCustomPrompt="1"/>
          </p:nvPr>
        </p:nvSpPr>
        <p:spPr>
          <a:xfrm>
            <a:off x="702816" y="2649032"/>
            <a:ext cx="4859785" cy="256480"/>
          </a:xfrm>
        </p:spPr>
        <p:txBody>
          <a:bodyPr wrap="square" lIns="0" tIns="0" rIns="0" bIns="0" anchor="t">
            <a:spAutoFit/>
          </a:bodyPr>
          <a:lstStyle>
            <a:lvl1pPr marL="0" indent="0">
              <a:lnSpc>
                <a:spcPts val="2180"/>
              </a:lnSpc>
              <a:buFontTx/>
              <a:buNone/>
              <a:defRPr sz="1400" b="0" i="0">
                <a:solidFill>
                  <a:srgbClr val="00305A"/>
                </a:solidFill>
                <a:latin typeface="Roboto Th" pitchFamily="2" charset="0"/>
                <a:ea typeface="Roboto Th" pitchFamily="2" charset="0"/>
              </a:defRPr>
            </a:lvl1pPr>
          </a:lstStyle>
          <a:p>
            <a:pPr lvl="0"/>
            <a:r>
              <a:rPr lang="en-US"/>
              <a:t>Subhead</a:t>
            </a:r>
          </a:p>
        </p:txBody>
      </p:sp>
      <p:sp>
        <p:nvSpPr>
          <p:cNvPr id="25" name="Title Placeholder 1">
            <a:extLst>
              <a:ext uri="{FF2B5EF4-FFF2-40B4-BE49-F238E27FC236}">
                <a16:creationId xmlns:a16="http://schemas.microsoft.com/office/drawing/2014/main" id="{835A231B-F8A4-B643-99C8-CC40A210B101}"/>
              </a:ext>
            </a:extLst>
          </p:cNvPr>
          <p:cNvSpPr>
            <a:spLocks noGrp="1"/>
          </p:cNvSpPr>
          <p:nvPr>
            <p:ph type="title"/>
          </p:nvPr>
        </p:nvSpPr>
        <p:spPr>
          <a:xfrm>
            <a:off x="625258" y="655985"/>
            <a:ext cx="4937343" cy="1218795"/>
          </a:xfrm>
          <a:prstGeom prst="rect">
            <a:avLst/>
          </a:prstGeom>
        </p:spPr>
        <p:txBody>
          <a:bodyPr vert="horz" wrap="square" lIns="0" tIns="0" rIns="0" bIns="0" rtlCol="0" anchor="t">
            <a:spAutoFit/>
          </a:bodyPr>
          <a:lstStyle>
            <a:lvl1pPr>
              <a:defRPr b="0" i="0">
                <a:latin typeface="Roboto Th" pitchFamily="2" charset="0"/>
                <a:ea typeface="Roboto Th" pitchFamily="2" charset="0"/>
              </a:defRPr>
            </a:lvl1pPr>
          </a:lstStyle>
          <a:p>
            <a:r>
              <a:rPr lang="en-US"/>
              <a:t>Click to edit </a:t>
            </a:r>
            <a:br>
              <a:rPr lang="en-US"/>
            </a:br>
            <a:r>
              <a:rPr lang="en-US"/>
              <a:t>Master title style</a:t>
            </a:r>
          </a:p>
        </p:txBody>
      </p:sp>
    </p:spTree>
    <p:extLst>
      <p:ext uri="{BB962C8B-B14F-4D97-AF65-F5344CB8AC3E}">
        <p14:creationId xmlns:p14="http://schemas.microsoft.com/office/powerpoint/2010/main" val="24633065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2_Title Slide">
    <p:bg>
      <p:bgRef idx="1001">
        <a:schemeClr val="bg1"/>
      </p:bgRef>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1E7C7D72-47C5-E540-9B59-13A1E3585B75}"/>
              </a:ext>
            </a:extLst>
          </p:cNvPr>
          <p:cNvSpPr>
            <a:spLocks noGrp="1"/>
          </p:cNvSpPr>
          <p:nvPr>
            <p:ph type="pic" sz="quarter" idx="10"/>
          </p:nvPr>
        </p:nvSpPr>
        <p:spPr>
          <a:xfrm>
            <a:off x="0" y="0"/>
            <a:ext cx="12192000" cy="6858000"/>
          </a:xfrm>
        </p:spPr>
        <p:txBody>
          <a:bodyPr/>
          <a:lstStyle/>
          <a:p>
            <a:endParaRPr lang="en-US"/>
          </a:p>
        </p:txBody>
      </p:sp>
      <p:pic>
        <p:nvPicPr>
          <p:cNvPr id="5" name="Picture 4">
            <a:extLst>
              <a:ext uri="{FF2B5EF4-FFF2-40B4-BE49-F238E27FC236}">
                <a16:creationId xmlns:a16="http://schemas.microsoft.com/office/drawing/2014/main" id="{33D56DE3-95C2-F144-AF42-D406259A97F3}"/>
              </a:ext>
            </a:extLst>
          </p:cNvPr>
          <p:cNvPicPr>
            <a:picLocks noChangeAspect="1"/>
          </p:cNvPicPr>
          <p:nvPr userDrawn="1"/>
        </p:nvPicPr>
        <p:blipFill>
          <a:blip r:embed="rId2"/>
          <a:srcRect/>
          <a:stretch/>
        </p:blipFill>
        <p:spPr>
          <a:xfrm>
            <a:off x="0" y="5556"/>
            <a:ext cx="12192000" cy="6858000"/>
          </a:xfrm>
          <a:prstGeom prst="rect">
            <a:avLst/>
          </a:prstGeom>
        </p:spPr>
      </p:pic>
      <p:sp>
        <p:nvSpPr>
          <p:cNvPr id="2" name="Title 1">
            <a:extLst>
              <a:ext uri="{FF2B5EF4-FFF2-40B4-BE49-F238E27FC236}">
                <a16:creationId xmlns:a16="http://schemas.microsoft.com/office/drawing/2014/main" id="{5C78DE06-CA66-F44C-8E75-A301A0486234}"/>
              </a:ext>
            </a:extLst>
          </p:cNvPr>
          <p:cNvSpPr>
            <a:spLocks noGrp="1"/>
          </p:cNvSpPr>
          <p:nvPr>
            <p:ph type="ctrTitle" hasCustomPrompt="1"/>
          </p:nvPr>
        </p:nvSpPr>
        <p:spPr>
          <a:xfrm>
            <a:off x="680407" y="2603677"/>
            <a:ext cx="5845653" cy="2769989"/>
          </a:xfrm>
        </p:spPr>
        <p:txBody>
          <a:bodyPr wrap="square" anchor="b">
            <a:spAutoFit/>
          </a:bodyPr>
          <a:lstStyle>
            <a:lvl1pPr algn="l">
              <a:lnSpc>
                <a:spcPts val="7200"/>
              </a:lnSpc>
              <a:defRPr sz="7000" b="0" i="0">
                <a:latin typeface="Roboto Th" pitchFamily="2" charset="0"/>
                <a:ea typeface="Roboto Th" pitchFamily="2" charset="0"/>
              </a:defRPr>
            </a:lvl1pPr>
          </a:lstStyle>
          <a:p>
            <a:r>
              <a:rPr lang="en-US"/>
              <a:t>Click to </a:t>
            </a:r>
            <a:br>
              <a:rPr lang="en-US"/>
            </a:br>
            <a:r>
              <a:rPr lang="en-US"/>
              <a:t>Edit Master Title Style</a:t>
            </a:r>
          </a:p>
        </p:txBody>
      </p:sp>
      <p:sp>
        <p:nvSpPr>
          <p:cNvPr id="3" name="Subtitle 2">
            <a:extLst>
              <a:ext uri="{FF2B5EF4-FFF2-40B4-BE49-F238E27FC236}">
                <a16:creationId xmlns:a16="http://schemas.microsoft.com/office/drawing/2014/main" id="{930D3E1A-E9C8-9B4C-ABB3-04A68ED45C99}"/>
              </a:ext>
            </a:extLst>
          </p:cNvPr>
          <p:cNvSpPr>
            <a:spLocks noGrp="1"/>
          </p:cNvSpPr>
          <p:nvPr>
            <p:ph type="subTitle" idx="1"/>
          </p:nvPr>
        </p:nvSpPr>
        <p:spPr>
          <a:xfrm>
            <a:off x="680407" y="5615392"/>
            <a:ext cx="9144000" cy="221214"/>
          </a:xfrm>
        </p:spPr>
        <p:txBody>
          <a:bodyPr lIns="0" tIns="0" rIns="0" bIns="0">
            <a:spAutoFit/>
          </a:bodyPr>
          <a:lstStyle>
            <a:lvl1pPr marL="0" indent="0" algn="l">
              <a:buNone/>
              <a:defRPr sz="1800" b="0" i="0" baseline="0">
                <a:latin typeface="Roboto Th" pitchFamily="2" charset="0"/>
                <a:ea typeface="Roboto Th"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10" name="Picture 9">
            <a:extLst>
              <a:ext uri="{FF2B5EF4-FFF2-40B4-BE49-F238E27FC236}">
                <a16:creationId xmlns:a16="http://schemas.microsoft.com/office/drawing/2014/main" id="{5349AF2F-1CD8-6E4E-9C09-917AD366DFDB}"/>
              </a:ext>
            </a:extLst>
          </p:cNvPr>
          <p:cNvPicPr>
            <a:picLocks noChangeAspect="1"/>
          </p:cNvPicPr>
          <p:nvPr userDrawn="1"/>
        </p:nvPicPr>
        <p:blipFill>
          <a:blip r:embed="rId3"/>
          <a:stretch>
            <a:fillRect/>
          </a:stretch>
        </p:blipFill>
        <p:spPr>
          <a:xfrm>
            <a:off x="680407" y="1246688"/>
            <a:ext cx="2463800" cy="406400"/>
          </a:xfrm>
          <a:prstGeom prst="rect">
            <a:avLst/>
          </a:prstGeom>
        </p:spPr>
      </p:pic>
    </p:spTree>
    <p:extLst>
      <p:ext uri="{BB962C8B-B14F-4D97-AF65-F5344CB8AC3E}">
        <p14:creationId xmlns:p14="http://schemas.microsoft.com/office/powerpoint/2010/main" val="1864180836"/>
      </p:ext>
    </p:extLst>
  </p:cSld>
  <p:clrMapOvr>
    <a:overrideClrMapping bg1="lt1" tx1="dk1" bg2="lt2" tx2="dk2" accent1="accent1" accent2="accent2" accent3="accent3" accent4="accent4" accent5="accent5" accent6="accent6" hlink="hlink" folHlink="folHlink"/>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Column">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7F49CA5-0892-6346-801E-11CC35CC61D3}"/>
              </a:ext>
            </a:extLst>
          </p:cNvPr>
          <p:cNvSpPr>
            <a:spLocks noGrp="1"/>
          </p:cNvSpPr>
          <p:nvPr>
            <p:ph sz="half" idx="1"/>
          </p:nvPr>
        </p:nvSpPr>
        <p:spPr>
          <a:xfrm>
            <a:off x="696912" y="3667621"/>
            <a:ext cx="5181600" cy="1590179"/>
          </a:xfrm>
        </p:spPr>
        <p:txBody>
          <a:bodyPr lIns="0" tIns="0" rIns="0" bIns="0">
            <a:spAutoFit/>
          </a:bodyPr>
          <a:lstStyle>
            <a:lvl1pPr marL="182880">
              <a:defRPr b="0" i="0">
                <a:latin typeface="Roboto Th" pitchFamily="2" charset="0"/>
                <a:ea typeface="Roboto Th" pitchFamily="2" charset="0"/>
              </a:defRPr>
            </a:lvl1pPr>
            <a:lvl2pPr>
              <a:defRPr b="0" i="0">
                <a:latin typeface="Roboto Th" pitchFamily="2" charset="0"/>
                <a:ea typeface="Roboto Th" pitchFamily="2" charset="0"/>
              </a:defRPr>
            </a:lvl2pPr>
            <a:lvl3pPr>
              <a:defRPr b="0" i="0">
                <a:latin typeface="Roboto Th" pitchFamily="2" charset="0"/>
                <a:ea typeface="Roboto Th" pitchFamily="2" charset="0"/>
              </a:defRPr>
            </a:lvl3pPr>
            <a:lvl4pPr>
              <a:defRPr b="0" i="0">
                <a:latin typeface="Roboto Th" pitchFamily="2" charset="0"/>
                <a:ea typeface="Roboto Th" pitchFamily="2" charset="0"/>
              </a:defRPr>
            </a:lvl4pPr>
            <a:lvl5pPr>
              <a:defRPr b="0" i="0">
                <a:latin typeface="Roboto Th" pitchFamily="2" charset="0"/>
                <a:ea typeface="Roboto Th"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B749264-B152-F145-8DE6-0638FA8E2C8B}"/>
              </a:ext>
            </a:extLst>
          </p:cNvPr>
          <p:cNvSpPr>
            <a:spLocks noGrp="1"/>
          </p:cNvSpPr>
          <p:nvPr>
            <p:ph sz="half" idx="2"/>
          </p:nvPr>
        </p:nvSpPr>
        <p:spPr>
          <a:xfrm>
            <a:off x="6147148" y="3667621"/>
            <a:ext cx="5181600" cy="1590179"/>
          </a:xfrm>
        </p:spPr>
        <p:txBody>
          <a:bodyPr lIns="0" tIns="0" rIns="0" bIns="0">
            <a:spAutoFit/>
          </a:bodyPr>
          <a:lstStyle>
            <a:lvl1pPr marL="182880">
              <a:defRPr b="0" i="0">
                <a:latin typeface="Roboto Th" pitchFamily="2" charset="0"/>
                <a:ea typeface="Roboto Th" pitchFamily="2" charset="0"/>
              </a:defRPr>
            </a:lvl1pPr>
            <a:lvl2pPr>
              <a:defRPr b="0" i="0">
                <a:latin typeface="Roboto Th" pitchFamily="2" charset="0"/>
                <a:ea typeface="Roboto Th" pitchFamily="2" charset="0"/>
              </a:defRPr>
            </a:lvl2pPr>
            <a:lvl3pPr>
              <a:defRPr b="0" i="0">
                <a:latin typeface="Roboto Th" pitchFamily="2" charset="0"/>
                <a:ea typeface="Roboto Th" pitchFamily="2" charset="0"/>
              </a:defRPr>
            </a:lvl3pPr>
            <a:lvl4pPr>
              <a:defRPr b="0" i="0">
                <a:latin typeface="Roboto Th" pitchFamily="2" charset="0"/>
                <a:ea typeface="Roboto Th" pitchFamily="2" charset="0"/>
              </a:defRPr>
            </a:lvl4pPr>
            <a:lvl5pPr>
              <a:defRPr b="0" i="0">
                <a:latin typeface="Roboto Th" pitchFamily="2" charset="0"/>
                <a:ea typeface="Roboto Th"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a:extLst>
              <a:ext uri="{FF2B5EF4-FFF2-40B4-BE49-F238E27FC236}">
                <a16:creationId xmlns:a16="http://schemas.microsoft.com/office/drawing/2014/main" id="{7200192A-119B-3A4C-BFF1-1E61F3F0F7E6}"/>
              </a:ext>
            </a:extLst>
          </p:cNvPr>
          <p:cNvSpPr>
            <a:spLocks noGrp="1"/>
          </p:cNvSpPr>
          <p:nvPr>
            <p:ph type="sldNum" sz="quarter" idx="12"/>
          </p:nvPr>
        </p:nvSpPr>
        <p:spPr/>
        <p:txBody>
          <a:bodyPr/>
          <a:lstStyle>
            <a:lvl1pPr>
              <a:defRPr b="0" i="0">
                <a:latin typeface="Roboto Th" pitchFamily="2" charset="0"/>
                <a:ea typeface="Roboto Th" pitchFamily="2" charset="0"/>
              </a:defRPr>
            </a:lvl1pPr>
          </a:lstStyle>
          <a:p>
            <a:fld id="{9C4DAF8E-FDD9-D749-9BB5-653BA8DA8860}" type="slidenum">
              <a:rPr lang="en-US" smtClean="0"/>
              <a:pPr/>
              <a:t>‹#›</a:t>
            </a:fld>
            <a:endParaRPr lang="en-US"/>
          </a:p>
        </p:txBody>
      </p:sp>
      <p:sp>
        <p:nvSpPr>
          <p:cNvPr id="8" name="Footer Placeholder 4">
            <a:extLst>
              <a:ext uri="{FF2B5EF4-FFF2-40B4-BE49-F238E27FC236}">
                <a16:creationId xmlns:a16="http://schemas.microsoft.com/office/drawing/2014/main" id="{E135F9CF-42B9-8B4B-BD6F-BAD3CFED1118}"/>
              </a:ext>
            </a:extLst>
          </p:cNvPr>
          <p:cNvSpPr>
            <a:spLocks noGrp="1"/>
          </p:cNvSpPr>
          <p:nvPr>
            <p:ph type="ftr" sz="quarter" idx="3"/>
          </p:nvPr>
        </p:nvSpPr>
        <p:spPr>
          <a:xfrm>
            <a:off x="351542" y="6459278"/>
            <a:ext cx="4114800" cy="92333"/>
          </a:xfrm>
          <a:prstGeom prst="rect">
            <a:avLst/>
          </a:prstGeom>
        </p:spPr>
        <p:txBody>
          <a:bodyPr vert="horz" lIns="0" tIns="0" rIns="0" bIns="0" rtlCol="0" anchor="ctr">
            <a:spAutoFit/>
          </a:bodyPr>
          <a:lstStyle>
            <a:lvl1pPr algn="l">
              <a:defRPr sz="600" b="0" i="0">
                <a:solidFill>
                  <a:srgbClr val="6E8897"/>
                </a:solidFill>
                <a:latin typeface="Roboto Th" pitchFamily="2" charset="0"/>
                <a:ea typeface="Roboto Th" pitchFamily="2" charset="0"/>
              </a:defRPr>
            </a:lvl1pPr>
          </a:lstStyle>
          <a:p>
            <a:r>
              <a:rPr lang="en-US"/>
              <a:t>Copyright © 2021 CyberArk Software Ltd. All rights reserved.</a:t>
            </a:r>
          </a:p>
        </p:txBody>
      </p:sp>
      <p:sp>
        <p:nvSpPr>
          <p:cNvPr id="11" name="Text Placeholder 14">
            <a:extLst>
              <a:ext uri="{FF2B5EF4-FFF2-40B4-BE49-F238E27FC236}">
                <a16:creationId xmlns:a16="http://schemas.microsoft.com/office/drawing/2014/main" id="{A5D6F521-9BBD-564F-8125-C8CE37D07251}"/>
              </a:ext>
            </a:extLst>
          </p:cNvPr>
          <p:cNvSpPr>
            <a:spLocks noGrp="1"/>
          </p:cNvSpPr>
          <p:nvPr>
            <p:ph type="body" sz="quarter" idx="13" hasCustomPrompt="1"/>
          </p:nvPr>
        </p:nvSpPr>
        <p:spPr>
          <a:xfrm>
            <a:off x="702816" y="2360933"/>
            <a:ext cx="10722336" cy="253274"/>
          </a:xfrm>
        </p:spPr>
        <p:txBody>
          <a:bodyPr wrap="square" lIns="0" tIns="0" rIns="0" bIns="0" anchor="b">
            <a:spAutoFit/>
          </a:bodyPr>
          <a:lstStyle>
            <a:lvl1pPr marL="0" indent="0">
              <a:buFontTx/>
              <a:buNone/>
              <a:defRPr sz="2800" b="0" i="0">
                <a:solidFill>
                  <a:srgbClr val="005B9E"/>
                </a:solidFill>
                <a:latin typeface="Roboto Th" pitchFamily="2" charset="0"/>
                <a:ea typeface="Roboto Th" pitchFamily="2" charset="0"/>
              </a:defRPr>
            </a:lvl1pPr>
          </a:lstStyle>
          <a:p>
            <a:pPr lvl="0"/>
            <a:r>
              <a:rPr lang="en-US"/>
              <a:t>Subhead</a:t>
            </a:r>
          </a:p>
        </p:txBody>
      </p:sp>
      <p:sp>
        <p:nvSpPr>
          <p:cNvPr id="12" name="Text Placeholder 14">
            <a:extLst>
              <a:ext uri="{FF2B5EF4-FFF2-40B4-BE49-F238E27FC236}">
                <a16:creationId xmlns:a16="http://schemas.microsoft.com/office/drawing/2014/main" id="{5F6F1DE1-3A02-EF40-A8EC-593CCDFAF0CF}"/>
              </a:ext>
            </a:extLst>
          </p:cNvPr>
          <p:cNvSpPr>
            <a:spLocks noGrp="1"/>
          </p:cNvSpPr>
          <p:nvPr>
            <p:ph type="body" sz="quarter" idx="14" hasCustomPrompt="1"/>
          </p:nvPr>
        </p:nvSpPr>
        <p:spPr>
          <a:xfrm>
            <a:off x="702816" y="2649032"/>
            <a:ext cx="10722336" cy="256480"/>
          </a:xfrm>
        </p:spPr>
        <p:txBody>
          <a:bodyPr wrap="square" lIns="0" tIns="0" rIns="0" bIns="0" anchor="t">
            <a:spAutoFit/>
          </a:bodyPr>
          <a:lstStyle>
            <a:lvl1pPr marL="0" indent="0">
              <a:lnSpc>
                <a:spcPts val="2180"/>
              </a:lnSpc>
              <a:buFontTx/>
              <a:buNone/>
              <a:defRPr sz="1400" b="0" i="0">
                <a:solidFill>
                  <a:srgbClr val="00305A"/>
                </a:solidFill>
                <a:latin typeface="Roboto Th" pitchFamily="2" charset="0"/>
                <a:ea typeface="Roboto Th" pitchFamily="2" charset="0"/>
              </a:defRPr>
            </a:lvl1pPr>
          </a:lstStyle>
          <a:p>
            <a:pPr lvl="0"/>
            <a:r>
              <a:rPr lang="en-US"/>
              <a:t>Subhead</a:t>
            </a:r>
          </a:p>
        </p:txBody>
      </p:sp>
      <p:sp>
        <p:nvSpPr>
          <p:cNvPr id="17" name="Title Placeholder 1">
            <a:extLst>
              <a:ext uri="{FF2B5EF4-FFF2-40B4-BE49-F238E27FC236}">
                <a16:creationId xmlns:a16="http://schemas.microsoft.com/office/drawing/2014/main" id="{BF710B4C-9745-4A4A-9622-9B2F401874D4}"/>
              </a:ext>
            </a:extLst>
          </p:cNvPr>
          <p:cNvSpPr>
            <a:spLocks noGrp="1"/>
          </p:cNvSpPr>
          <p:nvPr>
            <p:ph type="title"/>
          </p:nvPr>
        </p:nvSpPr>
        <p:spPr>
          <a:xfrm>
            <a:off x="625258" y="655985"/>
            <a:ext cx="10799894" cy="1218795"/>
          </a:xfrm>
          <a:prstGeom prst="rect">
            <a:avLst/>
          </a:prstGeom>
        </p:spPr>
        <p:txBody>
          <a:bodyPr vert="horz" wrap="square" lIns="0" tIns="0" rIns="0" bIns="0" rtlCol="0" anchor="t">
            <a:spAutoFit/>
          </a:bodyPr>
          <a:lstStyle>
            <a:lvl1pPr>
              <a:defRPr b="0" i="0">
                <a:latin typeface="Roboto Th" pitchFamily="2" charset="0"/>
                <a:ea typeface="Roboto Th" pitchFamily="2" charset="0"/>
              </a:defRPr>
            </a:lvl1pPr>
          </a:lstStyle>
          <a:p>
            <a:r>
              <a:rPr lang="en-US"/>
              <a:t>Click to edit </a:t>
            </a:r>
            <a:br>
              <a:rPr lang="en-US"/>
            </a:br>
            <a:r>
              <a:rPr lang="en-US"/>
              <a:t>Master title style</a:t>
            </a:r>
          </a:p>
        </p:txBody>
      </p:sp>
      <p:pic>
        <p:nvPicPr>
          <p:cNvPr id="10" name="Picture 9">
            <a:extLst>
              <a:ext uri="{FF2B5EF4-FFF2-40B4-BE49-F238E27FC236}">
                <a16:creationId xmlns:a16="http://schemas.microsoft.com/office/drawing/2014/main" id="{DEF76465-3F64-9F4D-8A74-E9A67560E041}"/>
              </a:ext>
            </a:extLst>
          </p:cNvPr>
          <p:cNvPicPr>
            <a:picLocks noChangeAspect="1"/>
          </p:cNvPicPr>
          <p:nvPr userDrawn="1"/>
        </p:nvPicPr>
        <p:blipFill>
          <a:blip r:embed="rId2"/>
          <a:stretch>
            <a:fillRect/>
          </a:stretch>
        </p:blipFill>
        <p:spPr>
          <a:xfrm>
            <a:off x="9512300" y="0"/>
            <a:ext cx="2679700" cy="1803400"/>
          </a:xfrm>
          <a:prstGeom prst="rect">
            <a:avLst/>
          </a:prstGeom>
        </p:spPr>
      </p:pic>
    </p:spTree>
    <p:extLst>
      <p:ext uri="{BB962C8B-B14F-4D97-AF65-F5344CB8AC3E}">
        <p14:creationId xmlns:p14="http://schemas.microsoft.com/office/powerpoint/2010/main" val="195705587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Header and Graphic">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7200192A-119B-3A4C-BFF1-1E61F3F0F7E6}"/>
              </a:ext>
            </a:extLst>
          </p:cNvPr>
          <p:cNvSpPr>
            <a:spLocks noGrp="1"/>
          </p:cNvSpPr>
          <p:nvPr>
            <p:ph type="sldNum" sz="quarter" idx="12"/>
          </p:nvPr>
        </p:nvSpPr>
        <p:spPr/>
        <p:txBody>
          <a:bodyPr/>
          <a:lstStyle>
            <a:lvl1pPr>
              <a:defRPr b="0" i="0">
                <a:latin typeface="Roboto Th" pitchFamily="2" charset="0"/>
                <a:ea typeface="Roboto Th" pitchFamily="2" charset="0"/>
              </a:defRPr>
            </a:lvl1pPr>
          </a:lstStyle>
          <a:p>
            <a:fld id="{9C4DAF8E-FDD9-D749-9BB5-653BA8DA8860}" type="slidenum">
              <a:rPr lang="en-US" smtClean="0"/>
              <a:pPr/>
              <a:t>‹#›</a:t>
            </a:fld>
            <a:endParaRPr lang="en-US"/>
          </a:p>
        </p:txBody>
      </p:sp>
      <p:sp>
        <p:nvSpPr>
          <p:cNvPr id="8" name="Footer Placeholder 4">
            <a:extLst>
              <a:ext uri="{FF2B5EF4-FFF2-40B4-BE49-F238E27FC236}">
                <a16:creationId xmlns:a16="http://schemas.microsoft.com/office/drawing/2014/main" id="{E135F9CF-42B9-8B4B-BD6F-BAD3CFED1118}"/>
              </a:ext>
            </a:extLst>
          </p:cNvPr>
          <p:cNvSpPr>
            <a:spLocks noGrp="1"/>
          </p:cNvSpPr>
          <p:nvPr>
            <p:ph type="ftr" sz="quarter" idx="3"/>
          </p:nvPr>
        </p:nvSpPr>
        <p:spPr>
          <a:xfrm>
            <a:off x="351542" y="6459278"/>
            <a:ext cx="4114800" cy="92333"/>
          </a:xfrm>
          <a:prstGeom prst="rect">
            <a:avLst/>
          </a:prstGeom>
        </p:spPr>
        <p:txBody>
          <a:bodyPr vert="horz" lIns="0" tIns="0" rIns="0" bIns="0" rtlCol="0" anchor="ctr">
            <a:spAutoFit/>
          </a:bodyPr>
          <a:lstStyle>
            <a:lvl1pPr algn="l">
              <a:defRPr sz="600" b="0" i="0">
                <a:solidFill>
                  <a:srgbClr val="6E8897"/>
                </a:solidFill>
                <a:latin typeface="Roboto Th" pitchFamily="2" charset="0"/>
                <a:ea typeface="Roboto Th" pitchFamily="2" charset="0"/>
              </a:defRPr>
            </a:lvl1pPr>
          </a:lstStyle>
          <a:p>
            <a:r>
              <a:rPr lang="en-US"/>
              <a:t>Copyright © 2021 CyberArk Software Ltd. All rights reserved.</a:t>
            </a:r>
          </a:p>
        </p:txBody>
      </p:sp>
      <p:sp>
        <p:nvSpPr>
          <p:cNvPr id="5" name="Picture Placeholder 4">
            <a:extLst>
              <a:ext uri="{FF2B5EF4-FFF2-40B4-BE49-F238E27FC236}">
                <a16:creationId xmlns:a16="http://schemas.microsoft.com/office/drawing/2014/main" id="{7A09AEED-91CD-C749-BDE0-7EA29A5A85DF}"/>
              </a:ext>
            </a:extLst>
          </p:cNvPr>
          <p:cNvSpPr>
            <a:spLocks noGrp="1"/>
          </p:cNvSpPr>
          <p:nvPr>
            <p:ph type="pic" sz="quarter" idx="13"/>
          </p:nvPr>
        </p:nvSpPr>
        <p:spPr>
          <a:xfrm>
            <a:off x="687388" y="1371601"/>
            <a:ext cx="10742612" cy="4800600"/>
          </a:xfrm>
        </p:spPr>
        <p:txBody>
          <a:bodyPr/>
          <a:lstStyle>
            <a:lvl1pPr>
              <a:defRPr b="0" i="0">
                <a:latin typeface="Roboto Th" pitchFamily="2" charset="0"/>
                <a:ea typeface="Roboto Th" pitchFamily="2" charset="0"/>
              </a:defRPr>
            </a:lvl1pPr>
          </a:lstStyle>
          <a:p>
            <a:endParaRPr lang="en-US"/>
          </a:p>
        </p:txBody>
      </p:sp>
      <p:sp>
        <p:nvSpPr>
          <p:cNvPr id="6" name="Title Placeholder 1">
            <a:extLst>
              <a:ext uri="{FF2B5EF4-FFF2-40B4-BE49-F238E27FC236}">
                <a16:creationId xmlns:a16="http://schemas.microsoft.com/office/drawing/2014/main" id="{F9F892FA-063E-694D-877C-1BBC02581150}"/>
              </a:ext>
            </a:extLst>
          </p:cNvPr>
          <p:cNvSpPr>
            <a:spLocks noGrp="1"/>
          </p:cNvSpPr>
          <p:nvPr>
            <p:ph type="title"/>
          </p:nvPr>
        </p:nvSpPr>
        <p:spPr>
          <a:xfrm>
            <a:off x="625258" y="655985"/>
            <a:ext cx="10804742" cy="609398"/>
          </a:xfrm>
          <a:prstGeom prst="rect">
            <a:avLst/>
          </a:prstGeom>
        </p:spPr>
        <p:txBody>
          <a:bodyPr vert="horz" wrap="square" lIns="0" tIns="0" rIns="0" bIns="0" rtlCol="0" anchor="t">
            <a:spAutoFit/>
          </a:bodyPr>
          <a:lstStyle>
            <a:lvl1pPr>
              <a:defRPr b="0" i="0">
                <a:latin typeface="Roboto Th" pitchFamily="2" charset="0"/>
                <a:ea typeface="Roboto Th" pitchFamily="2" charset="0"/>
              </a:defRPr>
            </a:lvl1pPr>
          </a:lstStyle>
          <a:p>
            <a:r>
              <a:rPr lang="en-US"/>
              <a:t>Click to edit Master title style</a:t>
            </a:r>
          </a:p>
        </p:txBody>
      </p:sp>
    </p:spTree>
    <p:extLst>
      <p:ext uri="{BB962C8B-B14F-4D97-AF65-F5344CB8AC3E}">
        <p14:creationId xmlns:p14="http://schemas.microsoft.com/office/powerpoint/2010/main" val="251292572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_Header and Graphic">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5D2269B-2B16-A341-B90B-EACFF374BE8E}"/>
              </a:ext>
            </a:extLst>
          </p:cNvPr>
          <p:cNvSpPr/>
          <p:nvPr userDrawn="1"/>
        </p:nvSpPr>
        <p:spPr>
          <a:xfrm>
            <a:off x="0" y="0"/>
            <a:ext cx="12192000" cy="6858000"/>
          </a:xfrm>
          <a:prstGeom prst="rect">
            <a:avLst/>
          </a:prstGeom>
          <a:solidFill>
            <a:srgbClr val="2E384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ooter Placeholder 4">
            <a:extLst>
              <a:ext uri="{FF2B5EF4-FFF2-40B4-BE49-F238E27FC236}">
                <a16:creationId xmlns:a16="http://schemas.microsoft.com/office/drawing/2014/main" id="{E135F9CF-42B9-8B4B-BD6F-BAD3CFED1118}"/>
              </a:ext>
            </a:extLst>
          </p:cNvPr>
          <p:cNvSpPr>
            <a:spLocks noGrp="1"/>
          </p:cNvSpPr>
          <p:nvPr>
            <p:ph type="ftr" sz="quarter" idx="3"/>
          </p:nvPr>
        </p:nvSpPr>
        <p:spPr>
          <a:xfrm>
            <a:off x="351542" y="6459278"/>
            <a:ext cx="4114800" cy="92333"/>
          </a:xfrm>
          <a:prstGeom prst="rect">
            <a:avLst/>
          </a:prstGeom>
        </p:spPr>
        <p:txBody>
          <a:bodyPr vert="horz" lIns="0" tIns="0" rIns="0" bIns="0" rtlCol="0" anchor="ctr">
            <a:spAutoFit/>
          </a:bodyPr>
          <a:lstStyle>
            <a:lvl1pPr algn="l">
              <a:defRPr sz="600" b="0" i="0">
                <a:solidFill>
                  <a:srgbClr val="6E8897"/>
                </a:solidFill>
                <a:latin typeface="Roboto Th" pitchFamily="2" charset="0"/>
                <a:ea typeface="Roboto Th" pitchFamily="2" charset="0"/>
              </a:defRPr>
            </a:lvl1pPr>
          </a:lstStyle>
          <a:p>
            <a:r>
              <a:rPr lang="en-US"/>
              <a:t>Copyright © 2021 CyberArk Software Ltd. All rights reserved.</a:t>
            </a:r>
          </a:p>
        </p:txBody>
      </p:sp>
      <p:sp>
        <p:nvSpPr>
          <p:cNvPr id="5" name="Picture Placeholder 4">
            <a:extLst>
              <a:ext uri="{FF2B5EF4-FFF2-40B4-BE49-F238E27FC236}">
                <a16:creationId xmlns:a16="http://schemas.microsoft.com/office/drawing/2014/main" id="{7A09AEED-91CD-C749-BDE0-7EA29A5A85DF}"/>
              </a:ext>
            </a:extLst>
          </p:cNvPr>
          <p:cNvSpPr>
            <a:spLocks noGrp="1"/>
          </p:cNvSpPr>
          <p:nvPr>
            <p:ph type="pic" sz="quarter" idx="13"/>
          </p:nvPr>
        </p:nvSpPr>
        <p:spPr>
          <a:xfrm>
            <a:off x="687388" y="1371601"/>
            <a:ext cx="10742612" cy="4800600"/>
          </a:xfrm>
        </p:spPr>
        <p:txBody>
          <a:bodyPr/>
          <a:lstStyle>
            <a:lvl1pPr>
              <a:defRPr b="0" i="0">
                <a:latin typeface="Roboto Th" pitchFamily="2" charset="0"/>
                <a:ea typeface="Roboto Th" pitchFamily="2" charset="0"/>
              </a:defRPr>
            </a:lvl1pPr>
          </a:lstStyle>
          <a:p>
            <a:endParaRPr lang="en-US"/>
          </a:p>
        </p:txBody>
      </p:sp>
      <p:sp>
        <p:nvSpPr>
          <p:cNvPr id="13" name="Slide Number Placeholder 5">
            <a:extLst>
              <a:ext uri="{FF2B5EF4-FFF2-40B4-BE49-F238E27FC236}">
                <a16:creationId xmlns:a16="http://schemas.microsoft.com/office/drawing/2014/main" id="{A4E35749-2FD3-F240-B1AE-365874B800B3}"/>
              </a:ext>
            </a:extLst>
          </p:cNvPr>
          <p:cNvSpPr txBox="1">
            <a:spLocks/>
          </p:cNvSpPr>
          <p:nvPr userDrawn="1"/>
        </p:nvSpPr>
        <p:spPr>
          <a:xfrm>
            <a:off x="11690350" y="5723872"/>
            <a:ext cx="339680" cy="365125"/>
          </a:xfrm>
          <a:prstGeom prst="rect">
            <a:avLst/>
          </a:prstGeom>
        </p:spPr>
        <p:txBody>
          <a:bodyPr vert="horz" lIns="0" tIns="0" rIns="0" bIns="0" rtlCol="0" anchor="ctr"/>
          <a:lstStyle>
            <a:defPPr>
              <a:defRPr lang="en-US"/>
            </a:defPPr>
            <a:lvl1pPr marL="0" algn="ctr" defTabSz="914400" rtl="0" eaLnBrk="1" latinLnBrk="0" hangingPunct="1">
              <a:defRPr sz="800" kern="1200">
                <a:solidFill>
                  <a:schemeClr val="bg1"/>
                </a:solidFill>
                <a:latin typeface="Roboto" pitchFamily="2" charset="0"/>
                <a:ea typeface="Roboto"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C4DAF8E-FDD9-D749-9BB5-653BA8DA8860}" type="slidenum">
              <a:rPr lang="en-US" b="0" i="0" smtClean="0">
                <a:latin typeface="Roboto Th" pitchFamily="2" charset="0"/>
                <a:ea typeface="Roboto Th" pitchFamily="2" charset="0"/>
              </a:rPr>
              <a:pPr/>
              <a:t>‹#›</a:t>
            </a:fld>
            <a:endParaRPr lang="en-US" b="0" i="0">
              <a:latin typeface="Roboto Th" pitchFamily="2" charset="0"/>
              <a:ea typeface="Roboto Th" pitchFamily="2" charset="0"/>
            </a:endParaRPr>
          </a:p>
        </p:txBody>
      </p:sp>
      <p:cxnSp>
        <p:nvCxnSpPr>
          <p:cNvPr id="14" name="Straight Connector 13">
            <a:extLst>
              <a:ext uri="{FF2B5EF4-FFF2-40B4-BE49-F238E27FC236}">
                <a16:creationId xmlns:a16="http://schemas.microsoft.com/office/drawing/2014/main" id="{ABC59F00-3560-7E43-8DB2-FDF775932CCA}"/>
              </a:ext>
            </a:extLst>
          </p:cNvPr>
          <p:cNvCxnSpPr>
            <a:cxnSpLocks/>
          </p:cNvCxnSpPr>
          <p:nvPr userDrawn="1"/>
        </p:nvCxnSpPr>
        <p:spPr>
          <a:xfrm>
            <a:off x="10245725" y="6505444"/>
            <a:ext cx="127952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119DEB05-7E05-5A4C-9538-4D0CC5C4DDE2}"/>
              </a:ext>
            </a:extLst>
          </p:cNvPr>
          <p:cNvPicPr>
            <a:picLocks noChangeAspect="1"/>
          </p:cNvPicPr>
          <p:nvPr userDrawn="1"/>
        </p:nvPicPr>
        <p:blipFill>
          <a:blip r:embed="rId2">
            <a:biLevel thresh="25000"/>
          </a:blip>
          <a:stretch>
            <a:fillRect/>
          </a:stretch>
        </p:blipFill>
        <p:spPr>
          <a:xfrm>
            <a:off x="11745890" y="6372094"/>
            <a:ext cx="228600" cy="266700"/>
          </a:xfrm>
          <a:prstGeom prst="rect">
            <a:avLst/>
          </a:prstGeom>
        </p:spPr>
      </p:pic>
      <p:cxnSp>
        <p:nvCxnSpPr>
          <p:cNvPr id="16" name="Straight Connector 15">
            <a:extLst>
              <a:ext uri="{FF2B5EF4-FFF2-40B4-BE49-F238E27FC236}">
                <a16:creationId xmlns:a16="http://schemas.microsoft.com/office/drawing/2014/main" id="{D7096FA6-F0A3-8E48-B426-A4320C671A0C}"/>
              </a:ext>
            </a:extLst>
          </p:cNvPr>
          <p:cNvCxnSpPr>
            <a:cxnSpLocks/>
          </p:cNvCxnSpPr>
          <p:nvPr userDrawn="1"/>
        </p:nvCxnSpPr>
        <p:spPr>
          <a:xfrm>
            <a:off x="11690350" y="5727047"/>
            <a:ext cx="33968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6298BB00-4D38-8D4F-AE4E-16F690C7F586}"/>
              </a:ext>
            </a:extLst>
          </p:cNvPr>
          <p:cNvSpPr/>
          <p:nvPr userDrawn="1"/>
        </p:nvSpPr>
        <p:spPr>
          <a:xfrm>
            <a:off x="-1" y="0"/>
            <a:ext cx="54864" cy="6858000"/>
          </a:xfrm>
          <a:prstGeom prst="rect">
            <a:avLst/>
          </a:prstGeom>
          <a:gradFill>
            <a:gsLst>
              <a:gs pos="100000">
                <a:srgbClr val="2BB3EE"/>
              </a:gs>
              <a:gs pos="0">
                <a:srgbClr val="266FB8"/>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itle Placeholder 1">
            <a:extLst>
              <a:ext uri="{FF2B5EF4-FFF2-40B4-BE49-F238E27FC236}">
                <a16:creationId xmlns:a16="http://schemas.microsoft.com/office/drawing/2014/main" id="{55DBD6D0-8E8D-2143-9F8B-F6946B881635}"/>
              </a:ext>
            </a:extLst>
          </p:cNvPr>
          <p:cNvSpPr>
            <a:spLocks noGrp="1"/>
          </p:cNvSpPr>
          <p:nvPr>
            <p:ph type="title"/>
          </p:nvPr>
        </p:nvSpPr>
        <p:spPr>
          <a:xfrm>
            <a:off x="625258" y="655985"/>
            <a:ext cx="10804742" cy="609398"/>
          </a:xfrm>
          <a:prstGeom prst="rect">
            <a:avLst/>
          </a:prstGeom>
        </p:spPr>
        <p:txBody>
          <a:bodyPr vert="horz" wrap="square" lIns="0" tIns="0" rIns="0" bIns="0" rtlCol="0" anchor="t">
            <a:spAutoFit/>
          </a:bodyPr>
          <a:lstStyle>
            <a:lvl1pPr>
              <a:defRPr b="0" i="0">
                <a:latin typeface="Roboto Th" pitchFamily="2" charset="0"/>
                <a:ea typeface="Roboto Th" pitchFamily="2" charset="0"/>
              </a:defRPr>
            </a:lvl1pPr>
          </a:lstStyle>
          <a:p>
            <a:r>
              <a:rPr lang="en-US"/>
              <a:t>Click to edit Master title style</a:t>
            </a:r>
          </a:p>
        </p:txBody>
      </p:sp>
    </p:spTree>
    <p:extLst>
      <p:ext uri="{BB962C8B-B14F-4D97-AF65-F5344CB8AC3E}">
        <p14:creationId xmlns:p14="http://schemas.microsoft.com/office/powerpoint/2010/main" val="261295023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BA90464-7FA3-6143-AF00-2D231BB704EC}"/>
              </a:ext>
            </a:extLst>
          </p:cNvPr>
          <p:cNvSpPr>
            <a:spLocks noGrp="1"/>
          </p:cNvSpPr>
          <p:nvPr>
            <p:ph type="sldNum" sz="quarter" idx="12"/>
          </p:nvPr>
        </p:nvSpPr>
        <p:spPr/>
        <p:txBody>
          <a:bodyPr/>
          <a:lstStyle>
            <a:lvl1pPr>
              <a:defRPr b="0" i="0">
                <a:latin typeface="Roboto Th" pitchFamily="2" charset="0"/>
                <a:ea typeface="Roboto Th" pitchFamily="2" charset="0"/>
              </a:defRPr>
            </a:lvl1pPr>
          </a:lstStyle>
          <a:p>
            <a:fld id="{9C4DAF8E-FDD9-D749-9BB5-653BA8DA8860}" type="slidenum">
              <a:rPr lang="en-US" smtClean="0"/>
              <a:pPr/>
              <a:t>‹#›</a:t>
            </a:fld>
            <a:endParaRPr lang="en-US"/>
          </a:p>
        </p:txBody>
      </p:sp>
      <p:sp>
        <p:nvSpPr>
          <p:cNvPr id="5" name="Footer Placeholder 4">
            <a:extLst>
              <a:ext uri="{FF2B5EF4-FFF2-40B4-BE49-F238E27FC236}">
                <a16:creationId xmlns:a16="http://schemas.microsoft.com/office/drawing/2014/main" id="{CAACAC4A-91A1-3B41-B4AE-A23E63266509}"/>
              </a:ext>
            </a:extLst>
          </p:cNvPr>
          <p:cNvSpPr>
            <a:spLocks noGrp="1"/>
          </p:cNvSpPr>
          <p:nvPr>
            <p:ph type="ftr" sz="quarter" idx="3"/>
          </p:nvPr>
        </p:nvSpPr>
        <p:spPr>
          <a:xfrm>
            <a:off x="351542" y="6459278"/>
            <a:ext cx="4114800" cy="92333"/>
          </a:xfrm>
          <a:prstGeom prst="rect">
            <a:avLst/>
          </a:prstGeom>
        </p:spPr>
        <p:txBody>
          <a:bodyPr vert="horz" lIns="0" tIns="0" rIns="0" bIns="0" rtlCol="0" anchor="ctr">
            <a:spAutoFit/>
          </a:bodyPr>
          <a:lstStyle>
            <a:lvl1pPr algn="l">
              <a:defRPr sz="600" b="0" i="0">
                <a:solidFill>
                  <a:srgbClr val="6E8897"/>
                </a:solidFill>
                <a:latin typeface="Roboto Th" pitchFamily="2" charset="0"/>
                <a:ea typeface="Roboto Th" pitchFamily="2" charset="0"/>
              </a:defRPr>
            </a:lvl1pPr>
          </a:lstStyle>
          <a:p>
            <a:r>
              <a:rPr lang="en-US"/>
              <a:t>Copyright © 2021 CyberArk Software Ltd. All rights reserved.</a:t>
            </a:r>
          </a:p>
        </p:txBody>
      </p:sp>
    </p:spTree>
    <p:extLst>
      <p:ext uri="{BB962C8B-B14F-4D97-AF65-F5344CB8AC3E}">
        <p14:creationId xmlns:p14="http://schemas.microsoft.com/office/powerpoint/2010/main" val="322917186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cSld name="1_01 Divider Imag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9" name="Slide Number Placeholder 5"/>
          <p:cNvSpPr>
            <a:spLocks noGrp="1"/>
          </p:cNvSpPr>
          <p:nvPr>
            <p:ph type="sldNum" sz="quarter" idx="12"/>
          </p:nvPr>
        </p:nvSpPr>
        <p:spPr>
          <a:xfrm>
            <a:off x="10721801" y="6568496"/>
            <a:ext cx="1126587" cy="180352"/>
          </a:xfrm>
        </p:spPr>
        <p:txBody>
          <a:bodyPr lIns="0" tIns="0" rIns="0" bIns="0"/>
          <a:lstStyle>
            <a:lvl1pPr>
              <a:defRPr>
                <a:solidFill>
                  <a:schemeClr val="bg1"/>
                </a:solidFill>
              </a:defRPr>
            </a:lvl1pPr>
          </a:lstStyle>
          <a:p>
            <a:fld id="{3DB5E446-421A-E746-A83E-D1D14D8D9CBB}" type="slidenum">
              <a:rPr lang="en-US" smtClean="0"/>
              <a:pPr/>
              <a:t>‹#›</a:t>
            </a:fld>
            <a:endParaRPr lang="en-US"/>
          </a:p>
        </p:txBody>
      </p:sp>
      <p:sp>
        <p:nvSpPr>
          <p:cNvPr id="6" name="Title 1"/>
          <p:cNvSpPr>
            <a:spLocks noGrp="1"/>
          </p:cNvSpPr>
          <p:nvPr>
            <p:ph type="title"/>
          </p:nvPr>
        </p:nvSpPr>
        <p:spPr>
          <a:xfrm>
            <a:off x="601358" y="1906292"/>
            <a:ext cx="10991374" cy="2852737"/>
          </a:xfrm>
          <a:prstGeom prst="rect">
            <a:avLst/>
          </a:prstGeom>
          <a:noFill/>
        </p:spPr>
        <p:txBody>
          <a:bodyPr anchor="ctr">
            <a:normAutofit/>
          </a:bodyPr>
          <a:lstStyle>
            <a:lvl1pPr algn="ctr">
              <a:lnSpc>
                <a:spcPct val="80000"/>
              </a:lnSpc>
              <a:defRPr sz="3800" spc="100" baseline="0">
                <a:solidFill>
                  <a:schemeClr val="bg1"/>
                </a:solidFill>
              </a:defRPr>
            </a:lvl1pPr>
          </a:lstStyle>
          <a:p>
            <a:r>
              <a:rPr lang="en-US"/>
              <a:t>Click to edit Master title style</a:t>
            </a:r>
          </a:p>
        </p:txBody>
      </p:sp>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29852" y="307535"/>
            <a:ext cx="2011213" cy="402824"/>
          </a:xfrm>
          <a:prstGeom prst="rect">
            <a:avLst/>
          </a:prstGeom>
        </p:spPr>
      </p:pic>
    </p:spTree>
    <p:extLst>
      <p:ext uri="{BB962C8B-B14F-4D97-AF65-F5344CB8AC3E}">
        <p14:creationId xmlns:p14="http://schemas.microsoft.com/office/powerpoint/2010/main" val="78570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8" name="Slide Number Placeholder 5"/>
          <p:cNvSpPr>
            <a:spLocks noGrp="1"/>
          </p:cNvSpPr>
          <p:nvPr>
            <p:ph type="sldNum" sz="quarter" idx="12"/>
          </p:nvPr>
        </p:nvSpPr>
        <p:spPr>
          <a:xfrm>
            <a:off x="10721801" y="6568496"/>
            <a:ext cx="1126587" cy="180352"/>
          </a:xfrm>
        </p:spPr>
        <p:txBody>
          <a:bodyPr lIns="0" tIns="0" rIns="0" bIns="0"/>
          <a:lstStyle>
            <a:lvl1pPr>
              <a:defRPr>
                <a:solidFill>
                  <a:schemeClr val="bg1"/>
                </a:solidFill>
              </a:defRPr>
            </a:lvl1pPr>
          </a:lstStyle>
          <a:p>
            <a:fld id="{3DB5E446-421A-E746-A83E-D1D14D8D9CBB}" type="slidenum">
              <a:rPr lang="en-US" smtClean="0"/>
              <a:pPr/>
              <a:t>‹#›</a:t>
            </a:fld>
            <a:endParaRPr lang="en-US"/>
          </a:p>
        </p:txBody>
      </p:sp>
      <p:sp>
        <p:nvSpPr>
          <p:cNvPr id="10" name="Title Placeholder 1"/>
          <p:cNvSpPr>
            <a:spLocks noGrp="1"/>
          </p:cNvSpPr>
          <p:nvPr>
            <p:ph type="title"/>
          </p:nvPr>
        </p:nvSpPr>
        <p:spPr>
          <a:xfrm>
            <a:off x="329852" y="327666"/>
            <a:ext cx="11544822" cy="402352"/>
          </a:xfrm>
          <a:prstGeom prst="rect">
            <a:avLst/>
          </a:prstGeom>
        </p:spPr>
        <p:txBody>
          <a:bodyPr vert="horz" lIns="0" tIns="0" rIns="0" bIns="0" rtlCol="0" anchor="ctr" anchorCtr="0">
            <a:noAutofit/>
          </a:bodyPr>
          <a:lstStyle>
            <a:lvl1pPr>
              <a:defRPr sz="3600"/>
            </a:lvl1pPr>
          </a:lstStyle>
          <a:p>
            <a:pPr lvl="0"/>
            <a:r>
              <a:rPr lang="en-US" dirty="0"/>
              <a:t>Click to edit Master title style</a:t>
            </a:r>
          </a:p>
        </p:txBody>
      </p:sp>
    </p:spTree>
    <p:extLst>
      <p:ext uri="{BB962C8B-B14F-4D97-AF65-F5344CB8AC3E}">
        <p14:creationId xmlns:p14="http://schemas.microsoft.com/office/powerpoint/2010/main" val="3849062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29852" y="1182051"/>
            <a:ext cx="5361709"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512965" y="1182051"/>
            <a:ext cx="5361709"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itle Placeholder 1"/>
          <p:cNvSpPr>
            <a:spLocks noGrp="1"/>
          </p:cNvSpPr>
          <p:nvPr>
            <p:ph type="title"/>
          </p:nvPr>
        </p:nvSpPr>
        <p:spPr>
          <a:xfrm>
            <a:off x="329852" y="327666"/>
            <a:ext cx="11544822" cy="402352"/>
          </a:xfrm>
          <a:prstGeom prst="rect">
            <a:avLst/>
          </a:prstGeom>
        </p:spPr>
        <p:txBody>
          <a:bodyPr vert="horz" lIns="0" tIns="0" rIns="0" bIns="0" rtlCol="0" anchor="b">
            <a:normAutofit/>
          </a:bodyPr>
          <a:lstStyle/>
          <a:p>
            <a:pPr lvl="0"/>
            <a:r>
              <a:rPr lang="en-US"/>
              <a:t>Click to edit Master title style</a:t>
            </a:r>
          </a:p>
        </p:txBody>
      </p:sp>
      <p:sp>
        <p:nvSpPr>
          <p:cNvPr id="13" name="Slide Number Placeholder 5"/>
          <p:cNvSpPr>
            <a:spLocks noGrp="1"/>
          </p:cNvSpPr>
          <p:nvPr>
            <p:ph type="sldNum" sz="quarter" idx="12"/>
          </p:nvPr>
        </p:nvSpPr>
        <p:spPr>
          <a:xfrm>
            <a:off x="10721801" y="6568496"/>
            <a:ext cx="1126587" cy="180352"/>
          </a:xfrm>
        </p:spPr>
        <p:txBody>
          <a:bodyPr lIns="0" tIns="0" rIns="0" bIns="0"/>
          <a:lstStyle>
            <a:lvl1pPr>
              <a:defRPr>
                <a:solidFill>
                  <a:schemeClr val="bg1"/>
                </a:solidFill>
              </a:defRPr>
            </a:lvl1pPr>
          </a:lstStyle>
          <a:p>
            <a:fld id="{3DB5E446-421A-E746-A83E-D1D14D8D9CBB}" type="slidenum">
              <a:rPr lang="en-US" smtClean="0"/>
              <a:pPr/>
              <a:t>‹#›</a:t>
            </a:fld>
            <a:endParaRPr lang="en-US"/>
          </a:p>
        </p:txBody>
      </p:sp>
    </p:spTree>
    <p:extLst>
      <p:ext uri="{BB962C8B-B14F-4D97-AF65-F5344CB8AC3E}">
        <p14:creationId xmlns:p14="http://schemas.microsoft.com/office/powerpoint/2010/main" val="1667556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Title and Content with Subtitle">
    <p:spTree>
      <p:nvGrpSpPr>
        <p:cNvPr id="1" name=""/>
        <p:cNvGrpSpPr/>
        <p:nvPr/>
      </p:nvGrpSpPr>
      <p:grpSpPr>
        <a:xfrm>
          <a:off x="0" y="0"/>
          <a:ext cx="0" cy="0"/>
          <a:chOff x="0" y="0"/>
          <a:chExt cx="0" cy="0"/>
        </a:xfrm>
      </p:grpSpPr>
      <p:sp>
        <p:nvSpPr>
          <p:cNvPr id="4" name="Text Placeholder 3"/>
          <p:cNvSpPr>
            <a:spLocks noGrp="1"/>
          </p:cNvSpPr>
          <p:nvPr>
            <p:ph type="body" sz="quarter" idx="13" hasCustomPrompt="1"/>
          </p:nvPr>
        </p:nvSpPr>
        <p:spPr>
          <a:xfrm>
            <a:off x="329852" y="827132"/>
            <a:ext cx="11544822" cy="233674"/>
          </a:xfrm>
        </p:spPr>
        <p:txBody>
          <a:bodyPr lIns="0" tIns="0" rIns="0" bIns="0">
            <a:noAutofit/>
          </a:bodyPr>
          <a:lstStyle>
            <a:lvl1pPr marL="0" indent="0">
              <a:buNone/>
              <a:defRPr sz="1800" b="0" cap="all" baseline="0">
                <a:solidFill>
                  <a:schemeClr val="accent5">
                    <a:lumMod val="75000"/>
                  </a:schemeClr>
                </a:solidFill>
              </a:defRPr>
            </a:lvl1pPr>
          </a:lstStyle>
          <a:p>
            <a:pPr lvl="0"/>
            <a:r>
              <a:rPr lang="en-US"/>
              <a:t>Subtitle</a:t>
            </a:r>
          </a:p>
        </p:txBody>
      </p:sp>
      <p:sp>
        <p:nvSpPr>
          <p:cNvPr id="7" name="Text Placeholder 2"/>
          <p:cNvSpPr>
            <a:spLocks noGrp="1"/>
          </p:cNvSpPr>
          <p:nvPr>
            <p:ph idx="1"/>
          </p:nvPr>
        </p:nvSpPr>
        <p:spPr>
          <a:xfrm>
            <a:off x="329852" y="1249286"/>
            <a:ext cx="11544822" cy="4935255"/>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Placeholder 1"/>
          <p:cNvSpPr>
            <a:spLocks noGrp="1"/>
          </p:cNvSpPr>
          <p:nvPr>
            <p:ph type="title"/>
          </p:nvPr>
        </p:nvSpPr>
        <p:spPr>
          <a:xfrm>
            <a:off x="329852" y="327666"/>
            <a:ext cx="11544822" cy="402352"/>
          </a:xfrm>
          <a:prstGeom prst="rect">
            <a:avLst/>
          </a:prstGeom>
        </p:spPr>
        <p:txBody>
          <a:bodyPr vert="horz" lIns="0" tIns="0" rIns="0" bIns="0" rtlCol="0" anchor="b">
            <a:noAutofit/>
          </a:bodyPr>
          <a:lstStyle>
            <a:lvl1pPr>
              <a:defRPr sz="3600"/>
            </a:lvl1pPr>
          </a:lstStyle>
          <a:p>
            <a:pPr lvl="0"/>
            <a:r>
              <a:rPr lang="en-US"/>
              <a:t>Click to edit Master title style</a:t>
            </a:r>
          </a:p>
        </p:txBody>
      </p:sp>
      <p:sp>
        <p:nvSpPr>
          <p:cNvPr id="10" name="Slide Number Placeholder 5"/>
          <p:cNvSpPr>
            <a:spLocks noGrp="1"/>
          </p:cNvSpPr>
          <p:nvPr>
            <p:ph type="sldNum" sz="quarter" idx="12"/>
          </p:nvPr>
        </p:nvSpPr>
        <p:spPr>
          <a:xfrm>
            <a:off x="10721801" y="6568496"/>
            <a:ext cx="1126587" cy="180352"/>
          </a:xfrm>
        </p:spPr>
        <p:txBody>
          <a:bodyPr lIns="0" tIns="0" rIns="0" bIns="0"/>
          <a:lstStyle/>
          <a:p>
            <a:fld id="{3DB5E446-421A-E746-A83E-D1D14D8D9CBB}" type="slidenum">
              <a:rPr lang="en-US" smtClean="0"/>
              <a:t>‹#›</a:t>
            </a:fld>
            <a:endParaRPr lang="en-US"/>
          </a:p>
        </p:txBody>
      </p:sp>
    </p:spTree>
    <p:extLst>
      <p:ext uri="{BB962C8B-B14F-4D97-AF65-F5344CB8AC3E}">
        <p14:creationId xmlns:p14="http://schemas.microsoft.com/office/powerpoint/2010/main" val="3356433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3_Title Slide">
    <p:bg>
      <p:bgRef idx="1001">
        <a:schemeClr val="bg1"/>
      </p:bgRef>
    </p:bg>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55A92A39-BB1E-A04D-9C5D-A4870C31B43F}"/>
              </a:ext>
            </a:extLst>
          </p:cNvPr>
          <p:cNvSpPr>
            <a:spLocks noGrp="1"/>
          </p:cNvSpPr>
          <p:nvPr>
            <p:ph type="pic" sz="quarter" idx="10"/>
          </p:nvPr>
        </p:nvSpPr>
        <p:spPr>
          <a:xfrm>
            <a:off x="0" y="0"/>
            <a:ext cx="12192000" cy="6858000"/>
          </a:xfrm>
        </p:spPr>
        <p:txBody>
          <a:bodyPr/>
          <a:lstStyle>
            <a:lvl1pPr>
              <a:defRPr b="0" i="0">
                <a:latin typeface="Roboto Th" pitchFamily="2" charset="0"/>
                <a:ea typeface="Roboto Th" pitchFamily="2" charset="0"/>
              </a:defRPr>
            </a:lvl1pPr>
          </a:lstStyle>
          <a:p>
            <a:endParaRPr lang="en-US"/>
          </a:p>
        </p:txBody>
      </p:sp>
      <p:pic>
        <p:nvPicPr>
          <p:cNvPr id="9" name="Picture 8">
            <a:extLst>
              <a:ext uri="{FF2B5EF4-FFF2-40B4-BE49-F238E27FC236}">
                <a16:creationId xmlns:a16="http://schemas.microsoft.com/office/drawing/2014/main" id="{95C26F08-6850-6547-BF63-C370F3E1EFA3}"/>
              </a:ext>
            </a:extLst>
          </p:cNvPr>
          <p:cNvPicPr>
            <a:picLocks noChangeAspect="1"/>
          </p:cNvPicPr>
          <p:nvPr userDrawn="1"/>
        </p:nvPicPr>
        <p:blipFill rotWithShape="1">
          <a:blip r:embed="rId2"/>
          <a:srcRect r="50000"/>
          <a:stretch/>
        </p:blipFill>
        <p:spPr>
          <a:xfrm>
            <a:off x="0" y="0"/>
            <a:ext cx="6096000" cy="6858000"/>
          </a:xfrm>
          <a:prstGeom prst="rect">
            <a:avLst/>
          </a:prstGeom>
        </p:spPr>
      </p:pic>
      <p:sp>
        <p:nvSpPr>
          <p:cNvPr id="2" name="Title 1">
            <a:extLst>
              <a:ext uri="{FF2B5EF4-FFF2-40B4-BE49-F238E27FC236}">
                <a16:creationId xmlns:a16="http://schemas.microsoft.com/office/drawing/2014/main" id="{5C78DE06-CA66-F44C-8E75-A301A0486234}"/>
              </a:ext>
            </a:extLst>
          </p:cNvPr>
          <p:cNvSpPr>
            <a:spLocks noGrp="1"/>
          </p:cNvSpPr>
          <p:nvPr>
            <p:ph type="ctrTitle" hasCustomPrompt="1"/>
          </p:nvPr>
        </p:nvSpPr>
        <p:spPr>
          <a:xfrm>
            <a:off x="1290007" y="2603677"/>
            <a:ext cx="4805993" cy="2769989"/>
          </a:xfrm>
        </p:spPr>
        <p:txBody>
          <a:bodyPr wrap="square" anchor="b">
            <a:spAutoFit/>
          </a:bodyPr>
          <a:lstStyle>
            <a:lvl1pPr algn="l">
              <a:lnSpc>
                <a:spcPts val="7200"/>
              </a:lnSpc>
              <a:defRPr sz="7000" b="0" i="0">
                <a:solidFill>
                  <a:schemeClr val="bg1"/>
                </a:solidFill>
                <a:latin typeface="Roboto Th" pitchFamily="2" charset="0"/>
                <a:ea typeface="Roboto Th" pitchFamily="2" charset="0"/>
              </a:defRPr>
            </a:lvl1pPr>
          </a:lstStyle>
          <a:p>
            <a:r>
              <a:rPr lang="en-US"/>
              <a:t>Click to </a:t>
            </a:r>
            <a:br>
              <a:rPr lang="en-US"/>
            </a:br>
            <a:r>
              <a:rPr lang="en-US"/>
              <a:t>Edit Master Title Style</a:t>
            </a:r>
          </a:p>
        </p:txBody>
      </p:sp>
      <p:sp>
        <p:nvSpPr>
          <p:cNvPr id="3" name="Subtitle 2">
            <a:extLst>
              <a:ext uri="{FF2B5EF4-FFF2-40B4-BE49-F238E27FC236}">
                <a16:creationId xmlns:a16="http://schemas.microsoft.com/office/drawing/2014/main" id="{930D3E1A-E9C8-9B4C-ABB3-04A68ED45C99}"/>
              </a:ext>
            </a:extLst>
          </p:cNvPr>
          <p:cNvSpPr>
            <a:spLocks noGrp="1"/>
          </p:cNvSpPr>
          <p:nvPr>
            <p:ph type="subTitle" idx="1"/>
          </p:nvPr>
        </p:nvSpPr>
        <p:spPr>
          <a:xfrm>
            <a:off x="1290007" y="5615392"/>
            <a:ext cx="4805993" cy="221214"/>
          </a:xfrm>
        </p:spPr>
        <p:txBody>
          <a:bodyPr wrap="square" lIns="0" tIns="0" rIns="0" bIns="0">
            <a:spAutoFit/>
          </a:bodyPr>
          <a:lstStyle>
            <a:lvl1pPr marL="0" indent="0" algn="l">
              <a:buNone/>
              <a:defRPr sz="1800" b="0" i="0" baseline="0">
                <a:solidFill>
                  <a:schemeClr val="bg1"/>
                </a:solidFill>
                <a:latin typeface="Roboto Th" pitchFamily="2" charset="0"/>
                <a:ea typeface="Roboto Th"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10" name="Picture 9">
            <a:extLst>
              <a:ext uri="{FF2B5EF4-FFF2-40B4-BE49-F238E27FC236}">
                <a16:creationId xmlns:a16="http://schemas.microsoft.com/office/drawing/2014/main" id="{5349AF2F-1CD8-6E4E-9C09-917AD366DFDB}"/>
              </a:ext>
            </a:extLst>
          </p:cNvPr>
          <p:cNvPicPr>
            <a:picLocks noChangeAspect="1"/>
          </p:cNvPicPr>
          <p:nvPr userDrawn="1"/>
        </p:nvPicPr>
        <p:blipFill>
          <a:blip r:embed="rId3">
            <a:duotone>
              <a:prstClr val="black"/>
              <a:schemeClr val="bg1">
                <a:tint val="45000"/>
                <a:satMod val="400000"/>
              </a:schemeClr>
            </a:duotone>
            <a:lum bright="100000" contrast="100000"/>
            <a:alphaModFix/>
          </a:blip>
          <a:stretch>
            <a:fillRect/>
          </a:stretch>
        </p:blipFill>
        <p:spPr>
          <a:xfrm>
            <a:off x="1290007" y="1246688"/>
            <a:ext cx="2463800" cy="406400"/>
          </a:xfrm>
          <a:prstGeom prst="rect">
            <a:avLst/>
          </a:prstGeom>
        </p:spPr>
      </p:pic>
    </p:spTree>
    <p:extLst>
      <p:ext uri="{BB962C8B-B14F-4D97-AF65-F5344CB8AC3E}">
        <p14:creationId xmlns:p14="http://schemas.microsoft.com/office/powerpoint/2010/main" val="1459998115"/>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4_Title Slide">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258B9A2-201F-2A49-8D64-037D18CBB151}"/>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2052" name="Picture 4" descr="What is DevOps? - Automation Consultants">
            <a:extLst>
              <a:ext uri="{FF2B5EF4-FFF2-40B4-BE49-F238E27FC236}">
                <a16:creationId xmlns:a16="http://schemas.microsoft.com/office/drawing/2014/main" id="{F5F1C074-E81B-5948-9D65-E22E0AD06267}"/>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rot="19743901">
            <a:off x="5630996" y="2285423"/>
            <a:ext cx="6380514" cy="32385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5C78DE06-CA66-F44C-8E75-A301A0486234}"/>
              </a:ext>
            </a:extLst>
          </p:cNvPr>
          <p:cNvSpPr>
            <a:spLocks noGrp="1"/>
          </p:cNvSpPr>
          <p:nvPr>
            <p:ph type="ctrTitle" hasCustomPrompt="1"/>
          </p:nvPr>
        </p:nvSpPr>
        <p:spPr>
          <a:xfrm>
            <a:off x="680407" y="2133600"/>
            <a:ext cx="5845653" cy="2769989"/>
          </a:xfrm>
        </p:spPr>
        <p:txBody>
          <a:bodyPr wrap="square" anchor="b">
            <a:spAutoFit/>
          </a:bodyPr>
          <a:lstStyle>
            <a:lvl1pPr algn="l">
              <a:lnSpc>
                <a:spcPts val="7200"/>
              </a:lnSpc>
              <a:defRPr sz="7000" b="0" i="0">
                <a:latin typeface="Roboto Th" pitchFamily="2" charset="0"/>
                <a:ea typeface="Roboto Th" pitchFamily="2" charset="0"/>
              </a:defRPr>
            </a:lvl1pPr>
          </a:lstStyle>
          <a:p>
            <a:r>
              <a:rPr lang="en-US"/>
              <a:t>Click to </a:t>
            </a:r>
            <a:br>
              <a:rPr lang="en-US"/>
            </a:br>
            <a:r>
              <a:rPr lang="en-US"/>
              <a:t>Edit Master Title Style</a:t>
            </a:r>
          </a:p>
        </p:txBody>
      </p:sp>
      <p:sp>
        <p:nvSpPr>
          <p:cNvPr id="3" name="Subtitle 2">
            <a:extLst>
              <a:ext uri="{FF2B5EF4-FFF2-40B4-BE49-F238E27FC236}">
                <a16:creationId xmlns:a16="http://schemas.microsoft.com/office/drawing/2014/main" id="{930D3E1A-E9C8-9B4C-ABB3-04A68ED45C99}"/>
              </a:ext>
            </a:extLst>
          </p:cNvPr>
          <p:cNvSpPr>
            <a:spLocks noGrp="1"/>
          </p:cNvSpPr>
          <p:nvPr>
            <p:ph type="subTitle" idx="1"/>
          </p:nvPr>
        </p:nvSpPr>
        <p:spPr>
          <a:xfrm>
            <a:off x="680407" y="5145315"/>
            <a:ext cx="9144000" cy="221214"/>
          </a:xfrm>
        </p:spPr>
        <p:txBody>
          <a:bodyPr lIns="0" tIns="0" rIns="0" bIns="0">
            <a:spAutoFit/>
          </a:bodyPr>
          <a:lstStyle>
            <a:lvl1pPr marL="0" indent="0" algn="l">
              <a:buNone/>
              <a:defRPr sz="1800" b="0" i="0" baseline="0">
                <a:latin typeface="Roboto Th" pitchFamily="2" charset="0"/>
                <a:ea typeface="Roboto Th"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10" name="Picture 9">
            <a:extLst>
              <a:ext uri="{FF2B5EF4-FFF2-40B4-BE49-F238E27FC236}">
                <a16:creationId xmlns:a16="http://schemas.microsoft.com/office/drawing/2014/main" id="{5349AF2F-1CD8-6E4E-9C09-917AD366DFDB}"/>
              </a:ext>
            </a:extLst>
          </p:cNvPr>
          <p:cNvPicPr>
            <a:picLocks noChangeAspect="1"/>
          </p:cNvPicPr>
          <p:nvPr userDrawn="1"/>
        </p:nvPicPr>
        <p:blipFill>
          <a:blip r:embed="rId4"/>
          <a:stretch>
            <a:fillRect/>
          </a:stretch>
        </p:blipFill>
        <p:spPr>
          <a:xfrm>
            <a:off x="680407" y="1246688"/>
            <a:ext cx="2463800" cy="406400"/>
          </a:xfrm>
          <a:prstGeom prst="rect">
            <a:avLst/>
          </a:prstGeom>
        </p:spPr>
      </p:pic>
    </p:spTree>
    <p:extLst>
      <p:ext uri="{BB962C8B-B14F-4D97-AF65-F5344CB8AC3E}">
        <p14:creationId xmlns:p14="http://schemas.microsoft.com/office/powerpoint/2010/main" val="3014614025"/>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5_Title Slide">
    <p:bg>
      <p:bgRef idx="1001">
        <a:schemeClr val="bg1"/>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039C287-A953-434B-9C90-506DD73E350B}"/>
              </a:ext>
            </a:extLst>
          </p:cNvPr>
          <p:cNvPicPr>
            <a:picLocks noChangeAspect="1"/>
          </p:cNvPicPr>
          <p:nvPr userDrawn="1"/>
        </p:nvPicPr>
        <p:blipFill>
          <a:blip r:embed="rId2"/>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5C78DE06-CA66-F44C-8E75-A301A0486234}"/>
              </a:ext>
            </a:extLst>
          </p:cNvPr>
          <p:cNvSpPr>
            <a:spLocks noGrp="1"/>
          </p:cNvSpPr>
          <p:nvPr>
            <p:ph type="ctrTitle" hasCustomPrompt="1"/>
          </p:nvPr>
        </p:nvSpPr>
        <p:spPr>
          <a:xfrm>
            <a:off x="5334000" y="2590800"/>
            <a:ext cx="4805993" cy="2769989"/>
          </a:xfrm>
        </p:spPr>
        <p:txBody>
          <a:bodyPr wrap="square" anchor="b">
            <a:spAutoFit/>
          </a:bodyPr>
          <a:lstStyle>
            <a:lvl1pPr algn="l">
              <a:lnSpc>
                <a:spcPts val="7200"/>
              </a:lnSpc>
              <a:defRPr sz="7000" b="0" i="0">
                <a:solidFill>
                  <a:schemeClr val="bg1"/>
                </a:solidFill>
                <a:latin typeface="Roboto Th" pitchFamily="2" charset="0"/>
                <a:ea typeface="Roboto Th" pitchFamily="2" charset="0"/>
              </a:defRPr>
            </a:lvl1pPr>
          </a:lstStyle>
          <a:p>
            <a:r>
              <a:rPr lang="en-US"/>
              <a:t>Click to </a:t>
            </a:r>
            <a:br>
              <a:rPr lang="en-US"/>
            </a:br>
            <a:r>
              <a:rPr lang="en-US"/>
              <a:t>Edit Master Title Style</a:t>
            </a:r>
          </a:p>
        </p:txBody>
      </p:sp>
      <p:sp>
        <p:nvSpPr>
          <p:cNvPr id="3" name="Subtitle 2">
            <a:extLst>
              <a:ext uri="{FF2B5EF4-FFF2-40B4-BE49-F238E27FC236}">
                <a16:creationId xmlns:a16="http://schemas.microsoft.com/office/drawing/2014/main" id="{930D3E1A-E9C8-9B4C-ABB3-04A68ED45C99}"/>
              </a:ext>
            </a:extLst>
          </p:cNvPr>
          <p:cNvSpPr>
            <a:spLocks noGrp="1"/>
          </p:cNvSpPr>
          <p:nvPr>
            <p:ph type="subTitle" idx="1"/>
          </p:nvPr>
        </p:nvSpPr>
        <p:spPr>
          <a:xfrm>
            <a:off x="5334000" y="5602515"/>
            <a:ext cx="4805993" cy="221214"/>
          </a:xfrm>
        </p:spPr>
        <p:txBody>
          <a:bodyPr wrap="square" lIns="0" tIns="0" rIns="0" bIns="0">
            <a:spAutoFit/>
          </a:bodyPr>
          <a:lstStyle>
            <a:lvl1pPr marL="0" indent="0" algn="l">
              <a:buNone/>
              <a:defRPr sz="1800" b="0" i="0" baseline="0">
                <a:solidFill>
                  <a:schemeClr val="bg1"/>
                </a:solidFill>
                <a:latin typeface="Roboto Th" pitchFamily="2" charset="0"/>
                <a:ea typeface="Roboto Th"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10" name="Picture 9">
            <a:extLst>
              <a:ext uri="{FF2B5EF4-FFF2-40B4-BE49-F238E27FC236}">
                <a16:creationId xmlns:a16="http://schemas.microsoft.com/office/drawing/2014/main" id="{5349AF2F-1CD8-6E4E-9C09-917AD366DFDB}"/>
              </a:ext>
            </a:extLst>
          </p:cNvPr>
          <p:cNvPicPr>
            <a:picLocks noChangeAspect="1"/>
          </p:cNvPicPr>
          <p:nvPr userDrawn="1"/>
        </p:nvPicPr>
        <p:blipFill>
          <a:blip r:embed="rId3">
            <a:duotone>
              <a:prstClr val="black"/>
              <a:schemeClr val="bg1">
                <a:tint val="45000"/>
                <a:satMod val="400000"/>
              </a:schemeClr>
            </a:duotone>
            <a:lum bright="100000" contrast="100000"/>
            <a:alphaModFix/>
          </a:blip>
          <a:stretch>
            <a:fillRect/>
          </a:stretch>
        </p:blipFill>
        <p:spPr>
          <a:xfrm>
            <a:off x="5334000" y="990600"/>
            <a:ext cx="2463800" cy="406400"/>
          </a:xfrm>
          <a:prstGeom prst="rect">
            <a:avLst/>
          </a:prstGeom>
        </p:spPr>
      </p:pic>
    </p:spTree>
    <p:extLst>
      <p:ext uri="{BB962C8B-B14F-4D97-AF65-F5344CB8AC3E}">
        <p14:creationId xmlns:p14="http://schemas.microsoft.com/office/powerpoint/2010/main" val="38979"/>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60F300-2E20-1F4B-9331-E87CB43102DD}"/>
              </a:ext>
            </a:extLst>
          </p:cNvPr>
          <p:cNvSpPr>
            <a:spLocks noGrp="1"/>
          </p:cNvSpPr>
          <p:nvPr>
            <p:ph type="title"/>
          </p:nvPr>
        </p:nvSpPr>
        <p:spPr>
          <a:xfrm>
            <a:off x="351542" y="306389"/>
            <a:ext cx="10961316" cy="498598"/>
          </a:xfrm>
        </p:spPr>
        <p:txBody>
          <a:bodyPr anchor="t"/>
          <a:lstStyle>
            <a:lvl1pPr>
              <a:defRPr sz="3600" b="0" i="0">
                <a:latin typeface="Roboto Th" pitchFamily="2" charset="0"/>
                <a:ea typeface="Roboto Th" pitchFamily="2" charset="0"/>
              </a:defRPr>
            </a:lvl1pPr>
          </a:lstStyle>
          <a:p>
            <a:r>
              <a:rPr lang="en-US"/>
              <a:t>Click to edit Master title style</a:t>
            </a:r>
          </a:p>
        </p:txBody>
      </p:sp>
      <p:sp>
        <p:nvSpPr>
          <p:cNvPr id="3" name="Content Placeholder 2">
            <a:extLst>
              <a:ext uri="{FF2B5EF4-FFF2-40B4-BE49-F238E27FC236}">
                <a16:creationId xmlns:a16="http://schemas.microsoft.com/office/drawing/2014/main" id="{8C3221FE-3D8B-3342-A1C4-34444A67486D}"/>
              </a:ext>
            </a:extLst>
          </p:cNvPr>
          <p:cNvSpPr>
            <a:spLocks noGrp="1"/>
          </p:cNvSpPr>
          <p:nvPr>
            <p:ph idx="1"/>
          </p:nvPr>
        </p:nvSpPr>
        <p:spPr/>
        <p:txBody>
          <a:bodyPr>
            <a:normAutofit/>
          </a:bodyPr>
          <a:lstStyle>
            <a:lvl1pPr marL="182880">
              <a:defRPr sz="2400" b="0" i="0">
                <a:latin typeface="Roboto Th" pitchFamily="2" charset="0"/>
                <a:ea typeface="Roboto Th" pitchFamily="2" charset="0"/>
              </a:defRPr>
            </a:lvl1pPr>
            <a:lvl2pPr>
              <a:defRPr sz="2400" b="0" i="0">
                <a:latin typeface="Roboto Th" pitchFamily="2" charset="0"/>
                <a:ea typeface="Roboto Th" pitchFamily="2" charset="0"/>
              </a:defRPr>
            </a:lvl2pPr>
            <a:lvl3pPr>
              <a:defRPr sz="2400" b="0" i="0">
                <a:latin typeface="Roboto Th" pitchFamily="2" charset="0"/>
                <a:ea typeface="Roboto Th" pitchFamily="2" charset="0"/>
              </a:defRPr>
            </a:lvl3pPr>
            <a:lvl4pPr>
              <a:defRPr sz="2400" b="0" i="0">
                <a:latin typeface="Roboto Th" pitchFamily="2" charset="0"/>
                <a:ea typeface="Roboto Th" pitchFamily="2" charset="0"/>
              </a:defRPr>
            </a:lvl4pPr>
            <a:lvl5pPr>
              <a:defRPr sz="2400" b="0" i="0">
                <a:latin typeface="Roboto Th" pitchFamily="2" charset="0"/>
                <a:ea typeface="Roboto Th"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F4595435-152D-CD4F-A2C0-0C446EA1BD80}"/>
              </a:ext>
            </a:extLst>
          </p:cNvPr>
          <p:cNvSpPr>
            <a:spLocks noGrp="1"/>
          </p:cNvSpPr>
          <p:nvPr>
            <p:ph type="sldNum" sz="quarter" idx="12"/>
          </p:nvPr>
        </p:nvSpPr>
        <p:spPr/>
        <p:txBody>
          <a:bodyPr/>
          <a:lstStyle>
            <a:lvl1pPr>
              <a:defRPr b="0" i="0">
                <a:latin typeface="Roboto Th" pitchFamily="2" charset="0"/>
                <a:ea typeface="Roboto Th" pitchFamily="2" charset="0"/>
              </a:defRPr>
            </a:lvl1pPr>
          </a:lstStyle>
          <a:p>
            <a:fld id="{9C4DAF8E-FDD9-D749-9BB5-653BA8DA8860}" type="slidenum">
              <a:rPr lang="en-US" smtClean="0"/>
              <a:pPr/>
              <a:t>‹#›</a:t>
            </a:fld>
            <a:endParaRPr lang="en-US"/>
          </a:p>
        </p:txBody>
      </p:sp>
      <p:sp>
        <p:nvSpPr>
          <p:cNvPr id="7" name="Footer Placeholder 4">
            <a:extLst>
              <a:ext uri="{FF2B5EF4-FFF2-40B4-BE49-F238E27FC236}">
                <a16:creationId xmlns:a16="http://schemas.microsoft.com/office/drawing/2014/main" id="{2CDF589D-0725-2442-B870-9728CD4CA4E6}"/>
              </a:ext>
            </a:extLst>
          </p:cNvPr>
          <p:cNvSpPr>
            <a:spLocks noGrp="1"/>
          </p:cNvSpPr>
          <p:nvPr>
            <p:ph type="ftr" sz="quarter" idx="3"/>
          </p:nvPr>
        </p:nvSpPr>
        <p:spPr>
          <a:xfrm>
            <a:off x="351542" y="6459278"/>
            <a:ext cx="4114800" cy="92333"/>
          </a:xfrm>
          <a:prstGeom prst="rect">
            <a:avLst/>
          </a:prstGeom>
        </p:spPr>
        <p:txBody>
          <a:bodyPr vert="horz" lIns="0" tIns="0" rIns="0" bIns="0" rtlCol="0" anchor="ctr">
            <a:spAutoFit/>
          </a:bodyPr>
          <a:lstStyle>
            <a:lvl1pPr algn="l">
              <a:defRPr sz="600" b="0" i="0">
                <a:solidFill>
                  <a:srgbClr val="6E8897"/>
                </a:solidFill>
                <a:latin typeface="Roboto Th" pitchFamily="2" charset="0"/>
                <a:ea typeface="Roboto Th" pitchFamily="2" charset="0"/>
              </a:defRPr>
            </a:lvl1pPr>
          </a:lstStyle>
          <a:p>
            <a:r>
              <a:rPr lang="en-US"/>
              <a:t>Copyright © 2021 CyberArk Software Ltd. All rights reserved.</a:t>
            </a:r>
          </a:p>
        </p:txBody>
      </p:sp>
    </p:spTree>
    <p:extLst>
      <p:ext uri="{BB962C8B-B14F-4D97-AF65-F5344CB8AC3E}">
        <p14:creationId xmlns:p14="http://schemas.microsoft.com/office/powerpoint/2010/main" val="3534661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74FD0C32-8900-A34B-B0C3-BC36EA82511E}"/>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F202178A-65B5-C048-8371-19660DB52D42}"/>
              </a:ext>
            </a:extLst>
          </p:cNvPr>
          <p:cNvSpPr>
            <a:spLocks noGrp="1"/>
          </p:cNvSpPr>
          <p:nvPr>
            <p:ph type="title" hasCustomPrompt="1"/>
          </p:nvPr>
        </p:nvSpPr>
        <p:spPr>
          <a:xfrm>
            <a:off x="3804605" y="2553126"/>
            <a:ext cx="6654628" cy="1773499"/>
          </a:xfrm>
        </p:spPr>
        <p:txBody>
          <a:bodyPr anchor="ctr"/>
          <a:lstStyle>
            <a:lvl1pPr>
              <a:lnSpc>
                <a:spcPts val="7200"/>
              </a:lnSpc>
              <a:defRPr sz="4800" b="0" i="0">
                <a:solidFill>
                  <a:schemeClr val="bg1"/>
                </a:solidFill>
                <a:latin typeface="Roboto Th" pitchFamily="2" charset="0"/>
                <a:ea typeface="Roboto Th" pitchFamily="2" charset="0"/>
              </a:defRPr>
            </a:lvl1pPr>
          </a:lstStyle>
          <a:p>
            <a:r>
              <a:rPr lang="en-US" dirty="0"/>
              <a:t>Click to Edit Master Title Style</a:t>
            </a:r>
          </a:p>
        </p:txBody>
      </p:sp>
      <p:sp>
        <p:nvSpPr>
          <p:cNvPr id="6" name="Slide Number Placeholder 5">
            <a:extLst>
              <a:ext uri="{FF2B5EF4-FFF2-40B4-BE49-F238E27FC236}">
                <a16:creationId xmlns:a16="http://schemas.microsoft.com/office/drawing/2014/main" id="{E9CC915B-91B5-9B43-82CF-110A2E6A0709}"/>
              </a:ext>
            </a:extLst>
          </p:cNvPr>
          <p:cNvSpPr>
            <a:spLocks noGrp="1"/>
          </p:cNvSpPr>
          <p:nvPr>
            <p:ph type="sldNum" sz="quarter" idx="12"/>
          </p:nvPr>
        </p:nvSpPr>
        <p:spPr/>
        <p:txBody>
          <a:bodyPr/>
          <a:lstStyle>
            <a:lvl1pPr>
              <a:defRPr b="0" i="0">
                <a:solidFill>
                  <a:schemeClr val="bg1"/>
                </a:solidFill>
                <a:latin typeface="Roboto Th" pitchFamily="2" charset="0"/>
                <a:ea typeface="Roboto Th" pitchFamily="2" charset="0"/>
              </a:defRPr>
            </a:lvl1pPr>
          </a:lstStyle>
          <a:p>
            <a:fld id="{9C4DAF8E-FDD9-D749-9BB5-653BA8DA8860}" type="slidenum">
              <a:rPr lang="en-US" smtClean="0"/>
              <a:pPr/>
              <a:t>‹#›</a:t>
            </a:fld>
            <a:endParaRPr lang="en-US"/>
          </a:p>
        </p:txBody>
      </p:sp>
      <p:sp>
        <p:nvSpPr>
          <p:cNvPr id="7" name="Footer Placeholder 4">
            <a:extLst>
              <a:ext uri="{FF2B5EF4-FFF2-40B4-BE49-F238E27FC236}">
                <a16:creationId xmlns:a16="http://schemas.microsoft.com/office/drawing/2014/main" id="{9DCAB332-A462-F642-BD68-831EB2CFE664}"/>
              </a:ext>
            </a:extLst>
          </p:cNvPr>
          <p:cNvSpPr>
            <a:spLocks noGrp="1"/>
          </p:cNvSpPr>
          <p:nvPr>
            <p:ph type="ftr" sz="quarter" idx="3"/>
          </p:nvPr>
        </p:nvSpPr>
        <p:spPr>
          <a:xfrm>
            <a:off x="351542" y="6459278"/>
            <a:ext cx="4114800" cy="92333"/>
          </a:xfrm>
          <a:prstGeom prst="rect">
            <a:avLst/>
          </a:prstGeom>
        </p:spPr>
        <p:txBody>
          <a:bodyPr vert="horz" lIns="0" tIns="0" rIns="0" bIns="0" rtlCol="0" anchor="ctr">
            <a:spAutoFit/>
          </a:bodyPr>
          <a:lstStyle>
            <a:lvl1pPr algn="l">
              <a:defRPr sz="600" b="0" i="0">
                <a:solidFill>
                  <a:schemeClr val="bg1"/>
                </a:solidFill>
                <a:latin typeface="Roboto Th" pitchFamily="2" charset="0"/>
                <a:ea typeface="Roboto Th" pitchFamily="2" charset="0"/>
              </a:defRPr>
            </a:lvl1pPr>
          </a:lstStyle>
          <a:p>
            <a:r>
              <a:rPr lang="en-US"/>
              <a:t>Copyright © 2021 CyberArk Software Ltd. All rights reserved.</a:t>
            </a:r>
          </a:p>
        </p:txBody>
      </p:sp>
      <p:pic>
        <p:nvPicPr>
          <p:cNvPr id="10" name="Picture 9">
            <a:extLst>
              <a:ext uri="{FF2B5EF4-FFF2-40B4-BE49-F238E27FC236}">
                <a16:creationId xmlns:a16="http://schemas.microsoft.com/office/drawing/2014/main" id="{D798819C-39EE-4743-8A29-4087DFCABE3E}"/>
              </a:ext>
            </a:extLst>
          </p:cNvPr>
          <p:cNvPicPr>
            <a:picLocks noChangeAspect="1"/>
          </p:cNvPicPr>
          <p:nvPr userDrawn="1"/>
        </p:nvPicPr>
        <p:blipFill>
          <a:blip r:embed="rId3"/>
          <a:stretch>
            <a:fillRect/>
          </a:stretch>
        </p:blipFill>
        <p:spPr>
          <a:xfrm>
            <a:off x="11752980" y="2781300"/>
            <a:ext cx="203200" cy="1397000"/>
          </a:xfrm>
          <a:prstGeom prst="rect">
            <a:avLst/>
          </a:prstGeom>
        </p:spPr>
      </p:pic>
      <p:pic>
        <p:nvPicPr>
          <p:cNvPr id="11" name="Picture 10">
            <a:extLst>
              <a:ext uri="{FF2B5EF4-FFF2-40B4-BE49-F238E27FC236}">
                <a16:creationId xmlns:a16="http://schemas.microsoft.com/office/drawing/2014/main" id="{6B61A4B5-DD3A-154F-ADC3-68722871E01D}"/>
              </a:ext>
            </a:extLst>
          </p:cNvPr>
          <p:cNvPicPr>
            <a:picLocks noChangeAspect="1"/>
          </p:cNvPicPr>
          <p:nvPr userDrawn="1"/>
        </p:nvPicPr>
        <p:blipFill>
          <a:blip r:embed="rId4"/>
          <a:stretch>
            <a:fillRect/>
          </a:stretch>
        </p:blipFill>
        <p:spPr>
          <a:xfrm>
            <a:off x="3277296" y="1098550"/>
            <a:ext cx="50800" cy="4660900"/>
          </a:xfrm>
          <a:prstGeom prst="rect">
            <a:avLst/>
          </a:prstGeom>
        </p:spPr>
      </p:pic>
      <p:cxnSp>
        <p:nvCxnSpPr>
          <p:cNvPr id="16" name="Straight Connector 15">
            <a:extLst>
              <a:ext uri="{FF2B5EF4-FFF2-40B4-BE49-F238E27FC236}">
                <a16:creationId xmlns:a16="http://schemas.microsoft.com/office/drawing/2014/main" id="{0418010E-A516-6E4F-AB92-F4E8B03AD3A7}"/>
              </a:ext>
            </a:extLst>
          </p:cNvPr>
          <p:cNvCxnSpPr>
            <a:cxnSpLocks/>
          </p:cNvCxnSpPr>
          <p:nvPr userDrawn="1"/>
        </p:nvCxnSpPr>
        <p:spPr>
          <a:xfrm>
            <a:off x="10245725" y="6505444"/>
            <a:ext cx="127952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8247D6B2-E489-6946-9AF1-49D33684AEDB}"/>
              </a:ext>
            </a:extLst>
          </p:cNvPr>
          <p:cNvPicPr>
            <a:picLocks noChangeAspect="1"/>
          </p:cNvPicPr>
          <p:nvPr userDrawn="1"/>
        </p:nvPicPr>
        <p:blipFill>
          <a:blip r:embed="rId5">
            <a:biLevel thresh="25000"/>
          </a:blip>
          <a:stretch>
            <a:fillRect/>
          </a:stretch>
        </p:blipFill>
        <p:spPr>
          <a:xfrm>
            <a:off x="11745890" y="6372094"/>
            <a:ext cx="228600" cy="266700"/>
          </a:xfrm>
          <a:prstGeom prst="rect">
            <a:avLst/>
          </a:prstGeom>
        </p:spPr>
      </p:pic>
      <p:sp>
        <p:nvSpPr>
          <p:cNvPr id="18" name="Footer Placeholder 4">
            <a:extLst>
              <a:ext uri="{FF2B5EF4-FFF2-40B4-BE49-F238E27FC236}">
                <a16:creationId xmlns:a16="http://schemas.microsoft.com/office/drawing/2014/main" id="{9CAB91F4-0DF3-0542-8A05-EEDAAAB9AB2A}"/>
              </a:ext>
            </a:extLst>
          </p:cNvPr>
          <p:cNvSpPr txBox="1">
            <a:spLocks/>
          </p:cNvSpPr>
          <p:nvPr userDrawn="1"/>
        </p:nvSpPr>
        <p:spPr>
          <a:xfrm>
            <a:off x="6049318" y="6451583"/>
            <a:ext cx="4114800" cy="107722"/>
          </a:xfrm>
          <a:prstGeom prst="rect">
            <a:avLst/>
          </a:prstGeom>
        </p:spPr>
        <p:txBody>
          <a:bodyPr vert="horz" lIns="0" tIns="0" rIns="0" bIns="0" rtlCol="0" anchor="ctr">
            <a:spAutoFit/>
          </a:bodyPr>
          <a:lstStyle>
            <a:defPPr>
              <a:defRPr lang="en-US"/>
            </a:defPPr>
            <a:lvl1pPr marL="0" algn="l" defTabSz="914400" rtl="0" eaLnBrk="1" latinLnBrk="0" hangingPunct="1">
              <a:defRPr sz="600" kern="1200">
                <a:solidFill>
                  <a:srgbClr val="6E8897"/>
                </a:solidFill>
                <a:latin typeface="Roboto" pitchFamily="2" charset="0"/>
                <a:ea typeface="Roboto"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i="0" err="1">
                <a:solidFill>
                  <a:schemeClr val="bg1"/>
                </a:solidFill>
                <a:effectLst/>
                <a:latin typeface="Roboto Lt" pitchFamily="2" charset="0"/>
                <a:ea typeface="Roboto Lt" pitchFamily="2" charset="0"/>
              </a:rPr>
              <a:t>cyberark.com</a:t>
            </a:r>
            <a:endParaRPr lang="en-US" sz="700" b="0" i="0">
              <a:solidFill>
                <a:schemeClr val="bg1"/>
              </a:solidFill>
              <a:effectLst/>
              <a:latin typeface="Roboto Lt" pitchFamily="2" charset="0"/>
              <a:ea typeface="Roboto Lt" pitchFamily="2" charset="0"/>
            </a:endParaRPr>
          </a:p>
        </p:txBody>
      </p:sp>
      <p:cxnSp>
        <p:nvCxnSpPr>
          <p:cNvPr id="19" name="Straight Connector 18">
            <a:extLst>
              <a:ext uri="{FF2B5EF4-FFF2-40B4-BE49-F238E27FC236}">
                <a16:creationId xmlns:a16="http://schemas.microsoft.com/office/drawing/2014/main" id="{1F058BA1-C526-DB46-B1C1-54C048FA47F6}"/>
              </a:ext>
            </a:extLst>
          </p:cNvPr>
          <p:cNvCxnSpPr>
            <a:cxnSpLocks/>
          </p:cNvCxnSpPr>
          <p:nvPr userDrawn="1"/>
        </p:nvCxnSpPr>
        <p:spPr>
          <a:xfrm>
            <a:off x="11690350" y="5727047"/>
            <a:ext cx="33968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6478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Section Header">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5169E1C-0618-8E44-ABD3-CF570F018560}"/>
              </a:ext>
            </a:extLst>
          </p:cNvPr>
          <p:cNvSpPr/>
          <p:nvPr userDrawn="1"/>
        </p:nvSpPr>
        <p:spPr>
          <a:xfrm>
            <a:off x="-2" y="0"/>
            <a:ext cx="12192002" cy="6858000"/>
          </a:xfrm>
          <a:prstGeom prst="rect">
            <a:avLst/>
          </a:prstGeom>
          <a:gradFill>
            <a:gsLst>
              <a:gs pos="0">
                <a:srgbClr val="40C7F4">
                  <a:lumMod val="67483"/>
                </a:srgbClr>
              </a:gs>
              <a:gs pos="82000">
                <a:srgbClr val="203A71"/>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42813292-8204-B542-BAA9-4B9DA041D849}"/>
              </a:ext>
            </a:extLst>
          </p:cNvPr>
          <p:cNvPicPr>
            <a:picLocks noChangeAspect="1"/>
          </p:cNvPicPr>
          <p:nvPr userDrawn="1"/>
        </p:nvPicPr>
        <p:blipFill>
          <a:blip r:embed="rId2">
            <a:alphaModFix/>
          </a:blip>
          <a:stretch>
            <a:fillRect/>
          </a:stretch>
        </p:blipFill>
        <p:spPr>
          <a:xfrm>
            <a:off x="0" y="10875"/>
            <a:ext cx="12192000" cy="6858000"/>
          </a:xfrm>
          <a:prstGeom prst="rect">
            <a:avLst/>
          </a:prstGeom>
        </p:spPr>
      </p:pic>
      <p:sp>
        <p:nvSpPr>
          <p:cNvPr id="2" name="Title 1">
            <a:extLst>
              <a:ext uri="{FF2B5EF4-FFF2-40B4-BE49-F238E27FC236}">
                <a16:creationId xmlns:a16="http://schemas.microsoft.com/office/drawing/2014/main" id="{F202178A-65B5-C048-8371-19660DB52D42}"/>
              </a:ext>
            </a:extLst>
          </p:cNvPr>
          <p:cNvSpPr>
            <a:spLocks noGrp="1"/>
          </p:cNvSpPr>
          <p:nvPr>
            <p:ph type="title" hasCustomPrompt="1"/>
          </p:nvPr>
        </p:nvSpPr>
        <p:spPr>
          <a:xfrm>
            <a:off x="3804605" y="2516546"/>
            <a:ext cx="6654628" cy="1846659"/>
          </a:xfrm>
        </p:spPr>
        <p:txBody>
          <a:bodyPr anchor="ctr"/>
          <a:lstStyle>
            <a:lvl1pPr>
              <a:lnSpc>
                <a:spcPts val="7200"/>
              </a:lnSpc>
              <a:defRPr sz="6000" b="0" i="0">
                <a:solidFill>
                  <a:schemeClr val="bg1"/>
                </a:solidFill>
                <a:latin typeface="Roboto Th" pitchFamily="2" charset="0"/>
                <a:ea typeface="Roboto Th" pitchFamily="2" charset="0"/>
              </a:defRPr>
            </a:lvl1pPr>
          </a:lstStyle>
          <a:p>
            <a:r>
              <a:rPr lang="en-US"/>
              <a:t>Click to Edit Master Title Style</a:t>
            </a:r>
          </a:p>
        </p:txBody>
      </p:sp>
      <p:sp>
        <p:nvSpPr>
          <p:cNvPr id="6" name="Slide Number Placeholder 5">
            <a:extLst>
              <a:ext uri="{FF2B5EF4-FFF2-40B4-BE49-F238E27FC236}">
                <a16:creationId xmlns:a16="http://schemas.microsoft.com/office/drawing/2014/main" id="{E9CC915B-91B5-9B43-82CF-110A2E6A0709}"/>
              </a:ext>
            </a:extLst>
          </p:cNvPr>
          <p:cNvSpPr>
            <a:spLocks noGrp="1"/>
          </p:cNvSpPr>
          <p:nvPr>
            <p:ph type="sldNum" sz="quarter" idx="12"/>
          </p:nvPr>
        </p:nvSpPr>
        <p:spPr/>
        <p:txBody>
          <a:bodyPr/>
          <a:lstStyle>
            <a:lvl1pPr>
              <a:defRPr b="0" i="0">
                <a:solidFill>
                  <a:schemeClr val="bg1"/>
                </a:solidFill>
                <a:latin typeface="Roboto Th" pitchFamily="2" charset="0"/>
                <a:ea typeface="Roboto Th" pitchFamily="2" charset="0"/>
              </a:defRPr>
            </a:lvl1pPr>
          </a:lstStyle>
          <a:p>
            <a:fld id="{9C4DAF8E-FDD9-D749-9BB5-653BA8DA8860}" type="slidenum">
              <a:rPr lang="en-US" smtClean="0"/>
              <a:pPr/>
              <a:t>‹#›</a:t>
            </a:fld>
            <a:endParaRPr lang="en-US"/>
          </a:p>
        </p:txBody>
      </p:sp>
      <p:sp>
        <p:nvSpPr>
          <p:cNvPr id="7" name="Footer Placeholder 4">
            <a:extLst>
              <a:ext uri="{FF2B5EF4-FFF2-40B4-BE49-F238E27FC236}">
                <a16:creationId xmlns:a16="http://schemas.microsoft.com/office/drawing/2014/main" id="{9DCAB332-A462-F642-BD68-831EB2CFE664}"/>
              </a:ext>
            </a:extLst>
          </p:cNvPr>
          <p:cNvSpPr>
            <a:spLocks noGrp="1"/>
          </p:cNvSpPr>
          <p:nvPr>
            <p:ph type="ftr" sz="quarter" idx="3"/>
          </p:nvPr>
        </p:nvSpPr>
        <p:spPr>
          <a:xfrm>
            <a:off x="351542" y="6459278"/>
            <a:ext cx="4114800" cy="92333"/>
          </a:xfrm>
          <a:prstGeom prst="rect">
            <a:avLst/>
          </a:prstGeom>
        </p:spPr>
        <p:txBody>
          <a:bodyPr vert="horz" lIns="0" tIns="0" rIns="0" bIns="0" rtlCol="0" anchor="ctr">
            <a:spAutoFit/>
          </a:bodyPr>
          <a:lstStyle>
            <a:lvl1pPr algn="l">
              <a:defRPr sz="600" b="0" i="0">
                <a:solidFill>
                  <a:schemeClr val="bg1"/>
                </a:solidFill>
                <a:latin typeface="Roboto Th" pitchFamily="2" charset="0"/>
                <a:ea typeface="Roboto Th" pitchFamily="2" charset="0"/>
              </a:defRPr>
            </a:lvl1pPr>
          </a:lstStyle>
          <a:p>
            <a:r>
              <a:rPr lang="en-US"/>
              <a:t>Copyright © 2021 CyberArk Software Ltd. All rights reserved.</a:t>
            </a:r>
          </a:p>
        </p:txBody>
      </p:sp>
      <p:pic>
        <p:nvPicPr>
          <p:cNvPr id="10" name="Picture 9">
            <a:extLst>
              <a:ext uri="{FF2B5EF4-FFF2-40B4-BE49-F238E27FC236}">
                <a16:creationId xmlns:a16="http://schemas.microsoft.com/office/drawing/2014/main" id="{D798819C-39EE-4743-8A29-4087DFCABE3E}"/>
              </a:ext>
            </a:extLst>
          </p:cNvPr>
          <p:cNvPicPr>
            <a:picLocks noChangeAspect="1"/>
          </p:cNvPicPr>
          <p:nvPr userDrawn="1"/>
        </p:nvPicPr>
        <p:blipFill>
          <a:blip r:embed="rId3"/>
          <a:stretch>
            <a:fillRect/>
          </a:stretch>
        </p:blipFill>
        <p:spPr>
          <a:xfrm>
            <a:off x="11752980" y="2781300"/>
            <a:ext cx="203200" cy="1397000"/>
          </a:xfrm>
          <a:prstGeom prst="rect">
            <a:avLst/>
          </a:prstGeom>
        </p:spPr>
      </p:pic>
      <p:pic>
        <p:nvPicPr>
          <p:cNvPr id="11" name="Picture 10">
            <a:extLst>
              <a:ext uri="{FF2B5EF4-FFF2-40B4-BE49-F238E27FC236}">
                <a16:creationId xmlns:a16="http://schemas.microsoft.com/office/drawing/2014/main" id="{6B61A4B5-DD3A-154F-ADC3-68722871E01D}"/>
              </a:ext>
            </a:extLst>
          </p:cNvPr>
          <p:cNvPicPr>
            <a:picLocks noChangeAspect="1"/>
          </p:cNvPicPr>
          <p:nvPr userDrawn="1"/>
        </p:nvPicPr>
        <p:blipFill>
          <a:blip r:embed="rId4"/>
          <a:stretch>
            <a:fillRect/>
          </a:stretch>
        </p:blipFill>
        <p:spPr>
          <a:xfrm>
            <a:off x="3277296" y="1098550"/>
            <a:ext cx="50800" cy="4660900"/>
          </a:xfrm>
          <a:prstGeom prst="rect">
            <a:avLst/>
          </a:prstGeom>
        </p:spPr>
      </p:pic>
      <p:cxnSp>
        <p:nvCxnSpPr>
          <p:cNvPr id="16" name="Straight Connector 15">
            <a:extLst>
              <a:ext uri="{FF2B5EF4-FFF2-40B4-BE49-F238E27FC236}">
                <a16:creationId xmlns:a16="http://schemas.microsoft.com/office/drawing/2014/main" id="{0418010E-A516-6E4F-AB92-F4E8B03AD3A7}"/>
              </a:ext>
            </a:extLst>
          </p:cNvPr>
          <p:cNvCxnSpPr>
            <a:cxnSpLocks/>
          </p:cNvCxnSpPr>
          <p:nvPr userDrawn="1"/>
        </p:nvCxnSpPr>
        <p:spPr>
          <a:xfrm>
            <a:off x="10245725" y="6505444"/>
            <a:ext cx="127952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8247D6B2-E489-6946-9AF1-49D33684AEDB}"/>
              </a:ext>
            </a:extLst>
          </p:cNvPr>
          <p:cNvPicPr>
            <a:picLocks noChangeAspect="1"/>
          </p:cNvPicPr>
          <p:nvPr userDrawn="1"/>
        </p:nvPicPr>
        <p:blipFill>
          <a:blip r:embed="rId5">
            <a:biLevel thresh="25000"/>
          </a:blip>
          <a:stretch>
            <a:fillRect/>
          </a:stretch>
        </p:blipFill>
        <p:spPr>
          <a:xfrm>
            <a:off x="11745890" y="6372094"/>
            <a:ext cx="228600" cy="266700"/>
          </a:xfrm>
          <a:prstGeom prst="rect">
            <a:avLst/>
          </a:prstGeom>
        </p:spPr>
      </p:pic>
      <p:sp>
        <p:nvSpPr>
          <p:cNvPr id="18" name="Footer Placeholder 4">
            <a:extLst>
              <a:ext uri="{FF2B5EF4-FFF2-40B4-BE49-F238E27FC236}">
                <a16:creationId xmlns:a16="http://schemas.microsoft.com/office/drawing/2014/main" id="{9CAB91F4-0DF3-0542-8A05-EEDAAAB9AB2A}"/>
              </a:ext>
            </a:extLst>
          </p:cNvPr>
          <p:cNvSpPr txBox="1">
            <a:spLocks/>
          </p:cNvSpPr>
          <p:nvPr userDrawn="1"/>
        </p:nvSpPr>
        <p:spPr>
          <a:xfrm>
            <a:off x="6049318" y="6451583"/>
            <a:ext cx="4114800" cy="107722"/>
          </a:xfrm>
          <a:prstGeom prst="rect">
            <a:avLst/>
          </a:prstGeom>
        </p:spPr>
        <p:txBody>
          <a:bodyPr vert="horz" lIns="0" tIns="0" rIns="0" bIns="0" rtlCol="0" anchor="ctr">
            <a:spAutoFit/>
          </a:bodyPr>
          <a:lstStyle>
            <a:defPPr>
              <a:defRPr lang="en-US"/>
            </a:defPPr>
            <a:lvl1pPr marL="0" algn="l" defTabSz="914400" rtl="0" eaLnBrk="1" latinLnBrk="0" hangingPunct="1">
              <a:defRPr sz="600" kern="1200">
                <a:solidFill>
                  <a:srgbClr val="6E8897"/>
                </a:solidFill>
                <a:latin typeface="Roboto" pitchFamily="2" charset="0"/>
                <a:ea typeface="Roboto"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i="0" err="1">
                <a:solidFill>
                  <a:schemeClr val="bg1"/>
                </a:solidFill>
                <a:effectLst/>
                <a:latin typeface="Roboto Lt" pitchFamily="2" charset="0"/>
                <a:ea typeface="Roboto Lt" pitchFamily="2" charset="0"/>
              </a:rPr>
              <a:t>cyberark.com</a:t>
            </a:r>
            <a:endParaRPr lang="en-US" sz="700" b="0" i="0">
              <a:solidFill>
                <a:schemeClr val="bg1"/>
              </a:solidFill>
              <a:effectLst/>
              <a:latin typeface="Roboto Lt" pitchFamily="2" charset="0"/>
              <a:ea typeface="Roboto Lt" pitchFamily="2" charset="0"/>
            </a:endParaRPr>
          </a:p>
        </p:txBody>
      </p:sp>
      <p:cxnSp>
        <p:nvCxnSpPr>
          <p:cNvPr id="19" name="Straight Connector 18">
            <a:extLst>
              <a:ext uri="{FF2B5EF4-FFF2-40B4-BE49-F238E27FC236}">
                <a16:creationId xmlns:a16="http://schemas.microsoft.com/office/drawing/2014/main" id="{1F058BA1-C526-DB46-B1C1-54C048FA47F6}"/>
              </a:ext>
            </a:extLst>
          </p:cNvPr>
          <p:cNvCxnSpPr>
            <a:cxnSpLocks/>
          </p:cNvCxnSpPr>
          <p:nvPr userDrawn="1"/>
        </p:nvCxnSpPr>
        <p:spPr>
          <a:xfrm>
            <a:off x="11690350" y="5727047"/>
            <a:ext cx="33968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057264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Section Header">
    <p:spTree>
      <p:nvGrpSpPr>
        <p:cNvPr id="1" name=""/>
        <p:cNvGrpSpPr/>
        <p:nvPr/>
      </p:nvGrpSpPr>
      <p:grpSpPr>
        <a:xfrm>
          <a:off x="0" y="0"/>
          <a:ext cx="0" cy="0"/>
          <a:chOff x="0" y="0"/>
          <a:chExt cx="0" cy="0"/>
        </a:xfrm>
      </p:grpSpPr>
      <p:sp>
        <p:nvSpPr>
          <p:cNvPr id="13" name="Picture Placeholder 4">
            <a:extLst>
              <a:ext uri="{FF2B5EF4-FFF2-40B4-BE49-F238E27FC236}">
                <a16:creationId xmlns:a16="http://schemas.microsoft.com/office/drawing/2014/main" id="{F6401230-52FB-E543-82A0-622F99795572}"/>
              </a:ext>
            </a:extLst>
          </p:cNvPr>
          <p:cNvSpPr>
            <a:spLocks noGrp="1"/>
          </p:cNvSpPr>
          <p:nvPr>
            <p:ph type="pic" sz="quarter" idx="10"/>
          </p:nvPr>
        </p:nvSpPr>
        <p:spPr>
          <a:xfrm>
            <a:off x="0" y="0"/>
            <a:ext cx="12192000" cy="6858000"/>
          </a:xfrm>
        </p:spPr>
        <p:txBody>
          <a:bodyPr/>
          <a:lstStyle>
            <a:lvl1pPr>
              <a:defRPr b="0" i="0">
                <a:latin typeface="Roboto Th" pitchFamily="2" charset="0"/>
                <a:ea typeface="Roboto Th" pitchFamily="2" charset="0"/>
              </a:defRPr>
            </a:lvl1pPr>
          </a:lstStyle>
          <a:p>
            <a:endParaRPr lang="en-US"/>
          </a:p>
        </p:txBody>
      </p:sp>
      <p:sp>
        <p:nvSpPr>
          <p:cNvPr id="2" name="Title 1">
            <a:extLst>
              <a:ext uri="{FF2B5EF4-FFF2-40B4-BE49-F238E27FC236}">
                <a16:creationId xmlns:a16="http://schemas.microsoft.com/office/drawing/2014/main" id="{F202178A-65B5-C048-8371-19660DB52D42}"/>
              </a:ext>
            </a:extLst>
          </p:cNvPr>
          <p:cNvSpPr>
            <a:spLocks noGrp="1"/>
          </p:cNvSpPr>
          <p:nvPr>
            <p:ph type="title" hasCustomPrompt="1"/>
          </p:nvPr>
        </p:nvSpPr>
        <p:spPr>
          <a:xfrm>
            <a:off x="3804605" y="2516546"/>
            <a:ext cx="6654628" cy="1846659"/>
          </a:xfrm>
        </p:spPr>
        <p:txBody>
          <a:bodyPr anchor="ctr"/>
          <a:lstStyle>
            <a:lvl1pPr>
              <a:lnSpc>
                <a:spcPts val="7200"/>
              </a:lnSpc>
              <a:defRPr sz="6000" b="0" i="0">
                <a:solidFill>
                  <a:schemeClr val="bg1"/>
                </a:solidFill>
                <a:latin typeface="Roboto Th" pitchFamily="2" charset="0"/>
                <a:ea typeface="Roboto Th" pitchFamily="2" charset="0"/>
              </a:defRPr>
            </a:lvl1pPr>
          </a:lstStyle>
          <a:p>
            <a:r>
              <a:rPr lang="en-US"/>
              <a:t>Click to Edit Master Title Style</a:t>
            </a:r>
          </a:p>
        </p:txBody>
      </p:sp>
      <p:sp>
        <p:nvSpPr>
          <p:cNvPr id="6" name="Slide Number Placeholder 5">
            <a:extLst>
              <a:ext uri="{FF2B5EF4-FFF2-40B4-BE49-F238E27FC236}">
                <a16:creationId xmlns:a16="http://schemas.microsoft.com/office/drawing/2014/main" id="{E9CC915B-91B5-9B43-82CF-110A2E6A0709}"/>
              </a:ext>
            </a:extLst>
          </p:cNvPr>
          <p:cNvSpPr>
            <a:spLocks noGrp="1"/>
          </p:cNvSpPr>
          <p:nvPr>
            <p:ph type="sldNum" sz="quarter" idx="12"/>
          </p:nvPr>
        </p:nvSpPr>
        <p:spPr/>
        <p:txBody>
          <a:bodyPr/>
          <a:lstStyle>
            <a:lvl1pPr>
              <a:defRPr b="0" i="0">
                <a:solidFill>
                  <a:schemeClr val="bg1"/>
                </a:solidFill>
                <a:latin typeface="Roboto Th" pitchFamily="2" charset="0"/>
                <a:ea typeface="Roboto Th" pitchFamily="2" charset="0"/>
              </a:defRPr>
            </a:lvl1pPr>
          </a:lstStyle>
          <a:p>
            <a:fld id="{9C4DAF8E-FDD9-D749-9BB5-653BA8DA8860}" type="slidenum">
              <a:rPr lang="en-US" smtClean="0"/>
              <a:pPr/>
              <a:t>‹#›</a:t>
            </a:fld>
            <a:endParaRPr lang="en-US"/>
          </a:p>
        </p:txBody>
      </p:sp>
      <p:sp>
        <p:nvSpPr>
          <p:cNvPr id="7" name="Footer Placeholder 4">
            <a:extLst>
              <a:ext uri="{FF2B5EF4-FFF2-40B4-BE49-F238E27FC236}">
                <a16:creationId xmlns:a16="http://schemas.microsoft.com/office/drawing/2014/main" id="{9DCAB332-A462-F642-BD68-831EB2CFE664}"/>
              </a:ext>
            </a:extLst>
          </p:cNvPr>
          <p:cNvSpPr>
            <a:spLocks noGrp="1"/>
          </p:cNvSpPr>
          <p:nvPr>
            <p:ph type="ftr" sz="quarter" idx="3"/>
          </p:nvPr>
        </p:nvSpPr>
        <p:spPr>
          <a:xfrm>
            <a:off x="351542" y="6459278"/>
            <a:ext cx="4114800" cy="92333"/>
          </a:xfrm>
          <a:prstGeom prst="rect">
            <a:avLst/>
          </a:prstGeom>
        </p:spPr>
        <p:txBody>
          <a:bodyPr vert="horz" lIns="0" tIns="0" rIns="0" bIns="0" rtlCol="0" anchor="ctr">
            <a:spAutoFit/>
          </a:bodyPr>
          <a:lstStyle>
            <a:lvl1pPr algn="l">
              <a:defRPr sz="600" b="0" i="0">
                <a:solidFill>
                  <a:schemeClr val="bg1"/>
                </a:solidFill>
                <a:latin typeface="Roboto Th" pitchFamily="2" charset="0"/>
                <a:ea typeface="Roboto Th" pitchFamily="2" charset="0"/>
              </a:defRPr>
            </a:lvl1pPr>
          </a:lstStyle>
          <a:p>
            <a:r>
              <a:rPr lang="en-US"/>
              <a:t>Copyright © 2021 CyberArk Software Ltd. All rights reserved.</a:t>
            </a:r>
          </a:p>
        </p:txBody>
      </p:sp>
      <p:pic>
        <p:nvPicPr>
          <p:cNvPr id="10" name="Picture 9">
            <a:extLst>
              <a:ext uri="{FF2B5EF4-FFF2-40B4-BE49-F238E27FC236}">
                <a16:creationId xmlns:a16="http://schemas.microsoft.com/office/drawing/2014/main" id="{D798819C-39EE-4743-8A29-4087DFCABE3E}"/>
              </a:ext>
            </a:extLst>
          </p:cNvPr>
          <p:cNvPicPr>
            <a:picLocks noChangeAspect="1"/>
          </p:cNvPicPr>
          <p:nvPr userDrawn="1"/>
        </p:nvPicPr>
        <p:blipFill>
          <a:blip r:embed="rId2"/>
          <a:stretch>
            <a:fillRect/>
          </a:stretch>
        </p:blipFill>
        <p:spPr>
          <a:xfrm>
            <a:off x="11752980" y="2781300"/>
            <a:ext cx="203200" cy="1397000"/>
          </a:xfrm>
          <a:prstGeom prst="rect">
            <a:avLst/>
          </a:prstGeom>
        </p:spPr>
      </p:pic>
      <p:pic>
        <p:nvPicPr>
          <p:cNvPr id="11" name="Picture 10">
            <a:extLst>
              <a:ext uri="{FF2B5EF4-FFF2-40B4-BE49-F238E27FC236}">
                <a16:creationId xmlns:a16="http://schemas.microsoft.com/office/drawing/2014/main" id="{6B61A4B5-DD3A-154F-ADC3-68722871E01D}"/>
              </a:ext>
            </a:extLst>
          </p:cNvPr>
          <p:cNvPicPr>
            <a:picLocks noChangeAspect="1"/>
          </p:cNvPicPr>
          <p:nvPr userDrawn="1"/>
        </p:nvPicPr>
        <p:blipFill>
          <a:blip r:embed="rId3"/>
          <a:stretch>
            <a:fillRect/>
          </a:stretch>
        </p:blipFill>
        <p:spPr>
          <a:xfrm>
            <a:off x="3277296" y="1098550"/>
            <a:ext cx="50800" cy="4660900"/>
          </a:xfrm>
          <a:prstGeom prst="rect">
            <a:avLst/>
          </a:prstGeom>
        </p:spPr>
      </p:pic>
      <p:cxnSp>
        <p:nvCxnSpPr>
          <p:cNvPr id="16" name="Straight Connector 15">
            <a:extLst>
              <a:ext uri="{FF2B5EF4-FFF2-40B4-BE49-F238E27FC236}">
                <a16:creationId xmlns:a16="http://schemas.microsoft.com/office/drawing/2014/main" id="{0418010E-A516-6E4F-AB92-F4E8B03AD3A7}"/>
              </a:ext>
            </a:extLst>
          </p:cNvPr>
          <p:cNvCxnSpPr>
            <a:cxnSpLocks/>
          </p:cNvCxnSpPr>
          <p:nvPr userDrawn="1"/>
        </p:nvCxnSpPr>
        <p:spPr>
          <a:xfrm>
            <a:off x="10245725" y="6505444"/>
            <a:ext cx="127952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8247D6B2-E489-6946-9AF1-49D33684AEDB}"/>
              </a:ext>
            </a:extLst>
          </p:cNvPr>
          <p:cNvPicPr>
            <a:picLocks noChangeAspect="1"/>
          </p:cNvPicPr>
          <p:nvPr userDrawn="1"/>
        </p:nvPicPr>
        <p:blipFill>
          <a:blip r:embed="rId4">
            <a:biLevel thresh="25000"/>
          </a:blip>
          <a:stretch>
            <a:fillRect/>
          </a:stretch>
        </p:blipFill>
        <p:spPr>
          <a:xfrm>
            <a:off x="11745890" y="6372094"/>
            <a:ext cx="228600" cy="266700"/>
          </a:xfrm>
          <a:prstGeom prst="rect">
            <a:avLst/>
          </a:prstGeom>
        </p:spPr>
      </p:pic>
      <p:sp>
        <p:nvSpPr>
          <p:cNvPr id="18" name="Footer Placeholder 4">
            <a:extLst>
              <a:ext uri="{FF2B5EF4-FFF2-40B4-BE49-F238E27FC236}">
                <a16:creationId xmlns:a16="http://schemas.microsoft.com/office/drawing/2014/main" id="{9CAB91F4-0DF3-0542-8A05-EEDAAAB9AB2A}"/>
              </a:ext>
            </a:extLst>
          </p:cNvPr>
          <p:cNvSpPr txBox="1">
            <a:spLocks/>
          </p:cNvSpPr>
          <p:nvPr userDrawn="1"/>
        </p:nvSpPr>
        <p:spPr>
          <a:xfrm>
            <a:off x="6049318" y="6451583"/>
            <a:ext cx="4114800" cy="107722"/>
          </a:xfrm>
          <a:prstGeom prst="rect">
            <a:avLst/>
          </a:prstGeom>
        </p:spPr>
        <p:txBody>
          <a:bodyPr vert="horz" lIns="0" tIns="0" rIns="0" bIns="0" rtlCol="0" anchor="ctr">
            <a:spAutoFit/>
          </a:bodyPr>
          <a:lstStyle>
            <a:defPPr>
              <a:defRPr lang="en-US"/>
            </a:defPPr>
            <a:lvl1pPr marL="0" algn="l" defTabSz="914400" rtl="0" eaLnBrk="1" latinLnBrk="0" hangingPunct="1">
              <a:defRPr sz="600" kern="1200">
                <a:solidFill>
                  <a:srgbClr val="6E8897"/>
                </a:solidFill>
                <a:latin typeface="Roboto" pitchFamily="2" charset="0"/>
                <a:ea typeface="Roboto"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i="0" err="1">
                <a:solidFill>
                  <a:schemeClr val="bg1"/>
                </a:solidFill>
                <a:effectLst/>
                <a:latin typeface="Roboto Lt" pitchFamily="2" charset="0"/>
                <a:ea typeface="Roboto Lt" pitchFamily="2" charset="0"/>
              </a:rPr>
              <a:t>cyberark.com</a:t>
            </a:r>
            <a:endParaRPr lang="en-US" sz="700" b="0" i="0">
              <a:solidFill>
                <a:schemeClr val="bg1"/>
              </a:solidFill>
              <a:effectLst/>
              <a:latin typeface="Roboto Lt" pitchFamily="2" charset="0"/>
              <a:ea typeface="Roboto Lt" pitchFamily="2" charset="0"/>
            </a:endParaRPr>
          </a:p>
        </p:txBody>
      </p:sp>
      <p:cxnSp>
        <p:nvCxnSpPr>
          <p:cNvPr id="19" name="Straight Connector 18">
            <a:extLst>
              <a:ext uri="{FF2B5EF4-FFF2-40B4-BE49-F238E27FC236}">
                <a16:creationId xmlns:a16="http://schemas.microsoft.com/office/drawing/2014/main" id="{1F058BA1-C526-DB46-B1C1-54C048FA47F6}"/>
              </a:ext>
            </a:extLst>
          </p:cNvPr>
          <p:cNvCxnSpPr>
            <a:cxnSpLocks/>
          </p:cNvCxnSpPr>
          <p:nvPr userDrawn="1"/>
        </p:nvCxnSpPr>
        <p:spPr>
          <a:xfrm>
            <a:off x="11690350" y="5727047"/>
            <a:ext cx="33968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58338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BA3DB5A-C198-AC48-A76F-437728EEC70A}"/>
              </a:ext>
            </a:extLst>
          </p:cNvPr>
          <p:cNvSpPr>
            <a:spLocks noGrp="1"/>
          </p:cNvSpPr>
          <p:nvPr>
            <p:ph type="title"/>
          </p:nvPr>
        </p:nvSpPr>
        <p:spPr>
          <a:xfrm>
            <a:off x="625258" y="655985"/>
            <a:ext cx="10961316" cy="1218795"/>
          </a:xfrm>
          <a:prstGeom prst="rect">
            <a:avLst/>
          </a:prstGeom>
        </p:spPr>
        <p:txBody>
          <a:bodyPr vert="horz" wrap="square" lIns="0" tIns="0" rIns="0" bIns="0" rtlCol="0" anchor="t">
            <a:spAutoFit/>
          </a:bodyPr>
          <a:lstStyle/>
          <a:p>
            <a:r>
              <a:rPr lang="en-US"/>
              <a:t>Click to edit </a:t>
            </a:r>
            <a:br>
              <a:rPr lang="en-US"/>
            </a:br>
            <a:r>
              <a:rPr lang="en-US"/>
              <a:t>Master title style</a:t>
            </a:r>
          </a:p>
        </p:txBody>
      </p:sp>
      <p:sp>
        <p:nvSpPr>
          <p:cNvPr id="3" name="Text Placeholder 2">
            <a:extLst>
              <a:ext uri="{FF2B5EF4-FFF2-40B4-BE49-F238E27FC236}">
                <a16:creationId xmlns:a16="http://schemas.microsoft.com/office/drawing/2014/main" id="{6DD75CDF-C3A8-FB47-A4D9-B82C093E0D49}"/>
              </a:ext>
            </a:extLst>
          </p:cNvPr>
          <p:cNvSpPr>
            <a:spLocks noGrp="1"/>
          </p:cNvSpPr>
          <p:nvPr>
            <p:ph type="body" idx="1"/>
          </p:nvPr>
        </p:nvSpPr>
        <p:spPr>
          <a:xfrm>
            <a:off x="600205" y="2445862"/>
            <a:ext cx="10986369" cy="213866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77CF06DE-8A0C-2948-8D8A-AC871A012D3E}"/>
              </a:ext>
            </a:extLst>
          </p:cNvPr>
          <p:cNvSpPr>
            <a:spLocks noGrp="1"/>
          </p:cNvSpPr>
          <p:nvPr>
            <p:ph type="ftr" sz="quarter" idx="3"/>
          </p:nvPr>
        </p:nvSpPr>
        <p:spPr>
          <a:xfrm>
            <a:off x="351542" y="6459278"/>
            <a:ext cx="4114800" cy="92333"/>
          </a:xfrm>
          <a:prstGeom prst="rect">
            <a:avLst/>
          </a:prstGeom>
        </p:spPr>
        <p:txBody>
          <a:bodyPr vert="horz" lIns="0" tIns="0" rIns="0" bIns="0" rtlCol="0" anchor="ctr">
            <a:spAutoFit/>
          </a:bodyPr>
          <a:lstStyle>
            <a:lvl1pPr algn="l">
              <a:defRPr sz="600" b="0" i="0">
                <a:solidFill>
                  <a:srgbClr val="6E8897"/>
                </a:solidFill>
                <a:latin typeface="Roboto Th" pitchFamily="2" charset="0"/>
                <a:ea typeface="Roboto Th" pitchFamily="2" charset="0"/>
              </a:defRPr>
            </a:lvl1pPr>
          </a:lstStyle>
          <a:p>
            <a:r>
              <a:rPr lang="en-US"/>
              <a:t>Copyright © 2021 CyberArk Software Ltd. All rights reserved.</a:t>
            </a:r>
          </a:p>
        </p:txBody>
      </p:sp>
      <p:sp>
        <p:nvSpPr>
          <p:cNvPr id="6" name="Slide Number Placeholder 5">
            <a:extLst>
              <a:ext uri="{FF2B5EF4-FFF2-40B4-BE49-F238E27FC236}">
                <a16:creationId xmlns:a16="http://schemas.microsoft.com/office/drawing/2014/main" id="{5DBC7EA6-4F3D-8647-9213-D25198AA6B2C}"/>
              </a:ext>
            </a:extLst>
          </p:cNvPr>
          <p:cNvSpPr>
            <a:spLocks noGrp="1"/>
          </p:cNvSpPr>
          <p:nvPr>
            <p:ph type="sldNum" sz="quarter" idx="4"/>
          </p:nvPr>
        </p:nvSpPr>
        <p:spPr>
          <a:xfrm>
            <a:off x="11690350" y="5723872"/>
            <a:ext cx="339680" cy="365125"/>
          </a:xfrm>
          <a:prstGeom prst="rect">
            <a:avLst/>
          </a:prstGeom>
        </p:spPr>
        <p:txBody>
          <a:bodyPr vert="horz" lIns="0" tIns="0" rIns="0" bIns="0" rtlCol="0" anchor="ctr"/>
          <a:lstStyle>
            <a:lvl1pPr algn="ctr">
              <a:defRPr sz="800" b="0" i="0">
                <a:solidFill>
                  <a:srgbClr val="6E8897"/>
                </a:solidFill>
                <a:latin typeface="Roboto Th" pitchFamily="2" charset="0"/>
                <a:ea typeface="Roboto Th" pitchFamily="2" charset="0"/>
              </a:defRPr>
            </a:lvl1pPr>
          </a:lstStyle>
          <a:p>
            <a:fld id="{9C4DAF8E-FDD9-D749-9BB5-653BA8DA8860}" type="slidenum">
              <a:rPr lang="en-US" smtClean="0"/>
              <a:pPr/>
              <a:t>‹#›</a:t>
            </a:fld>
            <a:endParaRPr lang="en-US"/>
          </a:p>
        </p:txBody>
      </p:sp>
      <p:sp>
        <p:nvSpPr>
          <p:cNvPr id="9" name="Rectangle 8">
            <a:extLst>
              <a:ext uri="{FF2B5EF4-FFF2-40B4-BE49-F238E27FC236}">
                <a16:creationId xmlns:a16="http://schemas.microsoft.com/office/drawing/2014/main" id="{4BB668F8-3106-1E4C-9409-821F659310E1}"/>
              </a:ext>
            </a:extLst>
          </p:cNvPr>
          <p:cNvSpPr/>
          <p:nvPr userDrawn="1"/>
        </p:nvSpPr>
        <p:spPr>
          <a:xfrm>
            <a:off x="-1" y="0"/>
            <a:ext cx="54864" cy="6858000"/>
          </a:xfrm>
          <a:prstGeom prst="rect">
            <a:avLst/>
          </a:prstGeom>
          <a:gradFill>
            <a:gsLst>
              <a:gs pos="100000">
                <a:srgbClr val="2BB3EE"/>
              </a:gs>
              <a:gs pos="0">
                <a:srgbClr val="266FB8"/>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B68FB526-46AB-C442-9A3F-2CDD7EEBC993}"/>
              </a:ext>
            </a:extLst>
          </p:cNvPr>
          <p:cNvCxnSpPr>
            <a:cxnSpLocks/>
          </p:cNvCxnSpPr>
          <p:nvPr userDrawn="1"/>
        </p:nvCxnSpPr>
        <p:spPr>
          <a:xfrm>
            <a:off x="11690350" y="5727047"/>
            <a:ext cx="339680" cy="0"/>
          </a:xfrm>
          <a:prstGeom prst="line">
            <a:avLst/>
          </a:prstGeom>
          <a:ln>
            <a:solidFill>
              <a:srgbClr val="6E8897"/>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2DA99B5-03E6-A240-9DEB-7A98EEA038C2}"/>
              </a:ext>
            </a:extLst>
          </p:cNvPr>
          <p:cNvCxnSpPr>
            <a:cxnSpLocks/>
          </p:cNvCxnSpPr>
          <p:nvPr userDrawn="1"/>
        </p:nvCxnSpPr>
        <p:spPr>
          <a:xfrm>
            <a:off x="10245725" y="6505444"/>
            <a:ext cx="1279525" cy="0"/>
          </a:xfrm>
          <a:prstGeom prst="line">
            <a:avLst/>
          </a:prstGeom>
          <a:ln>
            <a:solidFill>
              <a:srgbClr val="6E8897"/>
            </a:solidFill>
          </a:ln>
        </p:spPr>
        <p:style>
          <a:lnRef idx="1">
            <a:schemeClr val="accent1"/>
          </a:lnRef>
          <a:fillRef idx="0">
            <a:schemeClr val="accent1"/>
          </a:fillRef>
          <a:effectRef idx="0">
            <a:schemeClr val="accent1"/>
          </a:effectRef>
          <a:fontRef idx="minor">
            <a:schemeClr val="tx1"/>
          </a:fontRef>
        </p:style>
      </p:cxnSp>
      <p:sp>
        <p:nvSpPr>
          <p:cNvPr id="18" name="Footer Placeholder 4">
            <a:extLst>
              <a:ext uri="{FF2B5EF4-FFF2-40B4-BE49-F238E27FC236}">
                <a16:creationId xmlns:a16="http://schemas.microsoft.com/office/drawing/2014/main" id="{757D947A-A91E-A945-BF71-852C06405962}"/>
              </a:ext>
            </a:extLst>
          </p:cNvPr>
          <p:cNvSpPr txBox="1">
            <a:spLocks/>
          </p:cNvSpPr>
          <p:nvPr userDrawn="1"/>
        </p:nvSpPr>
        <p:spPr>
          <a:xfrm>
            <a:off x="6049318" y="6451583"/>
            <a:ext cx="4114800" cy="107722"/>
          </a:xfrm>
          <a:prstGeom prst="rect">
            <a:avLst/>
          </a:prstGeom>
        </p:spPr>
        <p:txBody>
          <a:bodyPr vert="horz" lIns="0" tIns="0" rIns="0" bIns="0" rtlCol="0" anchor="ctr">
            <a:spAutoFit/>
          </a:bodyPr>
          <a:lstStyle>
            <a:defPPr>
              <a:defRPr lang="en-US"/>
            </a:defPPr>
            <a:lvl1pPr marL="0" algn="l" defTabSz="914400" rtl="0" eaLnBrk="1" latinLnBrk="0" hangingPunct="1">
              <a:defRPr sz="600" kern="1200">
                <a:solidFill>
                  <a:srgbClr val="6E8897"/>
                </a:solidFill>
                <a:latin typeface="Roboto" pitchFamily="2" charset="0"/>
                <a:ea typeface="Roboto"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i="0" err="1">
                <a:solidFill>
                  <a:srgbClr val="6E8897"/>
                </a:solidFill>
                <a:effectLst/>
                <a:latin typeface="Roboto Lt" pitchFamily="2" charset="0"/>
                <a:ea typeface="Roboto Lt" pitchFamily="2" charset="0"/>
              </a:rPr>
              <a:t>cyberark.com</a:t>
            </a:r>
            <a:endParaRPr lang="en-US" sz="700" b="0" i="0">
              <a:solidFill>
                <a:srgbClr val="6E8897"/>
              </a:solidFill>
              <a:effectLst/>
              <a:latin typeface="Roboto Lt" pitchFamily="2" charset="0"/>
              <a:ea typeface="Roboto Lt" pitchFamily="2" charset="0"/>
            </a:endParaRPr>
          </a:p>
        </p:txBody>
      </p:sp>
      <p:pic>
        <p:nvPicPr>
          <p:cNvPr id="19" name="Picture 18">
            <a:extLst>
              <a:ext uri="{FF2B5EF4-FFF2-40B4-BE49-F238E27FC236}">
                <a16:creationId xmlns:a16="http://schemas.microsoft.com/office/drawing/2014/main" id="{5C40648E-BF16-024D-BCDB-F27151A7E803}"/>
              </a:ext>
            </a:extLst>
          </p:cNvPr>
          <p:cNvPicPr>
            <a:picLocks noChangeAspect="1"/>
          </p:cNvPicPr>
          <p:nvPr userDrawn="1"/>
        </p:nvPicPr>
        <p:blipFill>
          <a:blip r:embed="rId29"/>
          <a:stretch>
            <a:fillRect/>
          </a:stretch>
        </p:blipFill>
        <p:spPr>
          <a:xfrm>
            <a:off x="11745890" y="6372094"/>
            <a:ext cx="228600" cy="266700"/>
          </a:xfrm>
          <a:prstGeom prst="rect">
            <a:avLst/>
          </a:prstGeom>
        </p:spPr>
      </p:pic>
    </p:spTree>
    <p:extLst>
      <p:ext uri="{BB962C8B-B14F-4D97-AF65-F5344CB8AC3E}">
        <p14:creationId xmlns:p14="http://schemas.microsoft.com/office/powerpoint/2010/main" val="3137556674"/>
      </p:ext>
    </p:extLst>
  </p:cSld>
  <p:clrMap bg1="lt1" tx1="dk1" bg2="lt2" tx2="dk2" accent1="accent1" accent2="accent2" accent3="accent3" accent4="accent4" accent5="accent5" accent6="accent6" hlink="hlink" folHlink="folHlink"/>
  <p:sldLayoutIdLst>
    <p:sldLayoutId id="2147483649" r:id="rId1"/>
    <p:sldLayoutId id="2147483673" r:id="rId2"/>
    <p:sldLayoutId id="2147483660" r:id="rId3"/>
    <p:sldLayoutId id="2147483674" r:id="rId4"/>
    <p:sldLayoutId id="2147483675" r:id="rId5"/>
    <p:sldLayoutId id="2147483650" r:id="rId6"/>
    <p:sldLayoutId id="2147483651" r:id="rId7"/>
    <p:sldLayoutId id="2147483658" r:id="rId8"/>
    <p:sldLayoutId id="2147483661" r:id="rId9"/>
    <p:sldLayoutId id="2147483662" r:id="rId10"/>
    <p:sldLayoutId id="2147483664" r:id="rId11"/>
    <p:sldLayoutId id="2147483669" r:id="rId12"/>
    <p:sldLayoutId id="2147483670" r:id="rId13"/>
    <p:sldLayoutId id="2147483663" r:id="rId14"/>
    <p:sldLayoutId id="2147483671" r:id="rId15"/>
    <p:sldLayoutId id="2147483672" r:id="rId16"/>
    <p:sldLayoutId id="2147483652" r:id="rId17"/>
    <p:sldLayoutId id="2147483659" r:id="rId18"/>
    <p:sldLayoutId id="2147483668" r:id="rId19"/>
    <p:sldLayoutId id="2147483665" r:id="rId20"/>
    <p:sldLayoutId id="2147483667" r:id="rId21"/>
    <p:sldLayoutId id="2147483666" r:id="rId22"/>
    <p:sldLayoutId id="2147483655" r:id="rId23"/>
    <p:sldLayoutId id="2147483676" r:id="rId24"/>
    <p:sldLayoutId id="2147483677" r:id="rId25"/>
    <p:sldLayoutId id="2147483678" r:id="rId26"/>
    <p:sldLayoutId id="2147483679" r:id="rId27"/>
  </p:sldLayoutIdLst>
  <p:txStyles>
    <p:titleStyle>
      <a:lvl1pPr algn="l" defTabSz="914400" rtl="0" eaLnBrk="1" latinLnBrk="0" hangingPunct="1">
        <a:lnSpc>
          <a:spcPct val="90000"/>
        </a:lnSpc>
        <a:spcBef>
          <a:spcPct val="0"/>
        </a:spcBef>
        <a:buNone/>
        <a:defRPr sz="4400" b="0" i="0" kern="1200">
          <a:gradFill>
            <a:gsLst>
              <a:gs pos="0">
                <a:srgbClr val="2BB3EE"/>
              </a:gs>
              <a:gs pos="81000">
                <a:srgbClr val="266FB8"/>
              </a:gs>
            </a:gsLst>
            <a:lin ang="2700000" scaled="0"/>
          </a:gradFill>
          <a:latin typeface="Roboto Th" pitchFamily="2" charset="0"/>
          <a:ea typeface="Roboto Th" pitchFamily="2" charset="0"/>
          <a:cs typeface="+mj-cs"/>
        </a:defRPr>
      </a:lvl1pPr>
    </p:titleStyle>
    <p:bodyStyle>
      <a:lvl1pPr marL="137160" indent="-182880" algn="l" defTabSz="914400" rtl="0" eaLnBrk="1" latinLnBrk="0" hangingPunct="1">
        <a:lnSpc>
          <a:spcPts val="1680"/>
        </a:lnSpc>
        <a:spcBef>
          <a:spcPts val="1000"/>
        </a:spcBef>
        <a:buFont typeface="Arial" panose="020B0604020202020204" pitchFamily="34" charset="0"/>
        <a:buChar char="•"/>
        <a:defRPr sz="1300" b="0" i="0" kern="1200">
          <a:solidFill>
            <a:srgbClr val="00305A"/>
          </a:solidFill>
          <a:latin typeface="Roboto Th" pitchFamily="2" charset="0"/>
          <a:ea typeface="Roboto Th" pitchFamily="2" charset="0"/>
          <a:cs typeface="+mn-cs"/>
        </a:defRPr>
      </a:lvl1pPr>
      <a:lvl2pPr marL="365760" indent="-182880" algn="l" defTabSz="914400" rtl="0" eaLnBrk="1" latinLnBrk="0" hangingPunct="1">
        <a:lnSpc>
          <a:spcPts val="1680"/>
        </a:lnSpc>
        <a:spcBef>
          <a:spcPts val="1000"/>
        </a:spcBef>
        <a:buFont typeface="System Font Regular"/>
        <a:buChar char="–"/>
        <a:defRPr sz="1300" b="0" i="0" kern="1200">
          <a:solidFill>
            <a:srgbClr val="00305A"/>
          </a:solidFill>
          <a:latin typeface="Roboto Th" pitchFamily="2" charset="0"/>
          <a:ea typeface="Roboto Th" pitchFamily="2" charset="0"/>
          <a:cs typeface="+mn-cs"/>
        </a:defRPr>
      </a:lvl2pPr>
      <a:lvl3pPr marL="566928" indent="-182880" algn="l" defTabSz="914400" rtl="0" eaLnBrk="1" latinLnBrk="0" hangingPunct="1">
        <a:lnSpc>
          <a:spcPts val="1680"/>
        </a:lnSpc>
        <a:spcBef>
          <a:spcPts val="1000"/>
        </a:spcBef>
        <a:buFont typeface="Arial" panose="020B0604020202020204" pitchFamily="34" charset="0"/>
        <a:buChar char="•"/>
        <a:defRPr sz="1300" b="0" i="0" kern="1200">
          <a:solidFill>
            <a:srgbClr val="00305A"/>
          </a:solidFill>
          <a:latin typeface="Roboto Th" pitchFamily="2" charset="0"/>
          <a:ea typeface="Roboto Th" pitchFamily="2" charset="0"/>
          <a:cs typeface="+mn-cs"/>
        </a:defRPr>
      </a:lvl3pPr>
      <a:lvl4pPr marL="749808" indent="-182880" algn="l" defTabSz="914400" rtl="0" eaLnBrk="1" latinLnBrk="0" hangingPunct="1">
        <a:lnSpc>
          <a:spcPts val="1680"/>
        </a:lnSpc>
        <a:spcBef>
          <a:spcPts val="1000"/>
        </a:spcBef>
        <a:buFont typeface="System Font Regular"/>
        <a:buChar char="–"/>
        <a:defRPr sz="1300" b="0" i="0" kern="1200">
          <a:solidFill>
            <a:srgbClr val="00305A"/>
          </a:solidFill>
          <a:latin typeface="Roboto Th" pitchFamily="2" charset="0"/>
          <a:ea typeface="Roboto Th" pitchFamily="2" charset="0"/>
          <a:cs typeface="+mn-cs"/>
        </a:defRPr>
      </a:lvl4pPr>
      <a:lvl5pPr marL="960120" indent="-182880" algn="l" defTabSz="914400" rtl="0" eaLnBrk="1" latinLnBrk="0" hangingPunct="1">
        <a:lnSpc>
          <a:spcPts val="1680"/>
        </a:lnSpc>
        <a:spcBef>
          <a:spcPts val="1000"/>
        </a:spcBef>
        <a:buFont typeface="Arial" panose="020B0604020202020204" pitchFamily="34" charset="0"/>
        <a:buChar char="•"/>
        <a:defRPr sz="1300" b="0" i="0" kern="1200">
          <a:solidFill>
            <a:srgbClr val="00305A"/>
          </a:solidFill>
          <a:latin typeface="Roboto Th" pitchFamily="2" charset="0"/>
          <a:ea typeface="Roboto Th"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5.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1.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png"/><Relationship Id="rId7" Type="http://schemas.openxmlformats.org/officeDocument/2006/relationships/image" Target="../media/image36.png"/><Relationship Id="rId12" Type="http://schemas.microsoft.com/office/2007/relationships/hdphoto" Target="../media/hdphoto1.wdp"/><Relationship Id="rId2" Type="http://schemas.openxmlformats.org/officeDocument/2006/relationships/notesSlide" Target="../notesSlides/notesSlide6.xml"/><Relationship Id="rId1" Type="http://schemas.openxmlformats.org/officeDocument/2006/relationships/slideLayout" Target="../slideLayouts/slideLayout25.xml"/><Relationship Id="rId6" Type="http://schemas.openxmlformats.org/officeDocument/2006/relationships/image" Target="../media/image35.png"/><Relationship Id="rId11" Type="http://schemas.openxmlformats.org/officeDocument/2006/relationships/image" Target="../media/image40.png"/><Relationship Id="rId5" Type="http://schemas.openxmlformats.org/officeDocument/2006/relationships/image" Target="../media/image34.png"/><Relationship Id="rId10" Type="http://schemas.openxmlformats.org/officeDocument/2006/relationships/image" Target="../media/image39.png"/><Relationship Id="rId4" Type="http://schemas.openxmlformats.org/officeDocument/2006/relationships/image" Target="../media/image33.png"/><Relationship Id="rId9" Type="http://schemas.openxmlformats.org/officeDocument/2006/relationships/image" Target="../media/image38.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5.xml"/></Relationships>
</file>

<file path=ppt/slides/_rels/slide14.xml.rels><?xml version="1.0" encoding="UTF-8" standalone="yes"?>
<Relationships xmlns="http://schemas.openxmlformats.org/package/2006/relationships"><Relationship Id="rId8" Type="http://schemas.openxmlformats.org/officeDocument/2006/relationships/image" Target="../media/image47.png"/><Relationship Id="rId13" Type="http://schemas.openxmlformats.org/officeDocument/2006/relationships/image" Target="../media/image52.tiff"/><Relationship Id="rId18" Type="http://schemas.openxmlformats.org/officeDocument/2006/relationships/image" Target="../media/image57.tiff"/><Relationship Id="rId3" Type="http://schemas.openxmlformats.org/officeDocument/2006/relationships/image" Target="../media/image42.tiff"/><Relationship Id="rId21" Type="http://schemas.openxmlformats.org/officeDocument/2006/relationships/image" Target="../media/image60.png"/><Relationship Id="rId7" Type="http://schemas.openxmlformats.org/officeDocument/2006/relationships/image" Target="../media/image46.png"/><Relationship Id="rId12" Type="http://schemas.openxmlformats.org/officeDocument/2006/relationships/image" Target="../media/image51.png"/><Relationship Id="rId17" Type="http://schemas.openxmlformats.org/officeDocument/2006/relationships/image" Target="../media/image56.tiff"/><Relationship Id="rId25" Type="http://schemas.openxmlformats.org/officeDocument/2006/relationships/image" Target="../media/image64.tiff"/><Relationship Id="rId2" Type="http://schemas.openxmlformats.org/officeDocument/2006/relationships/notesSlide" Target="../notesSlides/notesSlide8.xml"/><Relationship Id="rId16" Type="http://schemas.openxmlformats.org/officeDocument/2006/relationships/image" Target="../media/image55.tiff"/><Relationship Id="rId20" Type="http://schemas.openxmlformats.org/officeDocument/2006/relationships/image" Target="../media/image59.png"/><Relationship Id="rId1" Type="http://schemas.openxmlformats.org/officeDocument/2006/relationships/slideLayout" Target="../slideLayouts/slideLayout25.xml"/><Relationship Id="rId6" Type="http://schemas.openxmlformats.org/officeDocument/2006/relationships/image" Target="../media/image45.png"/><Relationship Id="rId11" Type="http://schemas.openxmlformats.org/officeDocument/2006/relationships/image" Target="../media/image50.png"/><Relationship Id="rId24" Type="http://schemas.openxmlformats.org/officeDocument/2006/relationships/image" Target="../media/image63.tiff"/><Relationship Id="rId5" Type="http://schemas.openxmlformats.org/officeDocument/2006/relationships/image" Target="../media/image44.png"/><Relationship Id="rId15" Type="http://schemas.openxmlformats.org/officeDocument/2006/relationships/image" Target="../media/image54.png"/><Relationship Id="rId23" Type="http://schemas.openxmlformats.org/officeDocument/2006/relationships/image" Target="../media/image62.tiff"/><Relationship Id="rId10" Type="http://schemas.openxmlformats.org/officeDocument/2006/relationships/image" Target="../media/image49.jpeg"/><Relationship Id="rId19" Type="http://schemas.openxmlformats.org/officeDocument/2006/relationships/image" Target="../media/image58.tiff"/><Relationship Id="rId4" Type="http://schemas.openxmlformats.org/officeDocument/2006/relationships/image" Target="../media/image43.png"/><Relationship Id="rId9" Type="http://schemas.openxmlformats.org/officeDocument/2006/relationships/image" Target="../media/image48.tiff"/><Relationship Id="rId14" Type="http://schemas.openxmlformats.org/officeDocument/2006/relationships/image" Target="../media/image53.tiff"/><Relationship Id="rId22" Type="http://schemas.openxmlformats.org/officeDocument/2006/relationships/image" Target="../media/image61.tiff"/></Relationships>
</file>

<file path=ppt/slides/_rels/slide15.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image" Target="../media/image73.png"/><Relationship Id="rId18" Type="http://schemas.openxmlformats.org/officeDocument/2006/relationships/image" Target="../media/image77.png"/><Relationship Id="rId26" Type="http://schemas.openxmlformats.org/officeDocument/2006/relationships/image" Target="../media/image82.png"/><Relationship Id="rId3" Type="http://schemas.openxmlformats.org/officeDocument/2006/relationships/image" Target="../media/image65.png"/><Relationship Id="rId21" Type="http://schemas.openxmlformats.org/officeDocument/2006/relationships/image" Target="../media/image47.png"/><Relationship Id="rId7" Type="http://schemas.openxmlformats.org/officeDocument/2006/relationships/image" Target="../media/image68.png"/><Relationship Id="rId12" Type="http://schemas.openxmlformats.org/officeDocument/2006/relationships/image" Target="../media/image72.png"/><Relationship Id="rId17" Type="http://schemas.microsoft.com/office/2007/relationships/hdphoto" Target="../media/hdphoto3.wdp"/><Relationship Id="rId25" Type="http://schemas.openxmlformats.org/officeDocument/2006/relationships/image" Target="../media/image81.png"/><Relationship Id="rId2" Type="http://schemas.openxmlformats.org/officeDocument/2006/relationships/notesSlide" Target="../notesSlides/notesSlide9.xml"/><Relationship Id="rId16" Type="http://schemas.openxmlformats.org/officeDocument/2006/relationships/image" Target="../media/image76.png"/><Relationship Id="rId20" Type="http://schemas.openxmlformats.org/officeDocument/2006/relationships/image" Target="../media/image79.png"/><Relationship Id="rId29" Type="http://schemas.openxmlformats.org/officeDocument/2006/relationships/image" Target="../media/image85.png"/><Relationship Id="rId1" Type="http://schemas.openxmlformats.org/officeDocument/2006/relationships/slideLayout" Target="../slideLayouts/slideLayout6.xml"/><Relationship Id="rId6" Type="http://schemas.openxmlformats.org/officeDocument/2006/relationships/image" Target="../media/image67.png"/><Relationship Id="rId11" Type="http://schemas.openxmlformats.org/officeDocument/2006/relationships/image" Target="../media/image71.png"/><Relationship Id="rId24" Type="http://schemas.openxmlformats.org/officeDocument/2006/relationships/image" Target="../media/image80.png"/><Relationship Id="rId5" Type="http://schemas.openxmlformats.org/officeDocument/2006/relationships/image" Target="../media/image66.png"/><Relationship Id="rId15" Type="http://schemas.openxmlformats.org/officeDocument/2006/relationships/image" Target="../media/image75.png"/><Relationship Id="rId23" Type="http://schemas.openxmlformats.org/officeDocument/2006/relationships/image" Target="../media/image51.png"/><Relationship Id="rId28" Type="http://schemas.openxmlformats.org/officeDocument/2006/relationships/image" Target="../media/image84.png"/><Relationship Id="rId10" Type="http://schemas.openxmlformats.org/officeDocument/2006/relationships/image" Target="../media/image70.png"/><Relationship Id="rId19" Type="http://schemas.openxmlformats.org/officeDocument/2006/relationships/image" Target="../media/image78.png"/><Relationship Id="rId4" Type="http://schemas.microsoft.com/office/2007/relationships/hdphoto" Target="../media/hdphoto2.wdp"/><Relationship Id="rId9" Type="http://schemas.openxmlformats.org/officeDocument/2006/relationships/image" Target="../media/image69.png"/><Relationship Id="rId14" Type="http://schemas.openxmlformats.org/officeDocument/2006/relationships/image" Target="../media/image74.png"/><Relationship Id="rId22" Type="http://schemas.openxmlformats.org/officeDocument/2006/relationships/image" Target="../media/image50.png"/><Relationship Id="rId27" Type="http://schemas.openxmlformats.org/officeDocument/2006/relationships/image" Target="../media/image83.png"/><Relationship Id="rId30" Type="http://schemas.openxmlformats.org/officeDocument/2006/relationships/image" Target="../media/image86.png"/></Relationships>
</file>

<file path=ppt/slides/_rels/slide16.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image" Target="../media/image17.png"/><Relationship Id="rId7" Type="http://schemas.openxmlformats.org/officeDocument/2006/relationships/image" Target="../media/image91.png"/><Relationship Id="rId2" Type="http://schemas.openxmlformats.org/officeDocument/2006/relationships/image" Target="../media/image87.png"/><Relationship Id="rId1" Type="http://schemas.openxmlformats.org/officeDocument/2006/relationships/slideLayout" Target="../slideLayouts/slideLayout25.xml"/><Relationship Id="rId6" Type="http://schemas.openxmlformats.org/officeDocument/2006/relationships/image" Target="../media/image90.png"/><Relationship Id="rId11" Type="http://schemas.openxmlformats.org/officeDocument/2006/relationships/image" Target="../media/image95.png"/><Relationship Id="rId5" Type="http://schemas.openxmlformats.org/officeDocument/2006/relationships/image" Target="../media/image89.png"/><Relationship Id="rId10" Type="http://schemas.openxmlformats.org/officeDocument/2006/relationships/image" Target="../media/image94.png"/><Relationship Id="rId4" Type="http://schemas.openxmlformats.org/officeDocument/2006/relationships/image" Target="../media/image88.png"/><Relationship Id="rId9" Type="http://schemas.openxmlformats.org/officeDocument/2006/relationships/image" Target="../media/image93.png"/></Relationships>
</file>

<file path=ppt/slides/_rels/slide17.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10.xml"/><Relationship Id="rId1" Type="http://schemas.openxmlformats.org/officeDocument/2006/relationships/slideLayout" Target="../slideLayouts/slideLayout25.xml"/><Relationship Id="rId5" Type="http://schemas.openxmlformats.org/officeDocument/2006/relationships/hyperlink" Target="https://docs.cyberark.com/Product-Doc/OnlineHelp/PAS/Latest/en/Content/PASIMP/AccountsStoredInConfigurationFiles.htm" TargetMode="External"/><Relationship Id="rId4" Type="http://schemas.openxmlformats.org/officeDocument/2006/relationships/image" Target="../media/image19.emf"/></Relationships>
</file>

<file path=ppt/slides/_rels/slide18.xml.rels><?xml version="1.0" encoding="UTF-8" standalone="yes"?>
<Relationships xmlns="http://schemas.openxmlformats.org/package/2006/relationships"><Relationship Id="rId2" Type="http://schemas.openxmlformats.org/officeDocument/2006/relationships/image" Target="../media/image23.tiff"/><Relationship Id="rId1" Type="http://schemas.openxmlformats.org/officeDocument/2006/relationships/slideLayout" Target="../slideLayouts/slideLayout2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image" Target="../media/image17.png"/><Relationship Id="rId1" Type="http://schemas.openxmlformats.org/officeDocument/2006/relationships/slideLayout" Target="../slideLayouts/slideLayout2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8" Type="http://schemas.openxmlformats.org/officeDocument/2006/relationships/image" Target="../media/image1000.png"/><Relationship Id="rId3" Type="http://schemas.openxmlformats.org/officeDocument/2006/relationships/image" Target="../media/image96.png"/><Relationship Id="rId7" Type="http://schemas.openxmlformats.org/officeDocument/2006/relationships/customXml" Target="../ink/ink1.xml"/><Relationship Id="rId2" Type="http://schemas.openxmlformats.org/officeDocument/2006/relationships/notesSlide" Target="../notesSlides/notesSlide14.xml"/><Relationship Id="rId1" Type="http://schemas.openxmlformats.org/officeDocument/2006/relationships/slideLayout" Target="../slideLayouts/slideLayout26.xml"/><Relationship Id="rId6" Type="http://schemas.openxmlformats.org/officeDocument/2006/relationships/image" Target="../media/image98.gif"/><Relationship Id="rId5" Type="http://schemas.microsoft.com/office/2007/relationships/hdphoto" Target="../media/hdphoto4.wdp"/><Relationship Id="rId10" Type="http://schemas.openxmlformats.org/officeDocument/2006/relationships/image" Target="../media/image1010.png"/><Relationship Id="rId4" Type="http://schemas.openxmlformats.org/officeDocument/2006/relationships/image" Target="../media/image97.png"/><Relationship Id="rId9" Type="http://schemas.openxmlformats.org/officeDocument/2006/relationships/customXml" Target="../ink/ink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5.xml"/></Relationships>
</file>

<file path=ppt/slides/_rels/slide26.xml.rels><?xml version="1.0" encoding="UTF-8" standalone="yes"?>
<Relationships xmlns="http://schemas.openxmlformats.org/package/2006/relationships"><Relationship Id="rId8" Type="http://schemas.openxmlformats.org/officeDocument/2006/relationships/image" Target="../media/image103.svg"/><Relationship Id="rId13" Type="http://schemas.openxmlformats.org/officeDocument/2006/relationships/image" Target="../media/image108.svg"/><Relationship Id="rId3" Type="http://schemas.openxmlformats.org/officeDocument/2006/relationships/image" Target="../media/image54.png"/><Relationship Id="rId7" Type="http://schemas.openxmlformats.org/officeDocument/2006/relationships/image" Target="../media/image102.png"/><Relationship Id="rId12" Type="http://schemas.openxmlformats.org/officeDocument/2006/relationships/image" Target="../media/image107.png"/><Relationship Id="rId2" Type="http://schemas.openxmlformats.org/officeDocument/2006/relationships/notesSlide" Target="../notesSlides/notesSlide16.xml"/><Relationship Id="rId1" Type="http://schemas.openxmlformats.org/officeDocument/2006/relationships/slideLayout" Target="../slideLayouts/slideLayout25.xml"/><Relationship Id="rId6" Type="http://schemas.openxmlformats.org/officeDocument/2006/relationships/image" Target="../media/image101.svg"/><Relationship Id="rId11" Type="http://schemas.openxmlformats.org/officeDocument/2006/relationships/image" Target="../media/image106.png"/><Relationship Id="rId5" Type="http://schemas.openxmlformats.org/officeDocument/2006/relationships/image" Target="../media/image100.png"/><Relationship Id="rId10" Type="http://schemas.openxmlformats.org/officeDocument/2006/relationships/image" Target="../media/image105.png"/><Relationship Id="rId4" Type="http://schemas.openxmlformats.org/officeDocument/2006/relationships/image" Target="../media/image99.png"/><Relationship Id="rId9" Type="http://schemas.openxmlformats.org/officeDocument/2006/relationships/image" Target="../media/image104.png"/></Relationships>
</file>

<file path=ppt/slides/_rels/slide27.xml.rels><?xml version="1.0" encoding="UTF-8" standalone="yes"?>
<Relationships xmlns="http://schemas.openxmlformats.org/package/2006/relationships"><Relationship Id="rId8" Type="http://schemas.openxmlformats.org/officeDocument/2006/relationships/image" Target="../media/image105.png"/><Relationship Id="rId3" Type="http://schemas.openxmlformats.org/officeDocument/2006/relationships/image" Target="../media/image55.tiff"/><Relationship Id="rId7" Type="http://schemas.openxmlformats.org/officeDocument/2006/relationships/image" Target="../media/image104.png"/><Relationship Id="rId12" Type="http://schemas.openxmlformats.org/officeDocument/2006/relationships/image" Target="../media/image109.png"/><Relationship Id="rId2" Type="http://schemas.openxmlformats.org/officeDocument/2006/relationships/notesSlide" Target="../notesSlides/notesSlide17.xml"/><Relationship Id="rId1" Type="http://schemas.openxmlformats.org/officeDocument/2006/relationships/slideLayout" Target="../slideLayouts/slideLayout25.xml"/><Relationship Id="rId6" Type="http://schemas.openxmlformats.org/officeDocument/2006/relationships/image" Target="../media/image103.svg"/><Relationship Id="rId11" Type="http://schemas.openxmlformats.org/officeDocument/2006/relationships/image" Target="../media/image108.svg"/><Relationship Id="rId5" Type="http://schemas.openxmlformats.org/officeDocument/2006/relationships/image" Target="../media/image102.png"/><Relationship Id="rId10" Type="http://schemas.openxmlformats.org/officeDocument/2006/relationships/image" Target="../media/image107.png"/><Relationship Id="rId4" Type="http://schemas.openxmlformats.org/officeDocument/2006/relationships/image" Target="../media/image99.png"/><Relationship Id="rId9" Type="http://schemas.openxmlformats.org/officeDocument/2006/relationships/image" Target="../media/image106.png"/></Relationships>
</file>

<file path=ppt/slides/_rels/slide28.xml.rels><?xml version="1.0" encoding="UTF-8" standalone="yes"?>
<Relationships xmlns="http://schemas.openxmlformats.org/package/2006/relationships"><Relationship Id="rId8" Type="http://schemas.openxmlformats.org/officeDocument/2006/relationships/image" Target="../media/image103.svg"/><Relationship Id="rId13" Type="http://schemas.openxmlformats.org/officeDocument/2006/relationships/image" Target="../media/image108.svg"/><Relationship Id="rId3" Type="http://schemas.openxmlformats.org/officeDocument/2006/relationships/image" Target="../media/image55.tiff"/><Relationship Id="rId7" Type="http://schemas.openxmlformats.org/officeDocument/2006/relationships/image" Target="../media/image102.png"/><Relationship Id="rId12" Type="http://schemas.openxmlformats.org/officeDocument/2006/relationships/image" Target="../media/image107.png"/><Relationship Id="rId2" Type="http://schemas.openxmlformats.org/officeDocument/2006/relationships/notesSlide" Target="../notesSlides/notesSlide18.xml"/><Relationship Id="rId1" Type="http://schemas.openxmlformats.org/officeDocument/2006/relationships/slideLayout" Target="../slideLayouts/slideLayout25.xml"/><Relationship Id="rId6" Type="http://schemas.openxmlformats.org/officeDocument/2006/relationships/image" Target="../media/image101.svg"/><Relationship Id="rId11" Type="http://schemas.openxmlformats.org/officeDocument/2006/relationships/image" Target="../media/image106.png"/><Relationship Id="rId5" Type="http://schemas.openxmlformats.org/officeDocument/2006/relationships/image" Target="../media/image100.png"/><Relationship Id="rId10" Type="http://schemas.openxmlformats.org/officeDocument/2006/relationships/image" Target="../media/image105.png"/><Relationship Id="rId4" Type="http://schemas.openxmlformats.org/officeDocument/2006/relationships/image" Target="../media/image99.png"/><Relationship Id="rId9" Type="http://schemas.openxmlformats.org/officeDocument/2006/relationships/image" Target="../media/image104.png"/></Relationships>
</file>

<file path=ppt/slides/_rels/slide29.xml.rels><?xml version="1.0" encoding="UTF-8" standalone="yes"?>
<Relationships xmlns="http://schemas.openxmlformats.org/package/2006/relationships"><Relationship Id="rId8" Type="http://schemas.openxmlformats.org/officeDocument/2006/relationships/image" Target="../media/image58.tiff"/><Relationship Id="rId3" Type="http://schemas.openxmlformats.org/officeDocument/2006/relationships/image" Target="../media/image99.png"/><Relationship Id="rId7" Type="http://schemas.openxmlformats.org/officeDocument/2006/relationships/image" Target="../media/image105.png"/><Relationship Id="rId2" Type="http://schemas.openxmlformats.org/officeDocument/2006/relationships/notesSlide" Target="../notesSlides/notesSlide19.xml"/><Relationship Id="rId1" Type="http://schemas.openxmlformats.org/officeDocument/2006/relationships/slideLayout" Target="../slideLayouts/slideLayout25.xml"/><Relationship Id="rId6" Type="http://schemas.openxmlformats.org/officeDocument/2006/relationships/image" Target="../media/image104.png"/><Relationship Id="rId11" Type="http://schemas.openxmlformats.org/officeDocument/2006/relationships/image" Target="../media/image108.svg"/><Relationship Id="rId5" Type="http://schemas.openxmlformats.org/officeDocument/2006/relationships/image" Target="../media/image103.svg"/><Relationship Id="rId10" Type="http://schemas.openxmlformats.org/officeDocument/2006/relationships/image" Target="../media/image107.png"/><Relationship Id="rId4" Type="http://schemas.openxmlformats.org/officeDocument/2006/relationships/image" Target="../media/image102.png"/><Relationship Id="rId9" Type="http://schemas.openxmlformats.org/officeDocument/2006/relationships/image" Target="../media/image106.png"/></Relationships>
</file>

<file path=ppt/slides/_rels/slide3.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8.tiff"/><Relationship Id="rId7" Type="http://schemas.openxmlformats.org/officeDocument/2006/relationships/image" Target="../media/image21.png"/><Relationship Id="rId2" Type="http://schemas.openxmlformats.org/officeDocument/2006/relationships/notesSlide" Target="../notesSlides/notesSlide1.xml"/><Relationship Id="rId1" Type="http://schemas.openxmlformats.org/officeDocument/2006/relationships/slideLayout" Target="../slideLayouts/slideLayout25.xml"/><Relationship Id="rId6" Type="http://schemas.openxmlformats.org/officeDocument/2006/relationships/image" Target="../media/image20.png"/><Relationship Id="rId5" Type="http://schemas.openxmlformats.org/officeDocument/2006/relationships/hyperlink" Target="https://docs.cyberark.com/Product-Doc/OnlineHelp/PAS/Latest/en/Content/PASIMP/AccountsStoredInConfigurationFiles.htm" TargetMode="External"/><Relationship Id="rId4" Type="http://schemas.openxmlformats.org/officeDocument/2006/relationships/image" Target="../media/image19.emf"/></Relationships>
</file>

<file path=ppt/slides/_rels/slide30.xml.rels><?xml version="1.0" encoding="UTF-8" standalone="yes"?>
<Relationships xmlns="http://schemas.openxmlformats.org/package/2006/relationships"><Relationship Id="rId8" Type="http://schemas.openxmlformats.org/officeDocument/2006/relationships/image" Target="../media/image105.png"/><Relationship Id="rId3" Type="http://schemas.openxmlformats.org/officeDocument/2006/relationships/image" Target="../media/image58.tiff"/><Relationship Id="rId7" Type="http://schemas.openxmlformats.org/officeDocument/2006/relationships/image" Target="../media/image104.png"/><Relationship Id="rId2" Type="http://schemas.openxmlformats.org/officeDocument/2006/relationships/notesSlide" Target="../notesSlides/notesSlide20.xml"/><Relationship Id="rId1" Type="http://schemas.openxmlformats.org/officeDocument/2006/relationships/slideLayout" Target="../slideLayouts/slideLayout25.xml"/><Relationship Id="rId6" Type="http://schemas.openxmlformats.org/officeDocument/2006/relationships/image" Target="../media/image103.svg"/><Relationship Id="rId11" Type="http://schemas.openxmlformats.org/officeDocument/2006/relationships/image" Target="../media/image108.svg"/><Relationship Id="rId5" Type="http://schemas.openxmlformats.org/officeDocument/2006/relationships/image" Target="../media/image102.png"/><Relationship Id="rId10" Type="http://schemas.openxmlformats.org/officeDocument/2006/relationships/image" Target="../media/image107.png"/><Relationship Id="rId4" Type="http://schemas.openxmlformats.org/officeDocument/2006/relationships/image" Target="../media/image99.png"/><Relationship Id="rId9" Type="http://schemas.openxmlformats.org/officeDocument/2006/relationships/image" Target="../media/image106.png"/></Relationships>
</file>

<file path=ppt/slides/_rels/slide31.xml.rels><?xml version="1.0" encoding="UTF-8" standalone="yes"?>
<Relationships xmlns="http://schemas.openxmlformats.org/package/2006/relationships"><Relationship Id="rId8" Type="http://schemas.openxmlformats.org/officeDocument/2006/relationships/image" Target="../media/image105.png"/><Relationship Id="rId3" Type="http://schemas.openxmlformats.org/officeDocument/2006/relationships/image" Target="../media/image110.tiff"/><Relationship Id="rId7" Type="http://schemas.openxmlformats.org/officeDocument/2006/relationships/image" Target="../media/image104.png"/><Relationship Id="rId12" Type="http://schemas.openxmlformats.org/officeDocument/2006/relationships/image" Target="../media/image111.png"/><Relationship Id="rId2" Type="http://schemas.openxmlformats.org/officeDocument/2006/relationships/notesSlide" Target="../notesSlides/notesSlide21.xml"/><Relationship Id="rId1" Type="http://schemas.openxmlformats.org/officeDocument/2006/relationships/slideLayout" Target="../slideLayouts/slideLayout25.xml"/><Relationship Id="rId6" Type="http://schemas.openxmlformats.org/officeDocument/2006/relationships/image" Target="../media/image103.svg"/><Relationship Id="rId11" Type="http://schemas.openxmlformats.org/officeDocument/2006/relationships/image" Target="../media/image108.svg"/><Relationship Id="rId5" Type="http://schemas.openxmlformats.org/officeDocument/2006/relationships/image" Target="../media/image102.png"/><Relationship Id="rId10" Type="http://schemas.openxmlformats.org/officeDocument/2006/relationships/image" Target="../media/image107.png"/><Relationship Id="rId4" Type="http://schemas.openxmlformats.org/officeDocument/2006/relationships/image" Target="../media/image99.png"/><Relationship Id="rId9" Type="http://schemas.openxmlformats.org/officeDocument/2006/relationships/image" Target="../media/image106.png"/></Relationships>
</file>

<file path=ppt/slides/_rels/slide32.xml.rels><?xml version="1.0" encoding="UTF-8" standalone="yes"?>
<Relationships xmlns="http://schemas.openxmlformats.org/package/2006/relationships"><Relationship Id="rId8" Type="http://schemas.openxmlformats.org/officeDocument/2006/relationships/image" Target="../media/image105.png"/><Relationship Id="rId3" Type="http://schemas.openxmlformats.org/officeDocument/2006/relationships/image" Target="../media/image112.png"/><Relationship Id="rId7" Type="http://schemas.openxmlformats.org/officeDocument/2006/relationships/image" Target="../media/image114.png"/><Relationship Id="rId2" Type="http://schemas.openxmlformats.org/officeDocument/2006/relationships/notesSlide" Target="../notesSlides/notesSlide22.xml"/><Relationship Id="rId1" Type="http://schemas.openxmlformats.org/officeDocument/2006/relationships/slideLayout" Target="../slideLayouts/slideLayout25.xml"/><Relationship Id="rId6" Type="http://schemas.openxmlformats.org/officeDocument/2006/relationships/image" Target="../media/image106.png"/><Relationship Id="rId5" Type="http://schemas.openxmlformats.org/officeDocument/2006/relationships/image" Target="../media/image113.png"/><Relationship Id="rId4" Type="http://schemas.openxmlformats.org/officeDocument/2006/relationships/image" Target="../media/image104.png"/><Relationship Id="rId9" Type="http://schemas.openxmlformats.org/officeDocument/2006/relationships/hyperlink" Target="https://cyberark.github.io/summon/"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23.xml"/><Relationship Id="rId1" Type="http://schemas.openxmlformats.org/officeDocument/2006/relationships/slideLayout" Target="../slideLayouts/slideLayout27.xml"/><Relationship Id="rId6" Type="http://schemas.openxmlformats.org/officeDocument/2006/relationships/image" Target="../media/image118.png"/><Relationship Id="rId5" Type="http://schemas.openxmlformats.org/officeDocument/2006/relationships/image" Target="../media/image117.png"/><Relationship Id="rId4" Type="http://schemas.openxmlformats.org/officeDocument/2006/relationships/image" Target="../media/image116.png"/></Relationships>
</file>

<file path=ppt/slides/_rels/slide34.xml.rels><?xml version="1.0" encoding="UTF-8" standalone="yes"?>
<Relationships xmlns="http://schemas.openxmlformats.org/package/2006/relationships"><Relationship Id="rId8" Type="http://schemas.openxmlformats.org/officeDocument/2006/relationships/image" Target="../media/image122.png"/><Relationship Id="rId3" Type="http://schemas.openxmlformats.org/officeDocument/2006/relationships/slideLayout" Target="../slideLayouts/slideLayout25.xml"/><Relationship Id="rId7" Type="http://schemas.openxmlformats.org/officeDocument/2006/relationships/image" Target="../media/image121.png"/><Relationship Id="rId12" Type="http://schemas.openxmlformats.org/officeDocument/2006/relationships/image" Target="../media/image126.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120.png"/><Relationship Id="rId11" Type="http://schemas.openxmlformats.org/officeDocument/2006/relationships/image" Target="../media/image125.png"/><Relationship Id="rId5" Type="http://schemas.openxmlformats.org/officeDocument/2006/relationships/image" Target="../media/image119.png"/><Relationship Id="rId10" Type="http://schemas.openxmlformats.org/officeDocument/2006/relationships/image" Target="../media/image124.png"/><Relationship Id="rId4" Type="http://schemas.openxmlformats.org/officeDocument/2006/relationships/notesSlide" Target="../notesSlides/notesSlide24.xml"/><Relationship Id="rId9" Type="http://schemas.openxmlformats.org/officeDocument/2006/relationships/image" Target="../media/image123.png"/></Relationships>
</file>

<file path=ppt/slides/_rels/slide35.xml.rels><?xml version="1.0" encoding="UTF-8" standalone="yes"?>
<Relationships xmlns="http://schemas.openxmlformats.org/package/2006/relationships"><Relationship Id="rId8" Type="http://schemas.openxmlformats.org/officeDocument/2006/relationships/image" Target="../media/image123.png"/><Relationship Id="rId3" Type="http://schemas.openxmlformats.org/officeDocument/2006/relationships/slideLayout" Target="../slideLayouts/slideLayout25.xml"/><Relationship Id="rId7" Type="http://schemas.openxmlformats.org/officeDocument/2006/relationships/image" Target="../media/image122.png"/><Relationship Id="rId12" Type="http://schemas.openxmlformats.org/officeDocument/2006/relationships/image" Target="../media/image126.png"/><Relationship Id="rId2" Type="http://schemas.openxmlformats.org/officeDocument/2006/relationships/tags" Target="../tags/tag4.xml"/><Relationship Id="rId1" Type="http://schemas.openxmlformats.org/officeDocument/2006/relationships/tags" Target="../tags/tag3.xml"/><Relationship Id="rId6" Type="http://schemas.openxmlformats.org/officeDocument/2006/relationships/image" Target="../media/image121.png"/><Relationship Id="rId11" Type="http://schemas.openxmlformats.org/officeDocument/2006/relationships/image" Target="../media/image127.png"/><Relationship Id="rId5" Type="http://schemas.openxmlformats.org/officeDocument/2006/relationships/image" Target="../media/image119.png"/><Relationship Id="rId10" Type="http://schemas.openxmlformats.org/officeDocument/2006/relationships/image" Target="../media/image125.png"/><Relationship Id="rId4" Type="http://schemas.openxmlformats.org/officeDocument/2006/relationships/notesSlide" Target="../notesSlides/notesSlide25.xml"/><Relationship Id="rId9" Type="http://schemas.openxmlformats.org/officeDocument/2006/relationships/image" Target="../media/image124.png"/></Relationships>
</file>

<file path=ppt/slides/_rels/slide36.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5.png"/><Relationship Id="rId1" Type="http://schemas.openxmlformats.org/officeDocument/2006/relationships/slideLayout" Target="../slideLayouts/slideLayout25.xml"/><Relationship Id="rId6" Type="http://schemas.openxmlformats.org/officeDocument/2006/relationships/image" Target="../media/image108.svg"/><Relationship Id="rId5" Type="http://schemas.openxmlformats.org/officeDocument/2006/relationships/image" Target="../media/image107.png"/><Relationship Id="rId4" Type="http://schemas.openxmlformats.org/officeDocument/2006/relationships/image" Target="../media/image103.sv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8.xml.rels><?xml version="1.0" encoding="UTF-8" standalone="yes"?>
<Relationships xmlns="http://schemas.openxmlformats.org/package/2006/relationships"><Relationship Id="rId3" Type="http://schemas.openxmlformats.org/officeDocument/2006/relationships/image" Target="../media/image129.tiff"/><Relationship Id="rId2" Type="http://schemas.openxmlformats.org/officeDocument/2006/relationships/image" Target="../media/image128.png"/><Relationship Id="rId1" Type="http://schemas.openxmlformats.org/officeDocument/2006/relationships/slideLayout" Target="../slideLayouts/slideLayout2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3.tiff"/><Relationship Id="rId1" Type="http://schemas.openxmlformats.org/officeDocument/2006/relationships/slideLayout" Target="../slideLayouts/slideLayout25.xml"/></Relationships>
</file>

<file path=ppt/slides/_rels/slide40.xml.rels><?xml version="1.0" encoding="UTF-8" standalone="yes"?>
<Relationships xmlns="http://schemas.openxmlformats.org/package/2006/relationships"><Relationship Id="rId3" Type="http://schemas.openxmlformats.org/officeDocument/2006/relationships/hyperlink" Target="https://cpl.thalesgroup.com/encryption/data-security-platform" TargetMode="External"/><Relationship Id="rId2" Type="http://schemas.openxmlformats.org/officeDocument/2006/relationships/image" Target="../media/image130.jpeg"/><Relationship Id="rId1" Type="http://schemas.openxmlformats.org/officeDocument/2006/relationships/slideLayout" Target="../slideLayouts/slideLayout26.xml"/></Relationships>
</file>

<file path=ppt/slides/_rels/slide41.xml.rels><?xml version="1.0" encoding="UTF-8" standalone="yes"?>
<Relationships xmlns="http://schemas.openxmlformats.org/package/2006/relationships"><Relationship Id="rId8" Type="http://schemas.openxmlformats.org/officeDocument/2006/relationships/image" Target="../media/image135.jpeg"/><Relationship Id="rId3" Type="http://schemas.openxmlformats.org/officeDocument/2006/relationships/image" Target="../media/image131.png"/><Relationship Id="rId7" Type="http://schemas.openxmlformats.org/officeDocument/2006/relationships/image" Target="../media/image134.png"/><Relationship Id="rId2" Type="http://schemas.openxmlformats.org/officeDocument/2006/relationships/notesSlide" Target="../notesSlides/notesSlide27.xml"/><Relationship Id="rId1" Type="http://schemas.openxmlformats.org/officeDocument/2006/relationships/slideLayout" Target="../slideLayouts/slideLayout25.xml"/><Relationship Id="rId6" Type="http://schemas.openxmlformats.org/officeDocument/2006/relationships/image" Target="../media/image104.png"/><Relationship Id="rId5" Type="http://schemas.openxmlformats.org/officeDocument/2006/relationships/image" Target="../media/image133.png"/><Relationship Id="rId4" Type="http://schemas.openxmlformats.org/officeDocument/2006/relationships/image" Target="../media/image132.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136.tiff"/><Relationship Id="rId2" Type="http://schemas.openxmlformats.org/officeDocument/2006/relationships/notesSlide" Target="../notesSlides/notesSlide29.xml"/><Relationship Id="rId1" Type="http://schemas.openxmlformats.org/officeDocument/2006/relationships/slideLayout" Target="../slideLayouts/slideLayout25.xml"/><Relationship Id="rId5" Type="http://schemas.openxmlformats.org/officeDocument/2006/relationships/image" Target="../media/image138.tiff"/><Relationship Id="rId4" Type="http://schemas.openxmlformats.org/officeDocument/2006/relationships/image" Target="../media/image137.tiff"/></Relationships>
</file>

<file path=ppt/slides/_rels/slide44.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04.png"/><Relationship Id="rId1" Type="http://schemas.openxmlformats.org/officeDocument/2006/relationships/slideLayout" Target="../slideLayouts/slideLayout25.xml"/><Relationship Id="rId4" Type="http://schemas.openxmlformats.org/officeDocument/2006/relationships/image" Target="../media/image140.png"/></Relationships>
</file>

<file path=ppt/slides/_rels/slide45.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30.xml"/><Relationship Id="rId1" Type="http://schemas.openxmlformats.org/officeDocument/2006/relationships/slideLayout" Target="../slideLayouts/slideLayout25.xml"/><Relationship Id="rId5" Type="http://schemas.openxmlformats.org/officeDocument/2006/relationships/image" Target="../media/image141.png"/><Relationship Id="rId4" Type="http://schemas.openxmlformats.org/officeDocument/2006/relationships/image" Target="../media/image11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8.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31.xml"/><Relationship Id="rId1" Type="http://schemas.openxmlformats.org/officeDocument/2006/relationships/slideLayout" Target="../slideLayouts/slideLayout25.xml"/></Relationships>
</file>

<file path=ppt/slides/_rels/slide49.xml.rels><?xml version="1.0" encoding="UTF-8" standalone="yes"?>
<Relationships xmlns="http://schemas.openxmlformats.org/package/2006/relationships"><Relationship Id="rId2" Type="http://schemas.openxmlformats.org/officeDocument/2006/relationships/image" Target="../media/image143.tiff"/><Relationship Id="rId1" Type="http://schemas.openxmlformats.org/officeDocument/2006/relationships/slideLayout" Target="../slideLayouts/slideLayout27.xml"/></Relationships>
</file>

<file path=ppt/slides/_rels/slide5.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image" Target="../media/image24.tiff"/><Relationship Id="rId1" Type="http://schemas.openxmlformats.org/officeDocument/2006/relationships/slideLayout" Target="../slideLayouts/slideLayout26.xml"/><Relationship Id="rId5" Type="http://schemas.openxmlformats.org/officeDocument/2006/relationships/image" Target="../media/image27.tiff"/><Relationship Id="rId4" Type="http://schemas.openxmlformats.org/officeDocument/2006/relationships/image" Target="../media/image26.tiff"/></Relationships>
</file>

<file path=ppt/slides/_rels/slide50.xml.rels><?xml version="1.0" encoding="UTF-8" standalone="yes"?>
<Relationships xmlns="http://schemas.openxmlformats.org/package/2006/relationships"><Relationship Id="rId2" Type="http://schemas.openxmlformats.org/officeDocument/2006/relationships/image" Target="../media/image144.tiff"/><Relationship Id="rId1" Type="http://schemas.openxmlformats.org/officeDocument/2006/relationships/slideLayout" Target="../slideLayouts/slideLayout25.xml"/></Relationships>
</file>

<file path=ppt/slides/_rels/slide51.xml.rels><?xml version="1.0" encoding="UTF-8" standalone="yes"?>
<Relationships xmlns="http://schemas.openxmlformats.org/package/2006/relationships"><Relationship Id="rId3" Type="http://schemas.openxmlformats.org/officeDocument/2006/relationships/image" Target="../media/image145.tiff"/><Relationship Id="rId2" Type="http://schemas.openxmlformats.org/officeDocument/2006/relationships/notesSlide" Target="../notesSlides/notesSlide32.xml"/><Relationship Id="rId1" Type="http://schemas.openxmlformats.org/officeDocument/2006/relationships/slideLayout" Target="../slideLayouts/slideLayout25.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25.xml"/></Relationships>
</file>

<file path=ppt/slides/_rels/slide55.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25.xml"/></Relationships>
</file>

<file path=ppt/slides/_rels/slide56.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25.xml"/></Relationships>
</file>

<file path=ppt/slides/_rels/slide57.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49.png"/><Relationship Id="rId1" Type="http://schemas.openxmlformats.org/officeDocument/2006/relationships/slideLayout" Target="../slideLayouts/slideLayout27.xml"/></Relationships>
</file>

<file path=ppt/slides/_rels/slide58.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34.xml"/><Relationship Id="rId1" Type="http://schemas.openxmlformats.org/officeDocument/2006/relationships/slideLayout" Target="../slideLayouts/slideLayout25.xml"/><Relationship Id="rId4" Type="http://schemas.openxmlformats.org/officeDocument/2006/relationships/image" Target="../media/image58.tiff"/></Relationships>
</file>

<file path=ppt/slides/_rels/slide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xml"/><Relationship Id="rId1" Type="http://schemas.openxmlformats.org/officeDocument/2006/relationships/slideLayout" Target="../slideLayouts/slideLayout25.xml"/><Relationship Id="rId4" Type="http://schemas.openxmlformats.org/officeDocument/2006/relationships/image" Target="../media/image29.svg"/></Relationships>
</file>

<file path=ppt/slides/_rels/slide60.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35.xml"/><Relationship Id="rId1" Type="http://schemas.openxmlformats.org/officeDocument/2006/relationships/slideLayout" Target="../slideLayouts/slideLayout25.xml"/><Relationship Id="rId4" Type="http://schemas.openxmlformats.org/officeDocument/2006/relationships/image" Target="../media/image153.png"/></Relationships>
</file>

<file path=ppt/slides/_rels/slide61.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36.xml"/><Relationship Id="rId1" Type="http://schemas.openxmlformats.org/officeDocument/2006/relationships/slideLayout" Target="../slideLayouts/slideLayout25.xml"/><Relationship Id="rId6" Type="http://schemas.openxmlformats.org/officeDocument/2006/relationships/image" Target="../media/image157.png"/><Relationship Id="rId5" Type="http://schemas.openxmlformats.org/officeDocument/2006/relationships/image" Target="../media/image156.png"/><Relationship Id="rId4" Type="http://schemas.openxmlformats.org/officeDocument/2006/relationships/image" Target="../media/image155.png"/></Relationships>
</file>

<file path=ppt/slides/_rels/slide62.xml.rels><?xml version="1.0" encoding="UTF-8" standalone="yes"?>
<Relationships xmlns="http://schemas.openxmlformats.org/package/2006/relationships"><Relationship Id="rId8" Type="http://schemas.openxmlformats.org/officeDocument/2006/relationships/image" Target="../media/image164.png"/><Relationship Id="rId3" Type="http://schemas.openxmlformats.org/officeDocument/2006/relationships/image" Target="../media/image159.png"/><Relationship Id="rId7" Type="http://schemas.openxmlformats.org/officeDocument/2006/relationships/image" Target="../media/image163.png"/><Relationship Id="rId2" Type="http://schemas.openxmlformats.org/officeDocument/2006/relationships/image" Target="../media/image158.png"/><Relationship Id="rId1" Type="http://schemas.openxmlformats.org/officeDocument/2006/relationships/slideLayout" Target="../slideLayouts/slideLayout6.xml"/><Relationship Id="rId6" Type="http://schemas.openxmlformats.org/officeDocument/2006/relationships/image" Target="../media/image162.png"/><Relationship Id="rId5" Type="http://schemas.openxmlformats.org/officeDocument/2006/relationships/image" Target="../media/image161.png"/><Relationship Id="rId4" Type="http://schemas.openxmlformats.org/officeDocument/2006/relationships/image" Target="../media/image160.png"/><Relationship Id="rId9" Type="http://schemas.openxmlformats.org/officeDocument/2006/relationships/image" Target="../media/image165.jpeg"/></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55.tiff"/><Relationship Id="rId2" Type="http://schemas.openxmlformats.org/officeDocument/2006/relationships/notesSlide" Target="../notesSlides/notesSlide38.xml"/><Relationship Id="rId1" Type="http://schemas.openxmlformats.org/officeDocument/2006/relationships/slideLayout" Target="../slideLayouts/slideLayout25.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5.xml"/></Relationships>
</file>

<file path=ppt/slides/_rels/slide66.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40.xml"/><Relationship Id="rId1" Type="http://schemas.openxmlformats.org/officeDocument/2006/relationships/slideLayout" Target="../slideLayouts/slideLayout27.xml"/><Relationship Id="rId4" Type="http://schemas.openxmlformats.org/officeDocument/2006/relationships/image" Target="../media/image167.png"/></Relationships>
</file>

<file path=ppt/slides/_rels/slide67.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41.xml"/><Relationship Id="rId1" Type="http://schemas.openxmlformats.org/officeDocument/2006/relationships/slideLayout" Target="../slideLayouts/slideLayout27.xml"/><Relationship Id="rId4" Type="http://schemas.openxmlformats.org/officeDocument/2006/relationships/image" Target="../media/image167.png"/></Relationships>
</file>

<file path=ppt/slides/_rels/slide68.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42.xml"/><Relationship Id="rId1" Type="http://schemas.openxmlformats.org/officeDocument/2006/relationships/slideLayout" Target="../slideLayouts/slideLayout27.xml"/><Relationship Id="rId4" Type="http://schemas.openxmlformats.org/officeDocument/2006/relationships/image" Target="../media/image167.png"/></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5.xml"/></Relationships>
</file>

<file path=ppt/slides/_rels/slide7.xml.rels><?xml version="1.0" encoding="UTF-8" standalone="yes"?>
<Relationships xmlns="http://schemas.openxmlformats.org/package/2006/relationships"><Relationship Id="rId3" Type="http://schemas.openxmlformats.org/officeDocument/2006/relationships/hyperlink" Target="https://docs.aws.amazon.com/apigateway/latest/developerguide/http-api-open-api.html" TargetMode="External"/><Relationship Id="rId2" Type="http://schemas.openxmlformats.org/officeDocument/2006/relationships/hyperlink" Target="https://swagger.io/tools/swagger-ui/" TargetMode="External"/><Relationship Id="rId1" Type="http://schemas.openxmlformats.org/officeDocument/2006/relationships/slideLayout" Target="../slideLayouts/slideLayout26.xml"/><Relationship Id="rId4" Type="http://schemas.openxmlformats.org/officeDocument/2006/relationships/hyperlink" Target="https://docs.apigee.com/api-platform/publish/specs/intro" TargetMode="Externa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5.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5.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170.emf"/><Relationship Id="rId1" Type="http://schemas.openxmlformats.org/officeDocument/2006/relationships/slideLayout" Target="../slideLayouts/slideLayout23.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48.xml"/><Relationship Id="rId1" Type="http://schemas.openxmlformats.org/officeDocument/2006/relationships/slideLayout" Target="../slideLayouts/slideLayout6.xml"/><Relationship Id="rId5" Type="http://schemas.openxmlformats.org/officeDocument/2006/relationships/image" Target="../media/image173.png"/><Relationship Id="rId4" Type="http://schemas.openxmlformats.org/officeDocument/2006/relationships/image" Target="../media/image172.svg"/></Relationships>
</file>

<file path=ppt/slides/_rels/slide77.xml.rels><?xml version="1.0" encoding="UTF-8" standalone="yes"?>
<Relationships xmlns="http://schemas.openxmlformats.org/package/2006/relationships"><Relationship Id="rId8" Type="http://schemas.openxmlformats.org/officeDocument/2006/relationships/image" Target="../media/image176.jpeg"/><Relationship Id="rId13" Type="http://schemas.openxmlformats.org/officeDocument/2006/relationships/image" Target="../media/image123.png"/><Relationship Id="rId3" Type="http://schemas.openxmlformats.org/officeDocument/2006/relationships/tags" Target="../tags/tag7.xml"/><Relationship Id="rId7" Type="http://schemas.openxmlformats.org/officeDocument/2006/relationships/image" Target="../media/image175.png"/><Relationship Id="rId12" Type="http://schemas.openxmlformats.org/officeDocument/2006/relationships/image" Target="../media/image122.png"/><Relationship Id="rId2" Type="http://schemas.openxmlformats.org/officeDocument/2006/relationships/tags" Target="../tags/tag6.xml"/><Relationship Id="rId1" Type="http://schemas.openxmlformats.org/officeDocument/2006/relationships/tags" Target="../tags/tag5.xml"/><Relationship Id="rId6" Type="http://schemas.openxmlformats.org/officeDocument/2006/relationships/image" Target="../media/image174.png"/><Relationship Id="rId11" Type="http://schemas.openxmlformats.org/officeDocument/2006/relationships/image" Target="../media/image121.png"/><Relationship Id="rId5" Type="http://schemas.openxmlformats.org/officeDocument/2006/relationships/notesSlide" Target="../notesSlides/notesSlide49.xml"/><Relationship Id="rId15" Type="http://schemas.openxmlformats.org/officeDocument/2006/relationships/image" Target="../media/image178.png"/><Relationship Id="rId10" Type="http://schemas.openxmlformats.org/officeDocument/2006/relationships/image" Target="../media/image119.png"/><Relationship Id="rId4" Type="http://schemas.openxmlformats.org/officeDocument/2006/relationships/slideLayout" Target="../slideLayouts/slideLayout25.xml"/><Relationship Id="rId9" Type="http://schemas.openxmlformats.org/officeDocument/2006/relationships/image" Target="../media/image177.jpeg"/><Relationship Id="rId14" Type="http://schemas.openxmlformats.org/officeDocument/2006/relationships/image" Target="../media/image127.png"/></Relationships>
</file>

<file path=ppt/slides/_rels/slide78.xml.rels><?xml version="1.0" encoding="UTF-8" standalone="yes"?>
<Relationships xmlns="http://schemas.openxmlformats.org/package/2006/relationships"><Relationship Id="rId8" Type="http://schemas.openxmlformats.org/officeDocument/2006/relationships/image" Target="../media/image182.png"/><Relationship Id="rId13" Type="http://schemas.openxmlformats.org/officeDocument/2006/relationships/image" Target="../media/image187.jpeg"/><Relationship Id="rId3" Type="http://schemas.openxmlformats.org/officeDocument/2006/relationships/image" Target="../media/image85.png"/><Relationship Id="rId7" Type="http://schemas.openxmlformats.org/officeDocument/2006/relationships/image" Target="../media/image181.png"/><Relationship Id="rId12" Type="http://schemas.openxmlformats.org/officeDocument/2006/relationships/image" Target="../media/image186.png"/><Relationship Id="rId2" Type="http://schemas.openxmlformats.org/officeDocument/2006/relationships/notesSlide" Target="../notesSlides/notesSlide50.xml"/><Relationship Id="rId16" Type="http://schemas.openxmlformats.org/officeDocument/2006/relationships/image" Target="../media/image190.png"/><Relationship Id="rId1" Type="http://schemas.openxmlformats.org/officeDocument/2006/relationships/slideLayout" Target="../slideLayouts/slideLayout6.xml"/><Relationship Id="rId6" Type="http://schemas.openxmlformats.org/officeDocument/2006/relationships/image" Target="../media/image134.png"/><Relationship Id="rId11" Type="http://schemas.openxmlformats.org/officeDocument/2006/relationships/image" Target="../media/image185.png"/><Relationship Id="rId5" Type="http://schemas.openxmlformats.org/officeDocument/2006/relationships/image" Target="../media/image180.png"/><Relationship Id="rId15" Type="http://schemas.openxmlformats.org/officeDocument/2006/relationships/image" Target="../media/image189.png"/><Relationship Id="rId10" Type="http://schemas.openxmlformats.org/officeDocument/2006/relationships/image" Target="../media/image184.jpeg"/><Relationship Id="rId4" Type="http://schemas.openxmlformats.org/officeDocument/2006/relationships/image" Target="../media/image179.png"/><Relationship Id="rId9" Type="http://schemas.openxmlformats.org/officeDocument/2006/relationships/image" Target="../media/image183.png"/><Relationship Id="rId14" Type="http://schemas.openxmlformats.org/officeDocument/2006/relationships/image" Target="../media/image188.png"/></Relationships>
</file>

<file path=ppt/slides/_rels/slide79.xml.rels><?xml version="1.0" encoding="UTF-8" standalone="yes"?>
<Relationships xmlns="http://schemas.openxmlformats.org/package/2006/relationships"><Relationship Id="rId8" Type="http://schemas.openxmlformats.org/officeDocument/2006/relationships/image" Target="../media/image190.png"/><Relationship Id="rId3" Type="http://schemas.openxmlformats.org/officeDocument/2006/relationships/image" Target="../media/image191.png"/><Relationship Id="rId7" Type="http://schemas.openxmlformats.org/officeDocument/2006/relationships/image" Target="../media/image134.png"/><Relationship Id="rId2" Type="http://schemas.openxmlformats.org/officeDocument/2006/relationships/notesSlide" Target="../notesSlides/notesSlide51.xml"/><Relationship Id="rId1" Type="http://schemas.openxmlformats.org/officeDocument/2006/relationships/slideLayout" Target="../slideLayouts/slideLayout6.xml"/><Relationship Id="rId6" Type="http://schemas.openxmlformats.org/officeDocument/2006/relationships/image" Target="../media/image193.png"/><Relationship Id="rId5" Type="http://schemas.openxmlformats.org/officeDocument/2006/relationships/image" Target="../media/image85.png"/><Relationship Id="rId4" Type="http://schemas.openxmlformats.org/officeDocument/2006/relationships/image" Target="../media/image192.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8" Type="http://schemas.openxmlformats.org/officeDocument/2006/relationships/image" Target="../media/image194.gif"/><Relationship Id="rId3" Type="http://schemas.openxmlformats.org/officeDocument/2006/relationships/image" Target="../media/image191.png"/><Relationship Id="rId7" Type="http://schemas.openxmlformats.org/officeDocument/2006/relationships/image" Target="../media/image134.png"/><Relationship Id="rId2" Type="http://schemas.openxmlformats.org/officeDocument/2006/relationships/notesSlide" Target="../notesSlides/notesSlide52.xml"/><Relationship Id="rId1" Type="http://schemas.openxmlformats.org/officeDocument/2006/relationships/slideLayout" Target="../slideLayouts/slideLayout6.xml"/><Relationship Id="rId6" Type="http://schemas.openxmlformats.org/officeDocument/2006/relationships/image" Target="../media/image193.png"/><Relationship Id="rId5" Type="http://schemas.openxmlformats.org/officeDocument/2006/relationships/image" Target="../media/image85.png"/><Relationship Id="rId4" Type="http://schemas.openxmlformats.org/officeDocument/2006/relationships/image" Target="../media/image192.png"/></Relationships>
</file>

<file path=ppt/slides/_rels/slide81.xml.rels><?xml version="1.0" encoding="UTF-8" standalone="yes"?>
<Relationships xmlns="http://schemas.openxmlformats.org/package/2006/relationships"><Relationship Id="rId3" Type="http://schemas.openxmlformats.org/officeDocument/2006/relationships/hyperlink" Target="https://stackoverflow.com/questions/54568189/how-to-provide-ntlm-authentication-while-calling-any-url" TargetMode="External"/><Relationship Id="rId2" Type="http://schemas.openxmlformats.org/officeDocument/2006/relationships/hyperlink" Target="http://patelshailesh.com/index.php/how-windows-authentication-works-with-iis-http-sys-kerberos-ntlm" TargetMode="External"/><Relationship Id="rId1" Type="http://schemas.openxmlformats.org/officeDocument/2006/relationships/slideLayout" Target="../slideLayouts/slideLayout6.xml"/><Relationship Id="rId5" Type="http://schemas.openxmlformats.org/officeDocument/2006/relationships/hyperlink" Target="https://urldefense.com/v3/__https:/secure-web.cisco.com/100DjjNN85aVXSvjxqmKDMfw8dL9Nh02uexOtuw85mpZR1L8ySNX_c_h4fcTLzMCik-nWALWmZF85EEJ4EzPlLZJkC957Mh3wgGBtc2jWEl28-q0HryiH8V_vv9MA-2c3meYA46pVJQEWHl8kwB1Y6ITtBwYcE6KhobKkZSz9aRyc2joxYn3DU-GzuedPh5RlLE-6vwNiK2MEPob6JVxAe5C6xD7raZ9i-Pjtcke6nVwMHv_zU2RmDTy02lTZ5Pro/https*3A*2F*2Furldefense.com*2Fv3*2F__https*3A*2Fsecure-web.cisco.com*2F1k1sXCm_1O_qW6ycvKc6KFoYtAm1WCVXUBu-4CNITHJ-r4VQKJFI-kP_FPh9HDjtSrmKgcHbIVZy483VpI6rAsF0u6em7ai6OwiXMsHdw0QBegXpAGXrJ5waEM5MrVAgGzGhlgbpt36QfkG68iSIycTc7qPF31UZrRkvz3bHKYzro7KyPGgy-EmpKx6C8vRAtfVQsr4VOmYoOXTEHciiEmPLGiL5MvCjU5ocgBYs8z6amnnE9MDpjy9-FEXYnWD_G*2Fhttps*2A3A*2A2F*2A2Furldefense.com*2A2Fv3*2A2F__https*2A3A*2A2FCyberArkCCP*2A2FWindowsAuthentication*2A2Fapi*2A2FAccounts*2A3FAppID*2A3D*2A24AppID*2A26Object*2A3D*2A24object*2A2A22__*2A3BJQ*2A21*2A21Pe07N362zA*2A21kj4p8kg3tE4HgpYAQTWFs_GpWh8nxth6GJ6S0bOF_lFGnPFXb7bdt3ttiM3nB2ILuic*2A24__*3BJSUlJSUlJSUlJSUlJSUlJSUlJSUlJQ*21*21Pe07N362zA*21nfGF-NSupCs4t-ntubzY3-T0yKsJFa8S9EH4oARaqTbFRBvQk4hmAsRuP-46SRi6lxM*24__;JSUlJSUlJSUlJSUlJSUlJSUlJSUlJSUlJSUlJSUlJSUlJSUl!!Pe07N362zA!h_egdK_kl9yBzVpHbsvCqUzOGHNuBxR6w5Cwzb4fJurc68i35C8MvEYSAtDARP6o8Ls$" TargetMode="External"/><Relationship Id="rId4" Type="http://schemas.openxmlformats.org/officeDocument/2006/relationships/hyperlink" Target="https://docs.microsoft.com/en-us/dotnet/api/system.net.webclient.usedefaultcredentials?view=net-5.0" TargetMode="Externa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notesSlide" Target="../notesSlides/notesSlide54.xml"/><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3" Type="http://schemas.openxmlformats.org/officeDocument/2006/relationships/hyperlink" Target="https://github.com/openservicebrokerapi/servicebroker/blob/v2.13/spec.md" TargetMode="External"/><Relationship Id="rId2" Type="http://schemas.openxmlformats.org/officeDocument/2006/relationships/notesSlide" Target="../notesSlides/notesSlide56.xml"/><Relationship Id="rId1" Type="http://schemas.openxmlformats.org/officeDocument/2006/relationships/slideLayout" Target="../slideLayouts/slideLayout6.xml"/><Relationship Id="rId5" Type="http://schemas.openxmlformats.org/officeDocument/2006/relationships/hyperlink" Target="https://www.conjur.org/" TargetMode="External"/><Relationship Id="rId4" Type="http://schemas.openxmlformats.org/officeDocument/2006/relationships/hyperlink" Target="https://github.com/cyberark/summon-conjur" TargetMode="External"/></Relationships>
</file>

<file path=ppt/slides/_rels/slide86.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notesSlide" Target="../notesSlides/notesSlide57.xml"/><Relationship Id="rId1" Type="http://schemas.openxmlformats.org/officeDocument/2006/relationships/slideLayout" Target="../slideLayouts/slideLayout6.xml"/><Relationship Id="rId6" Type="http://schemas.openxmlformats.org/officeDocument/2006/relationships/hyperlink" Target="http://docs.pivotal.io/partners/cyberark-conjur-service-broker/installing.html" TargetMode="External"/><Relationship Id="rId5" Type="http://schemas.openxmlformats.org/officeDocument/2006/relationships/image" Target="../media/image198.png"/><Relationship Id="rId4" Type="http://schemas.openxmlformats.org/officeDocument/2006/relationships/image" Target="../media/image197.png"/></Relationships>
</file>

<file path=ppt/slides/_rels/slide87.xml.rels><?xml version="1.0" encoding="UTF-8" standalone="yes"?>
<Relationships xmlns="http://schemas.openxmlformats.org/package/2006/relationships"><Relationship Id="rId3" Type="http://schemas.openxmlformats.org/officeDocument/2006/relationships/hyperlink" Target="http://docs.pivotal.io/partners/cyberark-conjur-service-broker/using.html" TargetMode="External"/><Relationship Id="rId2" Type="http://schemas.openxmlformats.org/officeDocument/2006/relationships/notesSlide" Target="../notesSlides/notesSlide58.xml"/><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4.xml"/><Relationship Id="rId1" Type="http://schemas.openxmlformats.org/officeDocument/2006/relationships/slideLayout" Target="../slideLayouts/slideLayout25.xml"/><Relationship Id="rId4" Type="http://schemas.openxmlformats.org/officeDocument/2006/relationships/image" Target="../media/image3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2E8538E-7928-D947-A82E-DA932E1E8B14}"/>
              </a:ext>
            </a:extLst>
          </p:cNvPr>
          <p:cNvSpPr>
            <a:spLocks noGrp="1"/>
          </p:cNvSpPr>
          <p:nvPr>
            <p:ph type="sldNum" sz="quarter" idx="12"/>
          </p:nvPr>
        </p:nvSpPr>
        <p:spPr/>
        <p:txBody>
          <a:bodyPr/>
          <a:lstStyle/>
          <a:p>
            <a:fld id="{3DB5E446-421A-E746-A83E-D1D14D8D9CBB}" type="slidenum">
              <a:rPr lang="en-US" smtClean="0"/>
              <a:pPr/>
              <a:t>1</a:t>
            </a:fld>
            <a:endParaRPr lang="en-US"/>
          </a:p>
        </p:txBody>
      </p:sp>
      <p:sp>
        <p:nvSpPr>
          <p:cNvPr id="3" name="Title 2">
            <a:extLst>
              <a:ext uri="{FF2B5EF4-FFF2-40B4-BE49-F238E27FC236}">
                <a16:creationId xmlns:a16="http://schemas.microsoft.com/office/drawing/2014/main" id="{3F726D18-E31D-BA45-AFFD-3397A60840DE}"/>
              </a:ext>
            </a:extLst>
          </p:cNvPr>
          <p:cNvSpPr>
            <a:spLocks noGrp="1"/>
          </p:cNvSpPr>
          <p:nvPr>
            <p:ph type="title"/>
          </p:nvPr>
        </p:nvSpPr>
        <p:spPr/>
        <p:txBody>
          <a:bodyPr/>
          <a:lstStyle/>
          <a:p>
            <a:r>
              <a:rPr lang="en-US" dirty="0"/>
              <a:t>Securing Admin Scripts with PSM &amp; Credential Provider</a:t>
            </a:r>
          </a:p>
        </p:txBody>
      </p:sp>
      <p:grpSp>
        <p:nvGrpSpPr>
          <p:cNvPr id="97" name="Group 96">
            <a:extLst>
              <a:ext uri="{FF2B5EF4-FFF2-40B4-BE49-F238E27FC236}">
                <a16:creationId xmlns:a16="http://schemas.microsoft.com/office/drawing/2014/main" id="{A069AB6E-97AD-DD4A-8E46-88B4FEACD086}"/>
              </a:ext>
            </a:extLst>
          </p:cNvPr>
          <p:cNvGrpSpPr/>
          <p:nvPr/>
        </p:nvGrpSpPr>
        <p:grpSpPr>
          <a:xfrm>
            <a:off x="793873" y="3465332"/>
            <a:ext cx="908793" cy="1684466"/>
            <a:chOff x="772608" y="2372197"/>
            <a:chExt cx="908793" cy="1684466"/>
          </a:xfrm>
        </p:grpSpPr>
        <p:pic>
          <p:nvPicPr>
            <p:cNvPr id="91" name="תמונה 6">
              <a:extLst>
                <a:ext uri="{FF2B5EF4-FFF2-40B4-BE49-F238E27FC236}">
                  <a16:creationId xmlns:a16="http://schemas.microsoft.com/office/drawing/2014/main" id="{A49D6E8F-36A8-0F4B-8319-269DC46F7566}"/>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825028" y="2372197"/>
              <a:ext cx="856373" cy="939777"/>
            </a:xfrm>
            <a:prstGeom prst="rect">
              <a:avLst/>
            </a:prstGeom>
          </p:spPr>
        </p:pic>
        <p:sp>
          <p:nvSpPr>
            <p:cNvPr id="92" name="Rectangle 91">
              <a:extLst>
                <a:ext uri="{FF2B5EF4-FFF2-40B4-BE49-F238E27FC236}">
                  <a16:creationId xmlns:a16="http://schemas.microsoft.com/office/drawing/2014/main" id="{B0B919C6-73CA-1B4A-A0E3-945E48E74361}"/>
                </a:ext>
              </a:extLst>
            </p:cNvPr>
            <p:cNvSpPr/>
            <p:nvPr/>
          </p:nvSpPr>
          <p:spPr>
            <a:xfrm>
              <a:off x="772608" y="3687331"/>
              <a:ext cx="888385" cy="369332"/>
            </a:xfrm>
            <a:prstGeom prst="rect">
              <a:avLst/>
            </a:prstGeom>
          </p:spPr>
          <p:txBody>
            <a:bodyPr wrap="none">
              <a:spAutoFit/>
            </a:bodyPr>
            <a:lstStyle/>
            <a:p>
              <a:r>
                <a:rPr lang="en-US" kern="0" dirty="0">
                  <a:solidFill>
                    <a:srgbClr val="000000"/>
                  </a:solidFill>
                </a:rPr>
                <a:t>Admins</a:t>
              </a:r>
              <a:endParaRPr lang="en-US" dirty="0"/>
            </a:p>
          </p:txBody>
        </p:sp>
      </p:grpSp>
      <p:grpSp>
        <p:nvGrpSpPr>
          <p:cNvPr id="96" name="Group 95">
            <a:extLst>
              <a:ext uri="{FF2B5EF4-FFF2-40B4-BE49-F238E27FC236}">
                <a16:creationId xmlns:a16="http://schemas.microsoft.com/office/drawing/2014/main" id="{2397443F-536F-3446-8DB1-CF7F666857A8}"/>
              </a:ext>
            </a:extLst>
          </p:cNvPr>
          <p:cNvGrpSpPr/>
          <p:nvPr/>
        </p:nvGrpSpPr>
        <p:grpSpPr>
          <a:xfrm>
            <a:off x="2857791" y="3300398"/>
            <a:ext cx="856374" cy="1851408"/>
            <a:chOff x="2041588" y="2458558"/>
            <a:chExt cx="856374" cy="1851408"/>
          </a:xfrm>
        </p:grpSpPr>
        <p:grpSp>
          <p:nvGrpSpPr>
            <p:cNvPr id="14" name="Group 13">
              <a:extLst>
                <a:ext uri="{FF2B5EF4-FFF2-40B4-BE49-F238E27FC236}">
                  <a16:creationId xmlns:a16="http://schemas.microsoft.com/office/drawing/2014/main" id="{AB1B1CEB-7DE9-8247-AFDC-52F78F587063}"/>
                </a:ext>
              </a:extLst>
            </p:cNvPr>
            <p:cNvGrpSpPr/>
            <p:nvPr/>
          </p:nvGrpSpPr>
          <p:grpSpPr>
            <a:xfrm>
              <a:off x="2041588" y="2458558"/>
              <a:ext cx="856374" cy="1348754"/>
              <a:chOff x="6066378" y="-1044022"/>
              <a:chExt cx="1555341" cy="2449599"/>
            </a:xfrm>
          </p:grpSpPr>
          <p:sp>
            <p:nvSpPr>
              <p:cNvPr id="15" name="AutoShape 89">
                <a:extLst>
                  <a:ext uri="{FF2B5EF4-FFF2-40B4-BE49-F238E27FC236}">
                    <a16:creationId xmlns:a16="http://schemas.microsoft.com/office/drawing/2014/main" id="{375E67D6-1A2B-064F-AF6F-DA75A52C0798}"/>
                  </a:ext>
                </a:extLst>
              </p:cNvPr>
              <p:cNvSpPr>
                <a:spLocks noChangeAspect="1" noChangeArrowheads="1" noTextEdit="1"/>
              </p:cNvSpPr>
              <p:nvPr/>
            </p:nvSpPr>
            <p:spPr bwMode="auto">
              <a:xfrm>
                <a:off x="6066378" y="-1044022"/>
                <a:ext cx="1555341" cy="23963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16" name="Freeform 95">
                <a:extLst>
                  <a:ext uri="{FF2B5EF4-FFF2-40B4-BE49-F238E27FC236}">
                    <a16:creationId xmlns:a16="http://schemas.microsoft.com/office/drawing/2014/main" id="{B0D48429-5FE3-2143-AC65-5C2773542188}"/>
                  </a:ext>
                </a:extLst>
              </p:cNvPr>
              <p:cNvSpPr>
                <a:spLocks/>
              </p:cNvSpPr>
              <p:nvPr/>
            </p:nvSpPr>
            <p:spPr bwMode="auto">
              <a:xfrm>
                <a:off x="6593268" y="247871"/>
                <a:ext cx="597819" cy="48129"/>
              </a:xfrm>
              <a:custGeom>
                <a:avLst/>
                <a:gdLst>
                  <a:gd name="T0" fmla="*/ 129 w 129"/>
                  <a:gd name="T1" fmla="*/ 7 h 10"/>
                  <a:gd name="T2" fmla="*/ 127 w 129"/>
                  <a:gd name="T3" fmla="*/ 10 h 10"/>
                  <a:gd name="T4" fmla="*/ 2 w 129"/>
                  <a:gd name="T5" fmla="*/ 10 h 10"/>
                  <a:gd name="T6" fmla="*/ 0 w 129"/>
                  <a:gd name="T7" fmla="*/ 7 h 10"/>
                  <a:gd name="T8" fmla="*/ 0 w 129"/>
                  <a:gd name="T9" fmla="*/ 2 h 10"/>
                  <a:gd name="T10" fmla="*/ 2 w 129"/>
                  <a:gd name="T11" fmla="*/ 0 h 10"/>
                  <a:gd name="T12" fmla="*/ 127 w 129"/>
                  <a:gd name="T13" fmla="*/ 0 h 10"/>
                  <a:gd name="T14" fmla="*/ 129 w 129"/>
                  <a:gd name="T15" fmla="*/ 2 h 10"/>
                  <a:gd name="T16" fmla="*/ 129 w 129"/>
                  <a:gd name="T17" fmla="*/ 7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9" h="10">
                    <a:moveTo>
                      <a:pt x="129" y="7"/>
                    </a:moveTo>
                    <a:cubicBezTo>
                      <a:pt x="129" y="9"/>
                      <a:pt x="128" y="10"/>
                      <a:pt x="127" y="10"/>
                    </a:cubicBezTo>
                    <a:cubicBezTo>
                      <a:pt x="2" y="10"/>
                      <a:pt x="2" y="10"/>
                      <a:pt x="2" y="10"/>
                    </a:cubicBezTo>
                    <a:cubicBezTo>
                      <a:pt x="1" y="10"/>
                      <a:pt x="0" y="9"/>
                      <a:pt x="0" y="7"/>
                    </a:cubicBezTo>
                    <a:cubicBezTo>
                      <a:pt x="0" y="2"/>
                      <a:pt x="0" y="2"/>
                      <a:pt x="0" y="2"/>
                    </a:cubicBezTo>
                    <a:cubicBezTo>
                      <a:pt x="0" y="1"/>
                      <a:pt x="1" y="0"/>
                      <a:pt x="2" y="0"/>
                    </a:cubicBezTo>
                    <a:cubicBezTo>
                      <a:pt x="127" y="0"/>
                      <a:pt x="127" y="0"/>
                      <a:pt x="127" y="0"/>
                    </a:cubicBezTo>
                    <a:cubicBezTo>
                      <a:pt x="128" y="0"/>
                      <a:pt x="129" y="1"/>
                      <a:pt x="129" y="2"/>
                    </a:cubicBezTo>
                    <a:lnTo>
                      <a:pt x="129" y="7"/>
                    </a:lnTo>
                    <a:close/>
                  </a:path>
                </a:pathLst>
              </a:custGeom>
              <a:solidFill>
                <a:srgbClr val="F5F5F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grpSp>
            <p:nvGrpSpPr>
              <p:cNvPr id="17" name="Group 16">
                <a:extLst>
                  <a:ext uri="{FF2B5EF4-FFF2-40B4-BE49-F238E27FC236}">
                    <a16:creationId xmlns:a16="http://schemas.microsoft.com/office/drawing/2014/main" id="{5386AF93-F03E-044C-B4A2-5A8E24DD31F0}"/>
                  </a:ext>
                </a:extLst>
              </p:cNvPr>
              <p:cNvGrpSpPr/>
              <p:nvPr/>
            </p:nvGrpSpPr>
            <p:grpSpPr>
              <a:xfrm>
                <a:off x="6362752" y="207340"/>
                <a:ext cx="922058" cy="696608"/>
                <a:chOff x="6362752" y="207340"/>
                <a:chExt cx="922058" cy="696608"/>
              </a:xfrm>
            </p:grpSpPr>
            <p:sp>
              <p:nvSpPr>
                <p:cNvPr id="36" name="Freeform 35">
                  <a:extLst>
                    <a:ext uri="{FF2B5EF4-FFF2-40B4-BE49-F238E27FC236}">
                      <a16:creationId xmlns:a16="http://schemas.microsoft.com/office/drawing/2014/main" id="{12A0F5EF-AD03-5349-B454-77911EC84052}"/>
                    </a:ext>
                  </a:extLst>
                </p:cNvPr>
                <p:cNvSpPr>
                  <a:spLocks/>
                </p:cNvSpPr>
                <p:nvPr/>
              </p:nvSpPr>
              <p:spPr bwMode="auto">
                <a:xfrm>
                  <a:off x="6362752" y="207340"/>
                  <a:ext cx="922058" cy="696608"/>
                </a:xfrm>
                <a:custGeom>
                  <a:avLst/>
                  <a:gdLst>
                    <a:gd name="connsiteX0" fmla="*/ 64128 w 922058"/>
                    <a:gd name="connsiteY0" fmla="*/ 116523 h 696608"/>
                    <a:gd name="connsiteX1" fmla="*/ 45598 w 922058"/>
                    <a:gd name="connsiteY1" fmla="*/ 139600 h 696608"/>
                    <a:gd name="connsiteX2" fmla="*/ 45598 w 922058"/>
                    <a:gd name="connsiteY2" fmla="*/ 638067 h 696608"/>
                    <a:gd name="connsiteX3" fmla="*/ 64128 w 922058"/>
                    <a:gd name="connsiteY3" fmla="*/ 661144 h 696608"/>
                    <a:gd name="connsiteX4" fmla="*/ 865534 w 922058"/>
                    <a:gd name="connsiteY4" fmla="*/ 661144 h 696608"/>
                    <a:gd name="connsiteX5" fmla="*/ 884063 w 922058"/>
                    <a:gd name="connsiteY5" fmla="*/ 638067 h 696608"/>
                    <a:gd name="connsiteX6" fmla="*/ 884063 w 922058"/>
                    <a:gd name="connsiteY6" fmla="*/ 139600 h 696608"/>
                    <a:gd name="connsiteX7" fmla="*/ 865534 w 922058"/>
                    <a:gd name="connsiteY7" fmla="*/ 116523 h 696608"/>
                    <a:gd name="connsiteX8" fmla="*/ 64128 w 922058"/>
                    <a:gd name="connsiteY8" fmla="*/ 116523 h 696608"/>
                    <a:gd name="connsiteX9" fmla="*/ 64869 w 922058"/>
                    <a:gd name="connsiteY9" fmla="*/ 0 h 696608"/>
                    <a:gd name="connsiteX10" fmla="*/ 852556 w 922058"/>
                    <a:gd name="connsiteY10" fmla="*/ 0 h 696608"/>
                    <a:gd name="connsiteX11" fmla="*/ 922058 w 922058"/>
                    <a:gd name="connsiteY11" fmla="*/ 64586 h 696608"/>
                    <a:gd name="connsiteX12" fmla="*/ 922058 w 922058"/>
                    <a:gd name="connsiteY12" fmla="*/ 622795 h 696608"/>
                    <a:gd name="connsiteX13" fmla="*/ 852556 w 922058"/>
                    <a:gd name="connsiteY13" fmla="*/ 696608 h 696608"/>
                    <a:gd name="connsiteX14" fmla="*/ 74136 w 922058"/>
                    <a:gd name="connsiteY14" fmla="*/ 696608 h 696608"/>
                    <a:gd name="connsiteX15" fmla="*/ 0 w 922058"/>
                    <a:gd name="connsiteY15" fmla="*/ 622795 h 696608"/>
                    <a:gd name="connsiteX16" fmla="*/ 0 w 922058"/>
                    <a:gd name="connsiteY16" fmla="*/ 55360 h 696608"/>
                    <a:gd name="connsiteX17" fmla="*/ 64869 w 922058"/>
                    <a:gd name="connsiteY17" fmla="*/ 0 h 696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22058" h="696608">
                      <a:moveTo>
                        <a:pt x="64128" y="116523"/>
                      </a:moveTo>
                      <a:cubicBezTo>
                        <a:pt x="54863" y="116523"/>
                        <a:pt x="45598" y="125754"/>
                        <a:pt x="45598" y="139600"/>
                      </a:cubicBezTo>
                      <a:cubicBezTo>
                        <a:pt x="45598" y="139600"/>
                        <a:pt x="45598" y="139600"/>
                        <a:pt x="45598" y="638067"/>
                      </a:cubicBezTo>
                      <a:cubicBezTo>
                        <a:pt x="45598" y="651913"/>
                        <a:pt x="54863" y="661144"/>
                        <a:pt x="64128" y="661144"/>
                      </a:cubicBezTo>
                      <a:cubicBezTo>
                        <a:pt x="64128" y="661144"/>
                        <a:pt x="64128" y="661144"/>
                        <a:pt x="865534" y="661144"/>
                      </a:cubicBezTo>
                      <a:cubicBezTo>
                        <a:pt x="874798" y="661144"/>
                        <a:pt x="884063" y="651913"/>
                        <a:pt x="884063" y="638067"/>
                      </a:cubicBezTo>
                      <a:lnTo>
                        <a:pt x="884063" y="139600"/>
                      </a:lnTo>
                      <a:cubicBezTo>
                        <a:pt x="884063" y="125754"/>
                        <a:pt x="874798" y="116523"/>
                        <a:pt x="865534" y="116523"/>
                      </a:cubicBezTo>
                      <a:cubicBezTo>
                        <a:pt x="865534" y="116523"/>
                        <a:pt x="865534" y="116523"/>
                        <a:pt x="64128" y="116523"/>
                      </a:cubicBezTo>
                      <a:close/>
                      <a:moveTo>
                        <a:pt x="64869" y="0"/>
                      </a:moveTo>
                      <a:cubicBezTo>
                        <a:pt x="852556" y="0"/>
                        <a:pt x="852556" y="0"/>
                        <a:pt x="852556" y="0"/>
                      </a:cubicBezTo>
                      <a:cubicBezTo>
                        <a:pt x="889624" y="0"/>
                        <a:pt x="922058" y="27680"/>
                        <a:pt x="922058" y="64586"/>
                      </a:cubicBezTo>
                      <a:cubicBezTo>
                        <a:pt x="922058" y="622795"/>
                        <a:pt x="922058" y="622795"/>
                        <a:pt x="922058" y="622795"/>
                      </a:cubicBezTo>
                      <a:cubicBezTo>
                        <a:pt x="922058" y="659702"/>
                        <a:pt x="889624" y="696608"/>
                        <a:pt x="852556" y="696608"/>
                      </a:cubicBezTo>
                      <a:lnTo>
                        <a:pt x="74136" y="696608"/>
                      </a:lnTo>
                      <a:cubicBezTo>
                        <a:pt x="32434" y="696608"/>
                        <a:pt x="0" y="659702"/>
                        <a:pt x="0" y="622795"/>
                      </a:cubicBezTo>
                      <a:cubicBezTo>
                        <a:pt x="0" y="55360"/>
                        <a:pt x="0" y="55360"/>
                        <a:pt x="0" y="55360"/>
                      </a:cubicBezTo>
                      <a:cubicBezTo>
                        <a:pt x="0" y="18453"/>
                        <a:pt x="23167" y="0"/>
                        <a:pt x="64869" y="0"/>
                      </a:cubicBezTo>
                      <a:close/>
                    </a:path>
                  </a:pathLst>
                </a:custGeom>
                <a:solidFill>
                  <a:srgbClr val="54B847"/>
                </a:solidFill>
                <a:ln>
                  <a:noFill/>
                </a:ln>
              </p:spPr>
              <p:txBody>
                <a:bodyPr vert="horz" wrap="square" lIns="121920" tIns="60960" rIns="121920" bIns="6096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7" name="Rectangle 97">
                  <a:extLst>
                    <a:ext uri="{FF2B5EF4-FFF2-40B4-BE49-F238E27FC236}">
                      <a16:creationId xmlns:a16="http://schemas.microsoft.com/office/drawing/2014/main" id="{B34CF0AC-1AFA-5F4E-927D-6B720A24C5E6}"/>
                    </a:ext>
                  </a:extLst>
                </p:cNvPr>
                <p:cNvSpPr>
                  <a:spLocks noChangeArrowheads="1"/>
                </p:cNvSpPr>
                <p:nvPr/>
              </p:nvSpPr>
              <p:spPr bwMode="auto">
                <a:xfrm>
                  <a:off x="6436216" y="359328"/>
                  <a:ext cx="101324" cy="1773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8" name="Rectangle 98">
                  <a:extLst>
                    <a:ext uri="{FF2B5EF4-FFF2-40B4-BE49-F238E27FC236}">
                      <a16:creationId xmlns:a16="http://schemas.microsoft.com/office/drawing/2014/main" id="{D45E8860-EFFF-1145-BC9F-61BAAEF8C583}"/>
                    </a:ext>
                  </a:extLst>
                </p:cNvPr>
                <p:cNvSpPr>
                  <a:spLocks noChangeArrowheads="1"/>
                </p:cNvSpPr>
                <p:nvPr/>
              </p:nvSpPr>
              <p:spPr bwMode="auto">
                <a:xfrm>
                  <a:off x="6686996" y="453056"/>
                  <a:ext cx="96258" cy="760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9" name="Rectangle 99">
                  <a:extLst>
                    <a:ext uri="{FF2B5EF4-FFF2-40B4-BE49-F238E27FC236}">
                      <a16:creationId xmlns:a16="http://schemas.microsoft.com/office/drawing/2014/main" id="{C7542E1F-59F8-0E4A-AAF4-50E689F84E7C}"/>
                    </a:ext>
                  </a:extLst>
                </p:cNvPr>
                <p:cNvSpPr>
                  <a:spLocks noChangeArrowheads="1"/>
                </p:cNvSpPr>
                <p:nvPr/>
              </p:nvSpPr>
              <p:spPr bwMode="auto">
                <a:xfrm>
                  <a:off x="6803519" y="453056"/>
                  <a:ext cx="40530" cy="760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40" name="Rectangle 100">
                  <a:extLst>
                    <a:ext uri="{FF2B5EF4-FFF2-40B4-BE49-F238E27FC236}">
                      <a16:creationId xmlns:a16="http://schemas.microsoft.com/office/drawing/2014/main" id="{C8A0FC23-ABEC-3541-9E48-6B9E7DBC516F}"/>
                    </a:ext>
                  </a:extLst>
                </p:cNvPr>
                <p:cNvSpPr>
                  <a:spLocks noChangeArrowheads="1"/>
                </p:cNvSpPr>
                <p:nvPr/>
              </p:nvSpPr>
              <p:spPr bwMode="auto">
                <a:xfrm>
                  <a:off x="6557804" y="359328"/>
                  <a:ext cx="35464" cy="1773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41" name="Rectangle 101">
                  <a:extLst>
                    <a:ext uri="{FF2B5EF4-FFF2-40B4-BE49-F238E27FC236}">
                      <a16:creationId xmlns:a16="http://schemas.microsoft.com/office/drawing/2014/main" id="{8C2E50F9-20B8-2545-A7AE-D1B9BA967316}"/>
                    </a:ext>
                  </a:extLst>
                </p:cNvPr>
                <p:cNvSpPr>
                  <a:spLocks noChangeArrowheads="1"/>
                </p:cNvSpPr>
                <p:nvPr/>
              </p:nvSpPr>
              <p:spPr bwMode="auto">
                <a:xfrm>
                  <a:off x="6436216" y="397327"/>
                  <a:ext cx="37998" cy="760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42" name="Rectangle 102">
                  <a:extLst>
                    <a:ext uri="{FF2B5EF4-FFF2-40B4-BE49-F238E27FC236}">
                      <a16:creationId xmlns:a16="http://schemas.microsoft.com/office/drawing/2014/main" id="{F09361BF-F292-9545-BFAB-3555345D0D97}"/>
                    </a:ext>
                  </a:extLst>
                </p:cNvPr>
                <p:cNvSpPr>
                  <a:spLocks noChangeArrowheads="1"/>
                </p:cNvSpPr>
                <p:nvPr/>
              </p:nvSpPr>
              <p:spPr bwMode="auto">
                <a:xfrm>
                  <a:off x="6491945" y="397327"/>
                  <a:ext cx="45595" cy="760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43" name="Rectangle 103">
                  <a:extLst>
                    <a:ext uri="{FF2B5EF4-FFF2-40B4-BE49-F238E27FC236}">
                      <a16:creationId xmlns:a16="http://schemas.microsoft.com/office/drawing/2014/main" id="{0A70F584-8F5B-2647-951E-4CCA4B8CD88D}"/>
                    </a:ext>
                  </a:extLst>
                </p:cNvPr>
                <p:cNvSpPr>
                  <a:spLocks noChangeArrowheads="1"/>
                </p:cNvSpPr>
                <p:nvPr/>
              </p:nvSpPr>
              <p:spPr bwMode="auto">
                <a:xfrm>
                  <a:off x="6436216" y="425191"/>
                  <a:ext cx="37998" cy="760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44" name="Rectangle 104">
                  <a:extLst>
                    <a:ext uri="{FF2B5EF4-FFF2-40B4-BE49-F238E27FC236}">
                      <a16:creationId xmlns:a16="http://schemas.microsoft.com/office/drawing/2014/main" id="{59C6ABFA-E3FB-2448-A5B5-C7A264115E70}"/>
                    </a:ext>
                  </a:extLst>
                </p:cNvPr>
                <p:cNvSpPr>
                  <a:spLocks noChangeArrowheads="1"/>
                </p:cNvSpPr>
                <p:nvPr/>
              </p:nvSpPr>
              <p:spPr bwMode="auto">
                <a:xfrm>
                  <a:off x="6491945" y="425191"/>
                  <a:ext cx="45595" cy="760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45" name="Rectangle 105">
                  <a:extLst>
                    <a:ext uri="{FF2B5EF4-FFF2-40B4-BE49-F238E27FC236}">
                      <a16:creationId xmlns:a16="http://schemas.microsoft.com/office/drawing/2014/main" id="{E88C7E8F-876B-224D-B8AD-7F58E29D36DA}"/>
                    </a:ext>
                  </a:extLst>
                </p:cNvPr>
                <p:cNvSpPr>
                  <a:spLocks noChangeArrowheads="1"/>
                </p:cNvSpPr>
                <p:nvPr/>
              </p:nvSpPr>
              <p:spPr bwMode="auto">
                <a:xfrm>
                  <a:off x="6803519" y="425191"/>
                  <a:ext cx="40530" cy="760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46" name="Rectangle 106">
                  <a:extLst>
                    <a:ext uri="{FF2B5EF4-FFF2-40B4-BE49-F238E27FC236}">
                      <a16:creationId xmlns:a16="http://schemas.microsoft.com/office/drawing/2014/main" id="{58EEE4D2-074D-8249-85F6-D4CEED03767F}"/>
                    </a:ext>
                  </a:extLst>
                </p:cNvPr>
                <p:cNvSpPr>
                  <a:spLocks noChangeArrowheads="1"/>
                </p:cNvSpPr>
                <p:nvPr/>
              </p:nvSpPr>
              <p:spPr bwMode="auto">
                <a:xfrm>
                  <a:off x="6861779" y="425191"/>
                  <a:ext cx="48129" cy="760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47" name="Rectangle 107">
                  <a:extLst>
                    <a:ext uri="{FF2B5EF4-FFF2-40B4-BE49-F238E27FC236}">
                      <a16:creationId xmlns:a16="http://schemas.microsoft.com/office/drawing/2014/main" id="{EDCF50B1-ACF6-0F4D-BA12-A155A752BB18}"/>
                    </a:ext>
                  </a:extLst>
                </p:cNvPr>
                <p:cNvSpPr>
                  <a:spLocks noChangeArrowheads="1"/>
                </p:cNvSpPr>
                <p:nvPr/>
              </p:nvSpPr>
              <p:spPr bwMode="auto">
                <a:xfrm>
                  <a:off x="6557804" y="397327"/>
                  <a:ext cx="35464" cy="760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48" name="Rectangle 108">
                  <a:extLst>
                    <a:ext uri="{FF2B5EF4-FFF2-40B4-BE49-F238E27FC236}">
                      <a16:creationId xmlns:a16="http://schemas.microsoft.com/office/drawing/2014/main" id="{2977101C-E9C0-3A4F-ADAF-DB5E7CB7469A}"/>
                    </a:ext>
                  </a:extLst>
                </p:cNvPr>
                <p:cNvSpPr>
                  <a:spLocks noChangeArrowheads="1"/>
                </p:cNvSpPr>
                <p:nvPr/>
              </p:nvSpPr>
              <p:spPr bwMode="auto">
                <a:xfrm>
                  <a:off x="7006170" y="397327"/>
                  <a:ext cx="37998" cy="760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49" name="Rectangle 109">
                  <a:extLst>
                    <a:ext uri="{FF2B5EF4-FFF2-40B4-BE49-F238E27FC236}">
                      <a16:creationId xmlns:a16="http://schemas.microsoft.com/office/drawing/2014/main" id="{0C99872C-89BB-1245-B508-E50DC7FC1E6B}"/>
                    </a:ext>
                  </a:extLst>
                </p:cNvPr>
                <p:cNvSpPr>
                  <a:spLocks noChangeArrowheads="1"/>
                </p:cNvSpPr>
                <p:nvPr/>
              </p:nvSpPr>
              <p:spPr bwMode="auto">
                <a:xfrm>
                  <a:off x="7061899" y="397327"/>
                  <a:ext cx="37998" cy="760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50" name="Rectangle 110">
                  <a:extLst>
                    <a:ext uri="{FF2B5EF4-FFF2-40B4-BE49-F238E27FC236}">
                      <a16:creationId xmlns:a16="http://schemas.microsoft.com/office/drawing/2014/main" id="{B29233F3-38A7-174F-97C8-0D53AE6912CB}"/>
                    </a:ext>
                  </a:extLst>
                </p:cNvPr>
                <p:cNvSpPr>
                  <a:spLocks noChangeArrowheads="1"/>
                </p:cNvSpPr>
                <p:nvPr/>
              </p:nvSpPr>
              <p:spPr bwMode="auto">
                <a:xfrm>
                  <a:off x="7122693" y="397327"/>
                  <a:ext cx="35464" cy="760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51" name="Rectangle 111">
                  <a:extLst>
                    <a:ext uri="{FF2B5EF4-FFF2-40B4-BE49-F238E27FC236}">
                      <a16:creationId xmlns:a16="http://schemas.microsoft.com/office/drawing/2014/main" id="{AC2886FC-D95F-E642-AFA6-9F7232C9B13B}"/>
                    </a:ext>
                  </a:extLst>
                </p:cNvPr>
                <p:cNvSpPr>
                  <a:spLocks noChangeArrowheads="1"/>
                </p:cNvSpPr>
                <p:nvPr/>
              </p:nvSpPr>
              <p:spPr bwMode="auto">
                <a:xfrm>
                  <a:off x="6613533" y="359328"/>
                  <a:ext cx="169721" cy="1773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52" name="Rectangle 112">
                  <a:extLst>
                    <a:ext uri="{FF2B5EF4-FFF2-40B4-BE49-F238E27FC236}">
                      <a16:creationId xmlns:a16="http://schemas.microsoft.com/office/drawing/2014/main" id="{A235D693-3A21-9942-A975-14512F537D60}"/>
                    </a:ext>
                  </a:extLst>
                </p:cNvPr>
                <p:cNvSpPr>
                  <a:spLocks noChangeArrowheads="1"/>
                </p:cNvSpPr>
                <p:nvPr/>
              </p:nvSpPr>
              <p:spPr bwMode="auto">
                <a:xfrm>
                  <a:off x="6613533" y="397327"/>
                  <a:ext cx="169721" cy="760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53" name="Rectangle 113">
                  <a:extLst>
                    <a:ext uri="{FF2B5EF4-FFF2-40B4-BE49-F238E27FC236}">
                      <a16:creationId xmlns:a16="http://schemas.microsoft.com/office/drawing/2014/main" id="{A867D38D-420A-3B45-AF30-D4B322BA8538}"/>
                    </a:ext>
                  </a:extLst>
                </p:cNvPr>
                <p:cNvSpPr>
                  <a:spLocks noChangeArrowheads="1"/>
                </p:cNvSpPr>
                <p:nvPr/>
              </p:nvSpPr>
              <p:spPr bwMode="auto">
                <a:xfrm>
                  <a:off x="6436216" y="453056"/>
                  <a:ext cx="37998" cy="760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54" name="Rectangle 114">
                  <a:extLst>
                    <a:ext uri="{FF2B5EF4-FFF2-40B4-BE49-F238E27FC236}">
                      <a16:creationId xmlns:a16="http://schemas.microsoft.com/office/drawing/2014/main" id="{5A5240A2-F808-F14B-84C0-A20C7F952EDC}"/>
                    </a:ext>
                  </a:extLst>
                </p:cNvPr>
                <p:cNvSpPr>
                  <a:spLocks noChangeArrowheads="1"/>
                </p:cNvSpPr>
                <p:nvPr/>
              </p:nvSpPr>
              <p:spPr bwMode="auto">
                <a:xfrm>
                  <a:off x="6491945" y="453056"/>
                  <a:ext cx="167187" cy="760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55" name="Rectangle 115">
                  <a:extLst>
                    <a:ext uri="{FF2B5EF4-FFF2-40B4-BE49-F238E27FC236}">
                      <a16:creationId xmlns:a16="http://schemas.microsoft.com/office/drawing/2014/main" id="{41511413-3D00-F74E-A001-C1977D9F0276}"/>
                    </a:ext>
                  </a:extLst>
                </p:cNvPr>
                <p:cNvSpPr>
                  <a:spLocks noChangeArrowheads="1"/>
                </p:cNvSpPr>
                <p:nvPr/>
              </p:nvSpPr>
              <p:spPr bwMode="auto">
                <a:xfrm>
                  <a:off x="6557804" y="425191"/>
                  <a:ext cx="167187" cy="760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56" name="Rectangle 116">
                  <a:extLst>
                    <a:ext uri="{FF2B5EF4-FFF2-40B4-BE49-F238E27FC236}">
                      <a16:creationId xmlns:a16="http://schemas.microsoft.com/office/drawing/2014/main" id="{F87DBB07-90FF-EF45-B392-D740EDFC5DD0}"/>
                    </a:ext>
                  </a:extLst>
                </p:cNvPr>
                <p:cNvSpPr>
                  <a:spLocks noChangeArrowheads="1"/>
                </p:cNvSpPr>
                <p:nvPr/>
              </p:nvSpPr>
              <p:spPr bwMode="auto">
                <a:xfrm>
                  <a:off x="6557804" y="572113"/>
                  <a:ext cx="35464" cy="10134"/>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57" name="Rectangle 117">
                  <a:extLst>
                    <a:ext uri="{FF2B5EF4-FFF2-40B4-BE49-F238E27FC236}">
                      <a16:creationId xmlns:a16="http://schemas.microsoft.com/office/drawing/2014/main" id="{7C8EB65B-C5E9-9942-BCDE-C67167E2D2A7}"/>
                    </a:ext>
                  </a:extLst>
                </p:cNvPr>
                <p:cNvSpPr>
                  <a:spLocks noChangeArrowheads="1"/>
                </p:cNvSpPr>
                <p:nvPr/>
              </p:nvSpPr>
              <p:spPr bwMode="auto">
                <a:xfrm>
                  <a:off x="6436216" y="610109"/>
                  <a:ext cx="37998" cy="2534"/>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58" name="Rectangle 118">
                  <a:extLst>
                    <a:ext uri="{FF2B5EF4-FFF2-40B4-BE49-F238E27FC236}">
                      <a16:creationId xmlns:a16="http://schemas.microsoft.com/office/drawing/2014/main" id="{1C04D6FA-4DFB-9B47-A84B-3293CC53E1D2}"/>
                    </a:ext>
                  </a:extLst>
                </p:cNvPr>
                <p:cNvSpPr>
                  <a:spLocks noChangeArrowheads="1"/>
                </p:cNvSpPr>
                <p:nvPr/>
              </p:nvSpPr>
              <p:spPr bwMode="auto">
                <a:xfrm>
                  <a:off x="6491945" y="610109"/>
                  <a:ext cx="45595" cy="2534"/>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59" name="Rectangle 119">
                  <a:extLst>
                    <a:ext uri="{FF2B5EF4-FFF2-40B4-BE49-F238E27FC236}">
                      <a16:creationId xmlns:a16="http://schemas.microsoft.com/office/drawing/2014/main" id="{55B0B149-6AA7-B54F-830D-3A7268297ED1}"/>
                    </a:ext>
                  </a:extLst>
                </p:cNvPr>
                <p:cNvSpPr>
                  <a:spLocks noChangeArrowheads="1"/>
                </p:cNvSpPr>
                <p:nvPr/>
              </p:nvSpPr>
              <p:spPr bwMode="auto">
                <a:xfrm>
                  <a:off x="6436216" y="632908"/>
                  <a:ext cx="37998" cy="12665"/>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60" name="Rectangle 120">
                  <a:extLst>
                    <a:ext uri="{FF2B5EF4-FFF2-40B4-BE49-F238E27FC236}">
                      <a16:creationId xmlns:a16="http://schemas.microsoft.com/office/drawing/2014/main" id="{DB24D4E8-2181-EA41-89CE-AFD530786670}"/>
                    </a:ext>
                  </a:extLst>
                </p:cNvPr>
                <p:cNvSpPr>
                  <a:spLocks noChangeArrowheads="1"/>
                </p:cNvSpPr>
                <p:nvPr/>
              </p:nvSpPr>
              <p:spPr bwMode="auto">
                <a:xfrm>
                  <a:off x="6491945" y="632908"/>
                  <a:ext cx="45595" cy="12665"/>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61" name="Rectangle 121">
                  <a:extLst>
                    <a:ext uri="{FF2B5EF4-FFF2-40B4-BE49-F238E27FC236}">
                      <a16:creationId xmlns:a16="http://schemas.microsoft.com/office/drawing/2014/main" id="{4DCC2183-5C17-4F44-B6E9-C58E2FB0F660}"/>
                    </a:ext>
                  </a:extLst>
                </p:cNvPr>
                <p:cNvSpPr>
                  <a:spLocks noChangeArrowheads="1"/>
                </p:cNvSpPr>
                <p:nvPr/>
              </p:nvSpPr>
              <p:spPr bwMode="auto">
                <a:xfrm>
                  <a:off x="6557804" y="610109"/>
                  <a:ext cx="35464" cy="2534"/>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62" name="Rectangle 122">
                  <a:extLst>
                    <a:ext uri="{FF2B5EF4-FFF2-40B4-BE49-F238E27FC236}">
                      <a16:creationId xmlns:a16="http://schemas.microsoft.com/office/drawing/2014/main" id="{3F6B3945-CA01-F44B-B631-9D33AC0595F3}"/>
                    </a:ext>
                  </a:extLst>
                </p:cNvPr>
                <p:cNvSpPr>
                  <a:spLocks noChangeArrowheads="1"/>
                </p:cNvSpPr>
                <p:nvPr/>
              </p:nvSpPr>
              <p:spPr bwMode="auto">
                <a:xfrm>
                  <a:off x="6613533" y="572113"/>
                  <a:ext cx="169721" cy="10134"/>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63" name="Rectangle 123">
                  <a:extLst>
                    <a:ext uri="{FF2B5EF4-FFF2-40B4-BE49-F238E27FC236}">
                      <a16:creationId xmlns:a16="http://schemas.microsoft.com/office/drawing/2014/main" id="{122902C5-8D8B-B44D-8BE1-968C052D44DA}"/>
                    </a:ext>
                  </a:extLst>
                </p:cNvPr>
                <p:cNvSpPr>
                  <a:spLocks noChangeArrowheads="1"/>
                </p:cNvSpPr>
                <p:nvPr/>
              </p:nvSpPr>
              <p:spPr bwMode="auto">
                <a:xfrm>
                  <a:off x="6613533" y="610109"/>
                  <a:ext cx="169721" cy="2534"/>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64" name="Rectangle 124">
                  <a:extLst>
                    <a:ext uri="{FF2B5EF4-FFF2-40B4-BE49-F238E27FC236}">
                      <a16:creationId xmlns:a16="http://schemas.microsoft.com/office/drawing/2014/main" id="{6600087B-ACAA-894B-BA2B-5F70B3FAB410}"/>
                    </a:ext>
                  </a:extLst>
                </p:cNvPr>
                <p:cNvSpPr>
                  <a:spLocks noChangeArrowheads="1"/>
                </p:cNvSpPr>
                <p:nvPr/>
              </p:nvSpPr>
              <p:spPr bwMode="auto">
                <a:xfrm>
                  <a:off x="6803519" y="610109"/>
                  <a:ext cx="164652" cy="2534"/>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65" name="Rectangle 125">
                  <a:extLst>
                    <a:ext uri="{FF2B5EF4-FFF2-40B4-BE49-F238E27FC236}">
                      <a16:creationId xmlns:a16="http://schemas.microsoft.com/office/drawing/2014/main" id="{C8F15248-271B-1D49-9826-21EE6CC810BA}"/>
                    </a:ext>
                  </a:extLst>
                </p:cNvPr>
                <p:cNvSpPr>
                  <a:spLocks noChangeArrowheads="1"/>
                </p:cNvSpPr>
                <p:nvPr/>
              </p:nvSpPr>
              <p:spPr bwMode="auto">
                <a:xfrm>
                  <a:off x="6988436" y="610109"/>
                  <a:ext cx="169721" cy="2534"/>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66" name="Rectangle 126">
                  <a:extLst>
                    <a:ext uri="{FF2B5EF4-FFF2-40B4-BE49-F238E27FC236}">
                      <a16:creationId xmlns:a16="http://schemas.microsoft.com/office/drawing/2014/main" id="{CDE3707E-4205-4847-A010-CF9F121B0AF0}"/>
                    </a:ext>
                  </a:extLst>
                </p:cNvPr>
                <p:cNvSpPr>
                  <a:spLocks noChangeArrowheads="1"/>
                </p:cNvSpPr>
                <p:nvPr/>
              </p:nvSpPr>
              <p:spPr bwMode="auto">
                <a:xfrm>
                  <a:off x="6557804" y="632908"/>
                  <a:ext cx="167187" cy="12665"/>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67" name="Rectangle 127">
                  <a:extLst>
                    <a:ext uri="{FF2B5EF4-FFF2-40B4-BE49-F238E27FC236}">
                      <a16:creationId xmlns:a16="http://schemas.microsoft.com/office/drawing/2014/main" id="{A0575D52-705A-BB4D-B210-7E92199A9984}"/>
                    </a:ext>
                  </a:extLst>
                </p:cNvPr>
                <p:cNvSpPr>
                  <a:spLocks noChangeArrowheads="1"/>
                </p:cNvSpPr>
                <p:nvPr/>
              </p:nvSpPr>
              <p:spPr bwMode="auto">
                <a:xfrm>
                  <a:off x="6927642" y="425191"/>
                  <a:ext cx="172252" cy="760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68" name="Rectangle 128">
                  <a:extLst>
                    <a:ext uri="{FF2B5EF4-FFF2-40B4-BE49-F238E27FC236}">
                      <a16:creationId xmlns:a16="http://schemas.microsoft.com/office/drawing/2014/main" id="{2C493898-E3D5-5844-9CE8-778737332507}"/>
                    </a:ext>
                  </a:extLst>
                </p:cNvPr>
                <p:cNvSpPr>
                  <a:spLocks noChangeArrowheads="1"/>
                </p:cNvSpPr>
                <p:nvPr/>
              </p:nvSpPr>
              <p:spPr bwMode="auto">
                <a:xfrm>
                  <a:off x="6861779" y="453056"/>
                  <a:ext cx="48129" cy="760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69" name="Rectangle 129">
                  <a:extLst>
                    <a:ext uri="{FF2B5EF4-FFF2-40B4-BE49-F238E27FC236}">
                      <a16:creationId xmlns:a16="http://schemas.microsoft.com/office/drawing/2014/main" id="{27B4C3B0-1436-C841-9275-9C1F17BCE427}"/>
                    </a:ext>
                  </a:extLst>
                </p:cNvPr>
                <p:cNvSpPr>
                  <a:spLocks noChangeArrowheads="1"/>
                </p:cNvSpPr>
                <p:nvPr/>
              </p:nvSpPr>
              <p:spPr bwMode="auto">
                <a:xfrm>
                  <a:off x="6927642" y="453056"/>
                  <a:ext cx="172252" cy="760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70" name="Rectangle 130">
                  <a:extLst>
                    <a:ext uri="{FF2B5EF4-FFF2-40B4-BE49-F238E27FC236}">
                      <a16:creationId xmlns:a16="http://schemas.microsoft.com/office/drawing/2014/main" id="{A257F045-C2E8-2242-BD23-DCCF154159C1}"/>
                    </a:ext>
                  </a:extLst>
                </p:cNvPr>
                <p:cNvSpPr>
                  <a:spLocks noChangeArrowheads="1"/>
                </p:cNvSpPr>
                <p:nvPr/>
              </p:nvSpPr>
              <p:spPr bwMode="auto">
                <a:xfrm>
                  <a:off x="6861779" y="572113"/>
                  <a:ext cx="48129" cy="10134"/>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71" name="Rectangle 131">
                  <a:extLst>
                    <a:ext uri="{FF2B5EF4-FFF2-40B4-BE49-F238E27FC236}">
                      <a16:creationId xmlns:a16="http://schemas.microsoft.com/office/drawing/2014/main" id="{AC76F7C9-C07C-664A-850C-258EB959B9D7}"/>
                    </a:ext>
                  </a:extLst>
                </p:cNvPr>
                <p:cNvSpPr>
                  <a:spLocks noChangeArrowheads="1"/>
                </p:cNvSpPr>
                <p:nvPr/>
              </p:nvSpPr>
              <p:spPr bwMode="auto">
                <a:xfrm>
                  <a:off x="6927642" y="572113"/>
                  <a:ext cx="172252" cy="10134"/>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72" name="Rectangle 132">
                  <a:extLst>
                    <a:ext uri="{FF2B5EF4-FFF2-40B4-BE49-F238E27FC236}">
                      <a16:creationId xmlns:a16="http://schemas.microsoft.com/office/drawing/2014/main" id="{1152E4E1-390B-974E-A5B1-EC458D12C991}"/>
                    </a:ext>
                  </a:extLst>
                </p:cNvPr>
                <p:cNvSpPr>
                  <a:spLocks noChangeArrowheads="1"/>
                </p:cNvSpPr>
                <p:nvPr/>
              </p:nvSpPr>
              <p:spPr bwMode="auto">
                <a:xfrm>
                  <a:off x="6803519" y="397327"/>
                  <a:ext cx="164652" cy="760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73" name="Rectangle 133">
                  <a:extLst>
                    <a:ext uri="{FF2B5EF4-FFF2-40B4-BE49-F238E27FC236}">
                      <a16:creationId xmlns:a16="http://schemas.microsoft.com/office/drawing/2014/main" id="{6FF547EE-35B5-C74C-8D17-9F3ECFE3FEBA}"/>
                    </a:ext>
                  </a:extLst>
                </p:cNvPr>
                <p:cNvSpPr>
                  <a:spLocks noChangeArrowheads="1"/>
                </p:cNvSpPr>
                <p:nvPr/>
              </p:nvSpPr>
              <p:spPr bwMode="auto">
                <a:xfrm>
                  <a:off x="6436216" y="516384"/>
                  <a:ext cx="37998" cy="5065"/>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74" name="Rectangle 134">
                  <a:extLst>
                    <a:ext uri="{FF2B5EF4-FFF2-40B4-BE49-F238E27FC236}">
                      <a16:creationId xmlns:a16="http://schemas.microsoft.com/office/drawing/2014/main" id="{382802BB-5301-5E46-80B8-D463571DA39D}"/>
                    </a:ext>
                  </a:extLst>
                </p:cNvPr>
                <p:cNvSpPr>
                  <a:spLocks noChangeArrowheads="1"/>
                </p:cNvSpPr>
                <p:nvPr/>
              </p:nvSpPr>
              <p:spPr bwMode="auto">
                <a:xfrm>
                  <a:off x="6491945" y="516384"/>
                  <a:ext cx="45595" cy="5065"/>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75" name="Rectangle 135">
                  <a:extLst>
                    <a:ext uri="{FF2B5EF4-FFF2-40B4-BE49-F238E27FC236}">
                      <a16:creationId xmlns:a16="http://schemas.microsoft.com/office/drawing/2014/main" id="{D4DF6175-A41A-6C4E-8A07-9C6541C6F79A}"/>
                    </a:ext>
                  </a:extLst>
                </p:cNvPr>
                <p:cNvSpPr>
                  <a:spLocks noChangeArrowheads="1"/>
                </p:cNvSpPr>
                <p:nvPr/>
              </p:nvSpPr>
              <p:spPr bwMode="auto">
                <a:xfrm>
                  <a:off x="6631267" y="483451"/>
                  <a:ext cx="45595" cy="5065"/>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76" name="Rectangle 136">
                  <a:extLst>
                    <a:ext uri="{FF2B5EF4-FFF2-40B4-BE49-F238E27FC236}">
                      <a16:creationId xmlns:a16="http://schemas.microsoft.com/office/drawing/2014/main" id="{8E7A922D-988B-AE41-870E-533A031DA686}"/>
                    </a:ext>
                  </a:extLst>
                </p:cNvPr>
                <p:cNvSpPr>
                  <a:spLocks noChangeArrowheads="1"/>
                </p:cNvSpPr>
                <p:nvPr/>
              </p:nvSpPr>
              <p:spPr bwMode="auto">
                <a:xfrm>
                  <a:off x="6697127" y="483451"/>
                  <a:ext cx="35464" cy="5065"/>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77" name="Rectangle 137">
                  <a:extLst>
                    <a:ext uri="{FF2B5EF4-FFF2-40B4-BE49-F238E27FC236}">
                      <a16:creationId xmlns:a16="http://schemas.microsoft.com/office/drawing/2014/main" id="{20BF6DCC-EE8E-834F-A28D-83B9B51485D5}"/>
                    </a:ext>
                  </a:extLst>
                </p:cNvPr>
                <p:cNvSpPr>
                  <a:spLocks noChangeArrowheads="1"/>
                </p:cNvSpPr>
                <p:nvPr/>
              </p:nvSpPr>
              <p:spPr bwMode="auto">
                <a:xfrm>
                  <a:off x="6752855" y="483451"/>
                  <a:ext cx="45595" cy="5065"/>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78" name="Rectangle 138">
                  <a:extLst>
                    <a:ext uri="{FF2B5EF4-FFF2-40B4-BE49-F238E27FC236}">
                      <a16:creationId xmlns:a16="http://schemas.microsoft.com/office/drawing/2014/main" id="{4BD5C1D7-E1F1-7B4F-9BDC-EE55611BD371}"/>
                    </a:ext>
                  </a:extLst>
                </p:cNvPr>
                <p:cNvSpPr>
                  <a:spLocks noChangeArrowheads="1"/>
                </p:cNvSpPr>
                <p:nvPr/>
              </p:nvSpPr>
              <p:spPr bwMode="auto">
                <a:xfrm>
                  <a:off x="6557804" y="516384"/>
                  <a:ext cx="167187" cy="5065"/>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79" name="Rectangle 139">
                  <a:extLst>
                    <a:ext uri="{FF2B5EF4-FFF2-40B4-BE49-F238E27FC236}">
                      <a16:creationId xmlns:a16="http://schemas.microsoft.com/office/drawing/2014/main" id="{A98C829A-062C-0A45-BB7C-B1C99FE5447C}"/>
                    </a:ext>
                  </a:extLst>
                </p:cNvPr>
                <p:cNvSpPr>
                  <a:spLocks noChangeArrowheads="1"/>
                </p:cNvSpPr>
                <p:nvPr/>
              </p:nvSpPr>
              <p:spPr bwMode="auto">
                <a:xfrm>
                  <a:off x="6491945" y="544249"/>
                  <a:ext cx="45595" cy="10134"/>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80" name="Rectangle 140">
                  <a:extLst>
                    <a:ext uri="{FF2B5EF4-FFF2-40B4-BE49-F238E27FC236}">
                      <a16:creationId xmlns:a16="http://schemas.microsoft.com/office/drawing/2014/main" id="{662CEE16-D984-B14B-A6CB-94806625B6E3}"/>
                    </a:ext>
                  </a:extLst>
                </p:cNvPr>
                <p:cNvSpPr>
                  <a:spLocks noChangeArrowheads="1"/>
                </p:cNvSpPr>
                <p:nvPr/>
              </p:nvSpPr>
              <p:spPr bwMode="auto">
                <a:xfrm>
                  <a:off x="6557804" y="544249"/>
                  <a:ext cx="167187" cy="10134"/>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81" name="Rectangle 141">
                  <a:extLst>
                    <a:ext uri="{FF2B5EF4-FFF2-40B4-BE49-F238E27FC236}">
                      <a16:creationId xmlns:a16="http://schemas.microsoft.com/office/drawing/2014/main" id="{722BA413-A4FE-DB4E-AF78-1643E9149651}"/>
                    </a:ext>
                  </a:extLst>
                </p:cNvPr>
                <p:cNvSpPr>
                  <a:spLocks noChangeArrowheads="1"/>
                </p:cNvSpPr>
                <p:nvPr/>
              </p:nvSpPr>
              <p:spPr bwMode="auto">
                <a:xfrm>
                  <a:off x="6436216" y="483451"/>
                  <a:ext cx="167187" cy="5065"/>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82" name="Rectangle 142">
                  <a:extLst>
                    <a:ext uri="{FF2B5EF4-FFF2-40B4-BE49-F238E27FC236}">
                      <a16:creationId xmlns:a16="http://schemas.microsoft.com/office/drawing/2014/main" id="{E35367FF-8FD3-6A46-8720-77489691F131}"/>
                    </a:ext>
                  </a:extLst>
                </p:cNvPr>
                <p:cNvSpPr>
                  <a:spLocks noChangeArrowheads="1"/>
                </p:cNvSpPr>
                <p:nvPr/>
              </p:nvSpPr>
              <p:spPr bwMode="auto">
                <a:xfrm>
                  <a:off x="6803519" y="516384"/>
                  <a:ext cx="40530" cy="5065"/>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83" name="Rectangle 143">
                  <a:extLst>
                    <a:ext uri="{FF2B5EF4-FFF2-40B4-BE49-F238E27FC236}">
                      <a16:creationId xmlns:a16="http://schemas.microsoft.com/office/drawing/2014/main" id="{71D56254-3457-6F4F-8934-A7E286D38D76}"/>
                    </a:ext>
                  </a:extLst>
                </p:cNvPr>
                <p:cNvSpPr>
                  <a:spLocks noChangeArrowheads="1"/>
                </p:cNvSpPr>
                <p:nvPr/>
              </p:nvSpPr>
              <p:spPr bwMode="auto">
                <a:xfrm>
                  <a:off x="6861779" y="516384"/>
                  <a:ext cx="48129" cy="5065"/>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84" name="Rectangle 144">
                  <a:extLst>
                    <a:ext uri="{FF2B5EF4-FFF2-40B4-BE49-F238E27FC236}">
                      <a16:creationId xmlns:a16="http://schemas.microsoft.com/office/drawing/2014/main" id="{62F00FB4-8CE6-C84A-81FA-B5929A3E05E9}"/>
                    </a:ext>
                  </a:extLst>
                </p:cNvPr>
                <p:cNvSpPr>
                  <a:spLocks noChangeArrowheads="1"/>
                </p:cNvSpPr>
                <p:nvPr/>
              </p:nvSpPr>
              <p:spPr bwMode="auto">
                <a:xfrm>
                  <a:off x="7006170" y="483451"/>
                  <a:ext cx="37998" cy="5065"/>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85" name="Rectangle 145">
                  <a:extLst>
                    <a:ext uri="{FF2B5EF4-FFF2-40B4-BE49-F238E27FC236}">
                      <a16:creationId xmlns:a16="http://schemas.microsoft.com/office/drawing/2014/main" id="{D2063AB8-515D-0A4E-B230-64D44311EBBF}"/>
                    </a:ext>
                  </a:extLst>
                </p:cNvPr>
                <p:cNvSpPr>
                  <a:spLocks noChangeArrowheads="1"/>
                </p:cNvSpPr>
                <p:nvPr/>
              </p:nvSpPr>
              <p:spPr bwMode="auto">
                <a:xfrm>
                  <a:off x="7061899" y="483451"/>
                  <a:ext cx="37998" cy="5065"/>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86" name="Rectangle 146">
                  <a:extLst>
                    <a:ext uri="{FF2B5EF4-FFF2-40B4-BE49-F238E27FC236}">
                      <a16:creationId xmlns:a16="http://schemas.microsoft.com/office/drawing/2014/main" id="{BBAF8C6A-50B4-DB48-9AFF-A2A8280EB777}"/>
                    </a:ext>
                  </a:extLst>
                </p:cNvPr>
                <p:cNvSpPr>
                  <a:spLocks noChangeArrowheads="1"/>
                </p:cNvSpPr>
                <p:nvPr/>
              </p:nvSpPr>
              <p:spPr bwMode="auto">
                <a:xfrm>
                  <a:off x="7122693" y="483451"/>
                  <a:ext cx="35464" cy="5065"/>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87" name="Rectangle 147">
                  <a:extLst>
                    <a:ext uri="{FF2B5EF4-FFF2-40B4-BE49-F238E27FC236}">
                      <a16:creationId xmlns:a16="http://schemas.microsoft.com/office/drawing/2014/main" id="{AD85C976-BDB9-3746-97AE-92C0EDF5B5E4}"/>
                    </a:ext>
                  </a:extLst>
                </p:cNvPr>
                <p:cNvSpPr>
                  <a:spLocks noChangeArrowheads="1"/>
                </p:cNvSpPr>
                <p:nvPr/>
              </p:nvSpPr>
              <p:spPr bwMode="auto">
                <a:xfrm>
                  <a:off x="6927642" y="516384"/>
                  <a:ext cx="172252" cy="5065"/>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88" name="Rectangle 148">
                  <a:extLst>
                    <a:ext uri="{FF2B5EF4-FFF2-40B4-BE49-F238E27FC236}">
                      <a16:creationId xmlns:a16="http://schemas.microsoft.com/office/drawing/2014/main" id="{D8ED168E-8B8E-5046-A7FA-E2A2F0260A91}"/>
                    </a:ext>
                  </a:extLst>
                </p:cNvPr>
                <p:cNvSpPr>
                  <a:spLocks noChangeArrowheads="1"/>
                </p:cNvSpPr>
                <p:nvPr/>
              </p:nvSpPr>
              <p:spPr bwMode="auto">
                <a:xfrm>
                  <a:off x="6861779" y="544249"/>
                  <a:ext cx="48129" cy="10134"/>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89" name="Rectangle 149">
                  <a:extLst>
                    <a:ext uri="{FF2B5EF4-FFF2-40B4-BE49-F238E27FC236}">
                      <a16:creationId xmlns:a16="http://schemas.microsoft.com/office/drawing/2014/main" id="{311FDF63-F3CD-C045-B472-E39D8E32E68D}"/>
                    </a:ext>
                  </a:extLst>
                </p:cNvPr>
                <p:cNvSpPr>
                  <a:spLocks noChangeArrowheads="1"/>
                </p:cNvSpPr>
                <p:nvPr/>
              </p:nvSpPr>
              <p:spPr bwMode="auto">
                <a:xfrm>
                  <a:off x="6927642" y="544249"/>
                  <a:ext cx="172252" cy="10134"/>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90" name="Rectangle 150">
                  <a:extLst>
                    <a:ext uri="{FF2B5EF4-FFF2-40B4-BE49-F238E27FC236}">
                      <a16:creationId xmlns:a16="http://schemas.microsoft.com/office/drawing/2014/main" id="{B29D8A32-2E75-3F4A-85C3-A13EA80C9A82}"/>
                    </a:ext>
                  </a:extLst>
                </p:cNvPr>
                <p:cNvSpPr>
                  <a:spLocks noChangeArrowheads="1"/>
                </p:cNvSpPr>
                <p:nvPr/>
              </p:nvSpPr>
              <p:spPr bwMode="auto">
                <a:xfrm>
                  <a:off x="6803519" y="483451"/>
                  <a:ext cx="164652" cy="5065"/>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grpSp>
          <p:sp>
            <p:nvSpPr>
              <p:cNvPr id="18" name="Freeform 152">
                <a:extLst>
                  <a:ext uri="{FF2B5EF4-FFF2-40B4-BE49-F238E27FC236}">
                    <a16:creationId xmlns:a16="http://schemas.microsoft.com/office/drawing/2014/main" id="{E2C38ECD-05A8-5443-8147-D1DEBEE623DC}"/>
                  </a:ext>
                </a:extLst>
              </p:cNvPr>
              <p:cNvSpPr>
                <a:spLocks/>
              </p:cNvSpPr>
              <p:nvPr/>
            </p:nvSpPr>
            <p:spPr bwMode="auto">
              <a:xfrm>
                <a:off x="6621133" y="954613"/>
                <a:ext cx="445831" cy="60794"/>
              </a:xfrm>
              <a:custGeom>
                <a:avLst/>
                <a:gdLst>
                  <a:gd name="T0" fmla="*/ 176 w 176"/>
                  <a:gd name="T1" fmla="*/ 2 h 24"/>
                  <a:gd name="T2" fmla="*/ 0 w 176"/>
                  <a:gd name="T3" fmla="*/ 0 h 24"/>
                  <a:gd name="T4" fmla="*/ 2 w 176"/>
                  <a:gd name="T5" fmla="*/ 22 h 24"/>
                  <a:gd name="T6" fmla="*/ 172 w 176"/>
                  <a:gd name="T7" fmla="*/ 24 h 24"/>
                  <a:gd name="T8" fmla="*/ 176 w 176"/>
                  <a:gd name="T9" fmla="*/ 2 h 24"/>
                </a:gdLst>
                <a:ahLst/>
                <a:cxnLst>
                  <a:cxn ang="0">
                    <a:pos x="T0" y="T1"/>
                  </a:cxn>
                  <a:cxn ang="0">
                    <a:pos x="T2" y="T3"/>
                  </a:cxn>
                  <a:cxn ang="0">
                    <a:pos x="T4" y="T5"/>
                  </a:cxn>
                  <a:cxn ang="0">
                    <a:pos x="T6" y="T7"/>
                  </a:cxn>
                  <a:cxn ang="0">
                    <a:pos x="T8" y="T9"/>
                  </a:cxn>
                </a:cxnLst>
                <a:rect l="0" t="0" r="r" b="b"/>
                <a:pathLst>
                  <a:path w="176" h="24">
                    <a:moveTo>
                      <a:pt x="176" y="2"/>
                    </a:moveTo>
                    <a:lnTo>
                      <a:pt x="0" y="0"/>
                    </a:lnTo>
                    <a:lnTo>
                      <a:pt x="2" y="22"/>
                    </a:lnTo>
                    <a:lnTo>
                      <a:pt x="172" y="24"/>
                    </a:lnTo>
                    <a:lnTo>
                      <a:pt x="176" y="2"/>
                    </a:lnTo>
                    <a:close/>
                  </a:path>
                </a:pathLst>
              </a:custGeom>
              <a:solidFill>
                <a:srgbClr val="224982"/>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19" name="Freeform 154">
                <a:extLst>
                  <a:ext uri="{FF2B5EF4-FFF2-40B4-BE49-F238E27FC236}">
                    <a16:creationId xmlns:a16="http://schemas.microsoft.com/office/drawing/2014/main" id="{720868FF-2D9B-C141-B5A6-968B5B1CA1FD}"/>
                  </a:ext>
                </a:extLst>
              </p:cNvPr>
              <p:cNvSpPr>
                <a:spLocks noEditPoints="1"/>
              </p:cNvSpPr>
              <p:nvPr/>
            </p:nvSpPr>
            <p:spPr bwMode="auto">
              <a:xfrm>
                <a:off x="6066378" y="95883"/>
                <a:ext cx="1555341" cy="919524"/>
              </a:xfrm>
              <a:custGeom>
                <a:avLst/>
                <a:gdLst>
                  <a:gd name="T0" fmla="*/ 324 w 336"/>
                  <a:gd name="T1" fmla="*/ 0 h 199"/>
                  <a:gd name="T2" fmla="*/ 11 w 336"/>
                  <a:gd name="T3" fmla="*/ 0 h 199"/>
                  <a:gd name="T4" fmla="*/ 0 w 336"/>
                  <a:gd name="T5" fmla="*/ 13 h 199"/>
                  <a:gd name="T6" fmla="*/ 0 w 336"/>
                  <a:gd name="T7" fmla="*/ 199 h 199"/>
                  <a:gd name="T8" fmla="*/ 336 w 336"/>
                  <a:gd name="T9" fmla="*/ 199 h 199"/>
                  <a:gd name="T10" fmla="*/ 336 w 336"/>
                  <a:gd name="T11" fmla="*/ 13 h 199"/>
                  <a:gd name="T12" fmla="*/ 324 w 336"/>
                  <a:gd name="T13" fmla="*/ 0 h 199"/>
                  <a:gd name="T14" fmla="*/ 319 w 336"/>
                  <a:gd name="T15" fmla="*/ 183 h 199"/>
                  <a:gd name="T16" fmla="*/ 14 w 336"/>
                  <a:gd name="T17" fmla="*/ 183 h 199"/>
                  <a:gd name="T18" fmla="*/ 14 w 336"/>
                  <a:gd name="T19" fmla="*/ 17 h 199"/>
                  <a:gd name="T20" fmla="*/ 319 w 336"/>
                  <a:gd name="T21" fmla="*/ 17 h 199"/>
                  <a:gd name="T22" fmla="*/ 319 w 336"/>
                  <a:gd name="T23" fmla="*/ 183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6" h="199">
                    <a:moveTo>
                      <a:pt x="324" y="0"/>
                    </a:moveTo>
                    <a:cubicBezTo>
                      <a:pt x="11" y="0"/>
                      <a:pt x="11" y="0"/>
                      <a:pt x="11" y="0"/>
                    </a:cubicBezTo>
                    <a:cubicBezTo>
                      <a:pt x="5" y="0"/>
                      <a:pt x="0" y="6"/>
                      <a:pt x="0" y="13"/>
                    </a:cubicBezTo>
                    <a:cubicBezTo>
                      <a:pt x="0" y="199"/>
                      <a:pt x="0" y="199"/>
                      <a:pt x="0" y="199"/>
                    </a:cubicBezTo>
                    <a:cubicBezTo>
                      <a:pt x="336" y="199"/>
                      <a:pt x="336" y="199"/>
                      <a:pt x="336" y="199"/>
                    </a:cubicBezTo>
                    <a:cubicBezTo>
                      <a:pt x="336" y="13"/>
                      <a:pt x="336" y="13"/>
                      <a:pt x="336" y="13"/>
                    </a:cubicBezTo>
                    <a:cubicBezTo>
                      <a:pt x="336" y="6"/>
                      <a:pt x="331" y="0"/>
                      <a:pt x="324" y="0"/>
                    </a:cubicBezTo>
                    <a:close/>
                    <a:moveTo>
                      <a:pt x="319" y="183"/>
                    </a:moveTo>
                    <a:cubicBezTo>
                      <a:pt x="14" y="183"/>
                      <a:pt x="14" y="183"/>
                      <a:pt x="14" y="183"/>
                    </a:cubicBezTo>
                    <a:cubicBezTo>
                      <a:pt x="14" y="17"/>
                      <a:pt x="14" y="17"/>
                      <a:pt x="14" y="17"/>
                    </a:cubicBezTo>
                    <a:cubicBezTo>
                      <a:pt x="319" y="17"/>
                      <a:pt x="319" y="17"/>
                      <a:pt x="319" y="17"/>
                    </a:cubicBezTo>
                    <a:lnTo>
                      <a:pt x="319" y="183"/>
                    </a:lnTo>
                    <a:close/>
                  </a:path>
                </a:pathLst>
              </a:custGeom>
              <a:solidFill>
                <a:srgbClr val="46465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20" name="Freeform 155">
                <a:extLst>
                  <a:ext uri="{FF2B5EF4-FFF2-40B4-BE49-F238E27FC236}">
                    <a16:creationId xmlns:a16="http://schemas.microsoft.com/office/drawing/2014/main" id="{C5A91D98-D1E9-FC4C-B1DF-05870F414985}"/>
                  </a:ext>
                </a:extLst>
              </p:cNvPr>
              <p:cNvSpPr>
                <a:spLocks noEditPoints="1"/>
              </p:cNvSpPr>
              <p:nvPr/>
            </p:nvSpPr>
            <p:spPr bwMode="auto">
              <a:xfrm>
                <a:off x="6066378" y="1030205"/>
                <a:ext cx="1555341" cy="151987"/>
              </a:xfrm>
              <a:custGeom>
                <a:avLst/>
                <a:gdLst>
                  <a:gd name="T0" fmla="*/ 0 w 336"/>
                  <a:gd name="T1" fmla="*/ 23 h 33"/>
                  <a:gd name="T2" fmla="*/ 11 w 336"/>
                  <a:gd name="T3" fmla="*/ 33 h 33"/>
                  <a:gd name="T4" fmla="*/ 121 w 336"/>
                  <a:gd name="T5" fmla="*/ 33 h 33"/>
                  <a:gd name="T6" fmla="*/ 214 w 336"/>
                  <a:gd name="T7" fmla="*/ 33 h 33"/>
                  <a:gd name="T8" fmla="*/ 324 w 336"/>
                  <a:gd name="T9" fmla="*/ 33 h 33"/>
                  <a:gd name="T10" fmla="*/ 336 w 336"/>
                  <a:gd name="T11" fmla="*/ 23 h 33"/>
                  <a:gd name="T12" fmla="*/ 336 w 336"/>
                  <a:gd name="T13" fmla="*/ 0 h 33"/>
                  <a:gd name="T14" fmla="*/ 0 w 336"/>
                  <a:gd name="T15" fmla="*/ 0 h 33"/>
                  <a:gd name="T16" fmla="*/ 0 w 336"/>
                  <a:gd name="T17" fmla="*/ 23 h 33"/>
                  <a:gd name="T18" fmla="*/ 168 w 336"/>
                  <a:gd name="T19" fmla="*/ 8 h 33"/>
                  <a:gd name="T20" fmla="*/ 176 w 336"/>
                  <a:gd name="T21" fmla="*/ 17 h 33"/>
                  <a:gd name="T22" fmla="*/ 168 w 336"/>
                  <a:gd name="T23" fmla="*/ 25 h 33"/>
                  <a:gd name="T24" fmla="*/ 159 w 336"/>
                  <a:gd name="T25" fmla="*/ 17 h 33"/>
                  <a:gd name="T26" fmla="*/ 168 w 336"/>
                  <a:gd name="T27" fmla="*/ 8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6" h="33">
                    <a:moveTo>
                      <a:pt x="0" y="23"/>
                    </a:moveTo>
                    <a:cubicBezTo>
                      <a:pt x="0" y="29"/>
                      <a:pt x="5" y="33"/>
                      <a:pt x="11" y="33"/>
                    </a:cubicBezTo>
                    <a:cubicBezTo>
                      <a:pt x="121" y="33"/>
                      <a:pt x="121" y="33"/>
                      <a:pt x="121" y="33"/>
                    </a:cubicBezTo>
                    <a:cubicBezTo>
                      <a:pt x="214" y="33"/>
                      <a:pt x="214" y="33"/>
                      <a:pt x="214" y="33"/>
                    </a:cubicBezTo>
                    <a:cubicBezTo>
                      <a:pt x="324" y="33"/>
                      <a:pt x="324" y="33"/>
                      <a:pt x="324" y="33"/>
                    </a:cubicBezTo>
                    <a:cubicBezTo>
                      <a:pt x="331" y="33"/>
                      <a:pt x="336" y="29"/>
                      <a:pt x="336" y="23"/>
                    </a:cubicBezTo>
                    <a:cubicBezTo>
                      <a:pt x="336" y="0"/>
                      <a:pt x="336" y="0"/>
                      <a:pt x="336" y="0"/>
                    </a:cubicBezTo>
                    <a:cubicBezTo>
                      <a:pt x="0" y="0"/>
                      <a:pt x="0" y="0"/>
                      <a:pt x="0" y="0"/>
                    </a:cubicBezTo>
                    <a:lnTo>
                      <a:pt x="0" y="23"/>
                    </a:lnTo>
                    <a:close/>
                    <a:moveTo>
                      <a:pt x="168" y="8"/>
                    </a:moveTo>
                    <a:cubicBezTo>
                      <a:pt x="173" y="8"/>
                      <a:pt x="176" y="12"/>
                      <a:pt x="176" y="17"/>
                    </a:cubicBezTo>
                    <a:cubicBezTo>
                      <a:pt x="176" y="22"/>
                      <a:pt x="173" y="25"/>
                      <a:pt x="168" y="25"/>
                    </a:cubicBezTo>
                    <a:cubicBezTo>
                      <a:pt x="163" y="25"/>
                      <a:pt x="159" y="22"/>
                      <a:pt x="159" y="17"/>
                    </a:cubicBezTo>
                    <a:cubicBezTo>
                      <a:pt x="159" y="12"/>
                      <a:pt x="163" y="8"/>
                      <a:pt x="168" y="8"/>
                    </a:cubicBezTo>
                    <a:close/>
                  </a:path>
                </a:pathLst>
              </a:custGeom>
              <a:solidFill>
                <a:srgbClr val="224982"/>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21" name="Freeform 156">
                <a:extLst>
                  <a:ext uri="{FF2B5EF4-FFF2-40B4-BE49-F238E27FC236}">
                    <a16:creationId xmlns:a16="http://schemas.microsoft.com/office/drawing/2014/main" id="{C63EC1D8-26D7-8844-87D6-63D67DBF8AA2}"/>
                  </a:ext>
                </a:extLst>
              </p:cNvPr>
              <p:cNvSpPr>
                <a:spLocks/>
              </p:cNvSpPr>
              <p:nvPr/>
            </p:nvSpPr>
            <p:spPr bwMode="auto">
              <a:xfrm>
                <a:off x="6605935" y="1196988"/>
                <a:ext cx="476227" cy="146922"/>
              </a:xfrm>
              <a:custGeom>
                <a:avLst/>
                <a:gdLst>
                  <a:gd name="T0" fmla="*/ 0 w 188"/>
                  <a:gd name="T1" fmla="*/ 58 h 58"/>
                  <a:gd name="T2" fmla="*/ 188 w 188"/>
                  <a:gd name="T3" fmla="*/ 58 h 58"/>
                  <a:gd name="T4" fmla="*/ 180 w 188"/>
                  <a:gd name="T5" fmla="*/ 0 h 58"/>
                  <a:gd name="T6" fmla="*/ 5 w 188"/>
                  <a:gd name="T7" fmla="*/ 0 h 58"/>
                  <a:gd name="T8" fmla="*/ 0 w 188"/>
                  <a:gd name="T9" fmla="*/ 58 h 58"/>
                </a:gdLst>
                <a:ahLst/>
                <a:cxnLst>
                  <a:cxn ang="0">
                    <a:pos x="T0" y="T1"/>
                  </a:cxn>
                  <a:cxn ang="0">
                    <a:pos x="T2" y="T3"/>
                  </a:cxn>
                  <a:cxn ang="0">
                    <a:pos x="T4" y="T5"/>
                  </a:cxn>
                  <a:cxn ang="0">
                    <a:pos x="T6" y="T7"/>
                  </a:cxn>
                  <a:cxn ang="0">
                    <a:pos x="T8" y="T9"/>
                  </a:cxn>
                </a:cxnLst>
                <a:rect l="0" t="0" r="r" b="b"/>
                <a:pathLst>
                  <a:path w="188" h="58">
                    <a:moveTo>
                      <a:pt x="0" y="58"/>
                    </a:moveTo>
                    <a:lnTo>
                      <a:pt x="188" y="58"/>
                    </a:lnTo>
                    <a:lnTo>
                      <a:pt x="180" y="0"/>
                    </a:lnTo>
                    <a:lnTo>
                      <a:pt x="5" y="0"/>
                    </a:lnTo>
                    <a:lnTo>
                      <a:pt x="0" y="58"/>
                    </a:lnTo>
                    <a:close/>
                  </a:path>
                </a:pathLst>
              </a:custGeom>
              <a:solidFill>
                <a:srgbClr val="224982"/>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22" name="Freeform 157">
                <a:extLst>
                  <a:ext uri="{FF2B5EF4-FFF2-40B4-BE49-F238E27FC236}">
                    <a16:creationId xmlns:a16="http://schemas.microsoft.com/office/drawing/2014/main" id="{1CB25A96-395A-3145-95D8-D2D67C5D4F19}"/>
                  </a:ext>
                </a:extLst>
              </p:cNvPr>
              <p:cNvSpPr>
                <a:spLocks/>
              </p:cNvSpPr>
              <p:nvPr/>
            </p:nvSpPr>
            <p:spPr bwMode="auto">
              <a:xfrm>
                <a:off x="6575536" y="1367579"/>
                <a:ext cx="537024" cy="37998"/>
              </a:xfrm>
              <a:custGeom>
                <a:avLst/>
                <a:gdLst>
                  <a:gd name="T0" fmla="*/ 5 w 116"/>
                  <a:gd name="T1" fmla="*/ 0 h 8"/>
                  <a:gd name="T2" fmla="*/ 0 w 116"/>
                  <a:gd name="T3" fmla="*/ 4 h 8"/>
                  <a:gd name="T4" fmla="*/ 5 w 116"/>
                  <a:gd name="T5" fmla="*/ 8 h 8"/>
                  <a:gd name="T6" fmla="*/ 110 w 116"/>
                  <a:gd name="T7" fmla="*/ 8 h 8"/>
                  <a:gd name="T8" fmla="*/ 116 w 116"/>
                  <a:gd name="T9" fmla="*/ 4 h 8"/>
                  <a:gd name="T10" fmla="*/ 110 w 116"/>
                  <a:gd name="T11" fmla="*/ 0 h 8"/>
                  <a:gd name="T12" fmla="*/ 109 w 116"/>
                  <a:gd name="T13" fmla="*/ 0 h 8"/>
                  <a:gd name="T14" fmla="*/ 6 w 116"/>
                  <a:gd name="T15" fmla="*/ 0 h 8"/>
                  <a:gd name="T16" fmla="*/ 5 w 116"/>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6" h="8">
                    <a:moveTo>
                      <a:pt x="5" y="0"/>
                    </a:moveTo>
                    <a:cubicBezTo>
                      <a:pt x="2" y="0"/>
                      <a:pt x="0" y="1"/>
                      <a:pt x="0" y="4"/>
                    </a:cubicBezTo>
                    <a:cubicBezTo>
                      <a:pt x="0" y="7"/>
                      <a:pt x="2" y="8"/>
                      <a:pt x="5" y="8"/>
                    </a:cubicBezTo>
                    <a:cubicBezTo>
                      <a:pt x="110" y="8"/>
                      <a:pt x="110" y="8"/>
                      <a:pt x="110" y="8"/>
                    </a:cubicBezTo>
                    <a:cubicBezTo>
                      <a:pt x="113" y="8"/>
                      <a:pt x="116" y="7"/>
                      <a:pt x="116" y="4"/>
                    </a:cubicBezTo>
                    <a:cubicBezTo>
                      <a:pt x="116" y="1"/>
                      <a:pt x="113" y="0"/>
                      <a:pt x="110" y="0"/>
                    </a:cubicBezTo>
                    <a:cubicBezTo>
                      <a:pt x="109" y="0"/>
                      <a:pt x="109" y="0"/>
                      <a:pt x="109" y="0"/>
                    </a:cubicBezTo>
                    <a:cubicBezTo>
                      <a:pt x="6" y="0"/>
                      <a:pt x="6" y="0"/>
                      <a:pt x="6" y="0"/>
                    </a:cubicBezTo>
                    <a:lnTo>
                      <a:pt x="5" y="0"/>
                    </a:lnTo>
                    <a:close/>
                  </a:path>
                </a:pathLst>
              </a:custGeom>
              <a:solidFill>
                <a:srgbClr val="224982"/>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23" name="Freeform 163">
                <a:extLst>
                  <a:ext uri="{FF2B5EF4-FFF2-40B4-BE49-F238E27FC236}">
                    <a16:creationId xmlns:a16="http://schemas.microsoft.com/office/drawing/2014/main" id="{308F7C86-A5C8-D342-ACE5-9AD0A599533E}"/>
                  </a:ext>
                </a:extLst>
              </p:cNvPr>
              <p:cNvSpPr>
                <a:spLocks/>
              </p:cNvSpPr>
              <p:nvPr/>
            </p:nvSpPr>
            <p:spPr bwMode="auto">
              <a:xfrm>
                <a:off x="6446346" y="-510447"/>
                <a:ext cx="116523" cy="564886"/>
              </a:xfrm>
              <a:custGeom>
                <a:avLst/>
                <a:gdLst>
                  <a:gd name="T0" fmla="*/ 46 w 46"/>
                  <a:gd name="T1" fmla="*/ 0 h 223"/>
                  <a:gd name="T2" fmla="*/ 0 w 46"/>
                  <a:gd name="T3" fmla="*/ 223 h 223"/>
                  <a:gd name="T4" fmla="*/ 46 w 46"/>
                  <a:gd name="T5" fmla="*/ 0 h 223"/>
                </a:gdLst>
                <a:ahLst/>
                <a:cxnLst>
                  <a:cxn ang="0">
                    <a:pos x="T0" y="T1"/>
                  </a:cxn>
                  <a:cxn ang="0">
                    <a:pos x="T2" y="T3"/>
                  </a:cxn>
                  <a:cxn ang="0">
                    <a:pos x="T4" y="T5"/>
                  </a:cxn>
                </a:cxnLst>
                <a:rect l="0" t="0" r="r" b="b"/>
                <a:pathLst>
                  <a:path w="46" h="223">
                    <a:moveTo>
                      <a:pt x="46" y="0"/>
                    </a:moveTo>
                    <a:lnTo>
                      <a:pt x="0" y="223"/>
                    </a:lnTo>
                    <a:lnTo>
                      <a:pt x="46"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24" name="Freeform 166">
                <a:extLst>
                  <a:ext uri="{FF2B5EF4-FFF2-40B4-BE49-F238E27FC236}">
                    <a16:creationId xmlns:a16="http://schemas.microsoft.com/office/drawing/2014/main" id="{2B0A0D7C-661F-FB43-81FA-A525F56F5473}"/>
                  </a:ext>
                </a:extLst>
              </p:cNvPr>
              <p:cNvSpPr>
                <a:spLocks/>
              </p:cNvSpPr>
              <p:nvPr/>
            </p:nvSpPr>
            <p:spPr bwMode="auto">
              <a:xfrm>
                <a:off x="7127758" y="-515512"/>
                <a:ext cx="78528" cy="564886"/>
              </a:xfrm>
              <a:custGeom>
                <a:avLst/>
                <a:gdLst>
                  <a:gd name="T0" fmla="*/ 0 w 31"/>
                  <a:gd name="T1" fmla="*/ 0 h 223"/>
                  <a:gd name="T2" fmla="*/ 31 w 31"/>
                  <a:gd name="T3" fmla="*/ 223 h 223"/>
                  <a:gd name="T4" fmla="*/ 0 w 31"/>
                  <a:gd name="T5" fmla="*/ 0 h 223"/>
                </a:gdLst>
                <a:ahLst/>
                <a:cxnLst>
                  <a:cxn ang="0">
                    <a:pos x="T0" y="T1"/>
                  </a:cxn>
                  <a:cxn ang="0">
                    <a:pos x="T2" y="T3"/>
                  </a:cxn>
                  <a:cxn ang="0">
                    <a:pos x="T4" y="T5"/>
                  </a:cxn>
                </a:cxnLst>
                <a:rect l="0" t="0" r="r" b="b"/>
                <a:pathLst>
                  <a:path w="31" h="223">
                    <a:moveTo>
                      <a:pt x="0" y="0"/>
                    </a:moveTo>
                    <a:lnTo>
                      <a:pt x="31" y="223"/>
                    </a:lnTo>
                    <a:lnTo>
                      <a:pt x="0"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25" name="Freeform 172">
                <a:extLst>
                  <a:ext uri="{FF2B5EF4-FFF2-40B4-BE49-F238E27FC236}">
                    <a16:creationId xmlns:a16="http://schemas.microsoft.com/office/drawing/2014/main" id="{D425FECB-9ED3-204C-B4BC-52DE7558A1A6}"/>
                  </a:ext>
                </a:extLst>
              </p:cNvPr>
              <p:cNvSpPr>
                <a:spLocks noEditPoints="1"/>
              </p:cNvSpPr>
              <p:nvPr/>
            </p:nvSpPr>
            <p:spPr bwMode="auto">
              <a:xfrm>
                <a:off x="6585669" y="-218222"/>
                <a:ext cx="476227" cy="623149"/>
              </a:xfrm>
              <a:custGeom>
                <a:avLst/>
                <a:gdLst>
                  <a:gd name="T0" fmla="*/ 52 w 103"/>
                  <a:gd name="T1" fmla="*/ 135 h 135"/>
                  <a:gd name="T2" fmla="*/ 51 w 103"/>
                  <a:gd name="T3" fmla="*/ 134 h 135"/>
                  <a:gd name="T4" fmla="*/ 31 w 103"/>
                  <a:gd name="T5" fmla="*/ 123 h 135"/>
                  <a:gd name="T6" fmla="*/ 0 w 103"/>
                  <a:gd name="T7" fmla="*/ 63 h 135"/>
                  <a:gd name="T8" fmla="*/ 0 w 103"/>
                  <a:gd name="T9" fmla="*/ 26 h 135"/>
                  <a:gd name="T10" fmla="*/ 5 w 103"/>
                  <a:gd name="T11" fmla="*/ 21 h 135"/>
                  <a:gd name="T12" fmla="*/ 47 w 103"/>
                  <a:gd name="T13" fmla="*/ 3 h 135"/>
                  <a:gd name="T14" fmla="*/ 49 w 103"/>
                  <a:gd name="T15" fmla="*/ 1 h 135"/>
                  <a:gd name="T16" fmla="*/ 55 w 103"/>
                  <a:gd name="T17" fmla="*/ 1 h 135"/>
                  <a:gd name="T18" fmla="*/ 57 w 103"/>
                  <a:gd name="T19" fmla="*/ 3 h 135"/>
                  <a:gd name="T20" fmla="*/ 99 w 103"/>
                  <a:gd name="T21" fmla="*/ 21 h 135"/>
                  <a:gd name="T22" fmla="*/ 103 w 103"/>
                  <a:gd name="T23" fmla="*/ 26 h 135"/>
                  <a:gd name="T24" fmla="*/ 103 w 103"/>
                  <a:gd name="T25" fmla="*/ 63 h 135"/>
                  <a:gd name="T26" fmla="*/ 73 w 103"/>
                  <a:gd name="T27" fmla="*/ 123 h 135"/>
                  <a:gd name="T28" fmla="*/ 54 w 103"/>
                  <a:gd name="T29" fmla="*/ 134 h 135"/>
                  <a:gd name="T30" fmla="*/ 52 w 103"/>
                  <a:gd name="T31" fmla="*/ 135 h 135"/>
                  <a:gd name="T32" fmla="*/ 11 w 103"/>
                  <a:gd name="T33" fmla="*/ 30 h 135"/>
                  <a:gd name="T34" fmla="*/ 11 w 103"/>
                  <a:gd name="T35" fmla="*/ 63 h 135"/>
                  <a:gd name="T36" fmla="*/ 38 w 103"/>
                  <a:gd name="T37" fmla="*/ 115 h 135"/>
                  <a:gd name="T38" fmla="*/ 52 w 103"/>
                  <a:gd name="T39" fmla="*/ 124 h 135"/>
                  <a:gd name="T40" fmla="*/ 68 w 103"/>
                  <a:gd name="T41" fmla="*/ 115 h 135"/>
                  <a:gd name="T42" fmla="*/ 95 w 103"/>
                  <a:gd name="T43" fmla="*/ 63 h 135"/>
                  <a:gd name="T44" fmla="*/ 95 w 103"/>
                  <a:gd name="T45" fmla="*/ 30 h 135"/>
                  <a:gd name="T46" fmla="*/ 53 w 103"/>
                  <a:gd name="T47" fmla="*/ 12 h 135"/>
                  <a:gd name="T48" fmla="*/ 11 w 103"/>
                  <a:gd name="T49" fmla="*/ 3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3" h="135">
                    <a:moveTo>
                      <a:pt x="52" y="135"/>
                    </a:moveTo>
                    <a:cubicBezTo>
                      <a:pt x="52" y="135"/>
                      <a:pt x="51" y="134"/>
                      <a:pt x="51" y="134"/>
                    </a:cubicBezTo>
                    <a:cubicBezTo>
                      <a:pt x="44" y="132"/>
                      <a:pt x="37" y="128"/>
                      <a:pt x="31" y="123"/>
                    </a:cubicBezTo>
                    <a:cubicBezTo>
                      <a:pt x="11" y="107"/>
                      <a:pt x="0" y="87"/>
                      <a:pt x="0" y="63"/>
                    </a:cubicBezTo>
                    <a:cubicBezTo>
                      <a:pt x="0" y="26"/>
                      <a:pt x="0" y="26"/>
                      <a:pt x="0" y="26"/>
                    </a:cubicBezTo>
                    <a:cubicBezTo>
                      <a:pt x="0" y="23"/>
                      <a:pt x="2" y="21"/>
                      <a:pt x="5" y="21"/>
                    </a:cubicBezTo>
                    <a:cubicBezTo>
                      <a:pt x="24" y="19"/>
                      <a:pt x="37" y="9"/>
                      <a:pt x="47" y="3"/>
                    </a:cubicBezTo>
                    <a:cubicBezTo>
                      <a:pt x="49" y="1"/>
                      <a:pt x="49" y="1"/>
                      <a:pt x="49" y="1"/>
                    </a:cubicBezTo>
                    <a:cubicBezTo>
                      <a:pt x="51" y="0"/>
                      <a:pt x="54" y="0"/>
                      <a:pt x="55" y="1"/>
                    </a:cubicBezTo>
                    <a:cubicBezTo>
                      <a:pt x="57" y="3"/>
                      <a:pt x="57" y="3"/>
                      <a:pt x="57" y="3"/>
                    </a:cubicBezTo>
                    <a:cubicBezTo>
                      <a:pt x="67" y="9"/>
                      <a:pt x="80" y="19"/>
                      <a:pt x="99" y="21"/>
                    </a:cubicBezTo>
                    <a:cubicBezTo>
                      <a:pt x="102" y="21"/>
                      <a:pt x="103" y="23"/>
                      <a:pt x="103" y="26"/>
                    </a:cubicBezTo>
                    <a:cubicBezTo>
                      <a:pt x="103" y="63"/>
                      <a:pt x="103" y="63"/>
                      <a:pt x="103" y="63"/>
                    </a:cubicBezTo>
                    <a:cubicBezTo>
                      <a:pt x="103" y="87"/>
                      <a:pt x="94" y="107"/>
                      <a:pt x="73" y="123"/>
                    </a:cubicBezTo>
                    <a:cubicBezTo>
                      <a:pt x="67" y="128"/>
                      <a:pt x="61" y="132"/>
                      <a:pt x="54" y="134"/>
                    </a:cubicBezTo>
                    <a:cubicBezTo>
                      <a:pt x="53" y="134"/>
                      <a:pt x="53" y="135"/>
                      <a:pt x="52" y="135"/>
                    </a:cubicBezTo>
                    <a:close/>
                    <a:moveTo>
                      <a:pt x="11" y="30"/>
                    </a:moveTo>
                    <a:cubicBezTo>
                      <a:pt x="11" y="63"/>
                      <a:pt x="11" y="63"/>
                      <a:pt x="11" y="63"/>
                    </a:cubicBezTo>
                    <a:cubicBezTo>
                      <a:pt x="11" y="84"/>
                      <a:pt x="19" y="101"/>
                      <a:pt x="38" y="115"/>
                    </a:cubicBezTo>
                    <a:cubicBezTo>
                      <a:pt x="42" y="119"/>
                      <a:pt x="47" y="122"/>
                      <a:pt x="52" y="124"/>
                    </a:cubicBezTo>
                    <a:cubicBezTo>
                      <a:pt x="57" y="122"/>
                      <a:pt x="63" y="119"/>
                      <a:pt x="68" y="115"/>
                    </a:cubicBezTo>
                    <a:cubicBezTo>
                      <a:pt x="86" y="101"/>
                      <a:pt x="95" y="84"/>
                      <a:pt x="95" y="63"/>
                    </a:cubicBezTo>
                    <a:cubicBezTo>
                      <a:pt x="95" y="30"/>
                      <a:pt x="95" y="30"/>
                      <a:pt x="95" y="30"/>
                    </a:cubicBezTo>
                    <a:cubicBezTo>
                      <a:pt x="74" y="27"/>
                      <a:pt x="62" y="18"/>
                      <a:pt x="53" y="12"/>
                    </a:cubicBezTo>
                    <a:cubicBezTo>
                      <a:pt x="44" y="18"/>
                      <a:pt x="30" y="27"/>
                      <a:pt x="11" y="3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26" name="Freeform 173">
                <a:extLst>
                  <a:ext uri="{FF2B5EF4-FFF2-40B4-BE49-F238E27FC236}">
                    <a16:creationId xmlns:a16="http://schemas.microsoft.com/office/drawing/2014/main" id="{C0D2D1DA-7E24-1F48-9C43-1571BBA69717}"/>
                  </a:ext>
                </a:extLst>
              </p:cNvPr>
              <p:cNvSpPr>
                <a:spLocks/>
              </p:cNvSpPr>
              <p:nvPr/>
            </p:nvSpPr>
            <p:spPr bwMode="auto">
              <a:xfrm>
                <a:off x="6613533" y="-180227"/>
                <a:ext cx="425567" cy="549689"/>
              </a:xfrm>
              <a:custGeom>
                <a:avLst/>
                <a:gdLst>
                  <a:gd name="T0" fmla="*/ 47 w 92"/>
                  <a:gd name="T1" fmla="*/ 119 h 119"/>
                  <a:gd name="T2" fmla="*/ 28 w 92"/>
                  <a:gd name="T3" fmla="*/ 109 h 119"/>
                  <a:gd name="T4" fmla="*/ 0 w 92"/>
                  <a:gd name="T5" fmla="*/ 55 h 119"/>
                  <a:gd name="T6" fmla="*/ 0 w 92"/>
                  <a:gd name="T7" fmla="*/ 20 h 119"/>
                  <a:gd name="T8" fmla="*/ 46 w 92"/>
                  <a:gd name="T9" fmla="*/ 0 h 119"/>
                  <a:gd name="T10" fmla="*/ 92 w 92"/>
                  <a:gd name="T11" fmla="*/ 20 h 119"/>
                  <a:gd name="T12" fmla="*/ 92 w 92"/>
                  <a:gd name="T13" fmla="*/ 55 h 119"/>
                  <a:gd name="T14" fmla="*/ 64 w 92"/>
                  <a:gd name="T15" fmla="*/ 109 h 119"/>
                  <a:gd name="T16" fmla="*/ 47 w 92"/>
                  <a:gd name="T17" fmla="*/ 11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119">
                    <a:moveTo>
                      <a:pt x="47" y="119"/>
                    </a:moveTo>
                    <a:cubicBezTo>
                      <a:pt x="41" y="117"/>
                      <a:pt x="34" y="113"/>
                      <a:pt x="28" y="109"/>
                    </a:cubicBezTo>
                    <a:cubicBezTo>
                      <a:pt x="11" y="95"/>
                      <a:pt x="0" y="78"/>
                      <a:pt x="0" y="55"/>
                    </a:cubicBezTo>
                    <a:cubicBezTo>
                      <a:pt x="0" y="20"/>
                      <a:pt x="0" y="20"/>
                      <a:pt x="0" y="20"/>
                    </a:cubicBezTo>
                    <a:cubicBezTo>
                      <a:pt x="24" y="17"/>
                      <a:pt x="36" y="6"/>
                      <a:pt x="46" y="0"/>
                    </a:cubicBezTo>
                    <a:cubicBezTo>
                      <a:pt x="55" y="6"/>
                      <a:pt x="70" y="17"/>
                      <a:pt x="92" y="20"/>
                    </a:cubicBezTo>
                    <a:cubicBezTo>
                      <a:pt x="92" y="55"/>
                      <a:pt x="92" y="55"/>
                      <a:pt x="92" y="55"/>
                    </a:cubicBezTo>
                    <a:cubicBezTo>
                      <a:pt x="92" y="78"/>
                      <a:pt x="81" y="95"/>
                      <a:pt x="64" y="109"/>
                    </a:cubicBezTo>
                    <a:cubicBezTo>
                      <a:pt x="59" y="113"/>
                      <a:pt x="53" y="117"/>
                      <a:pt x="47" y="119"/>
                    </a:cubicBezTo>
                    <a:close/>
                  </a:path>
                </a:pathLst>
              </a:custGeom>
              <a:solidFill>
                <a:srgbClr val="224982"/>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27" name="Freeform 174">
                <a:extLst>
                  <a:ext uri="{FF2B5EF4-FFF2-40B4-BE49-F238E27FC236}">
                    <a16:creationId xmlns:a16="http://schemas.microsoft.com/office/drawing/2014/main" id="{214B0589-17C7-2644-B9B6-7FADD366649A}"/>
                  </a:ext>
                </a:extLst>
              </p:cNvPr>
              <p:cNvSpPr>
                <a:spLocks noEditPoints="1"/>
              </p:cNvSpPr>
              <p:nvPr/>
            </p:nvSpPr>
            <p:spPr bwMode="auto">
              <a:xfrm>
                <a:off x="6671796" y="-73835"/>
                <a:ext cx="306509" cy="303975"/>
              </a:xfrm>
              <a:custGeom>
                <a:avLst/>
                <a:gdLst>
                  <a:gd name="T0" fmla="*/ 62 w 66"/>
                  <a:gd name="T1" fmla="*/ 17 h 66"/>
                  <a:gd name="T2" fmla="*/ 50 w 66"/>
                  <a:gd name="T3" fmla="*/ 5 h 66"/>
                  <a:gd name="T4" fmla="*/ 33 w 66"/>
                  <a:gd name="T5" fmla="*/ 0 h 66"/>
                  <a:gd name="T6" fmla="*/ 16 w 66"/>
                  <a:gd name="T7" fmla="*/ 5 h 66"/>
                  <a:gd name="T8" fmla="*/ 4 w 66"/>
                  <a:gd name="T9" fmla="*/ 17 h 66"/>
                  <a:gd name="T10" fmla="*/ 0 w 66"/>
                  <a:gd name="T11" fmla="*/ 33 h 66"/>
                  <a:gd name="T12" fmla="*/ 4 w 66"/>
                  <a:gd name="T13" fmla="*/ 50 h 66"/>
                  <a:gd name="T14" fmla="*/ 16 w 66"/>
                  <a:gd name="T15" fmla="*/ 62 h 66"/>
                  <a:gd name="T16" fmla="*/ 33 w 66"/>
                  <a:gd name="T17" fmla="*/ 66 h 66"/>
                  <a:gd name="T18" fmla="*/ 50 w 66"/>
                  <a:gd name="T19" fmla="*/ 62 h 66"/>
                  <a:gd name="T20" fmla="*/ 62 w 66"/>
                  <a:gd name="T21" fmla="*/ 50 h 66"/>
                  <a:gd name="T22" fmla="*/ 66 w 66"/>
                  <a:gd name="T23" fmla="*/ 33 h 66"/>
                  <a:gd name="T24" fmla="*/ 62 w 66"/>
                  <a:gd name="T25" fmla="*/ 17 h 66"/>
                  <a:gd name="T26" fmla="*/ 39 w 66"/>
                  <a:gd name="T27" fmla="*/ 56 h 66"/>
                  <a:gd name="T28" fmla="*/ 38 w 66"/>
                  <a:gd name="T29" fmla="*/ 56 h 66"/>
                  <a:gd name="T30" fmla="*/ 37 w 66"/>
                  <a:gd name="T31" fmla="*/ 56 h 66"/>
                  <a:gd name="T32" fmla="*/ 29 w 66"/>
                  <a:gd name="T33" fmla="*/ 56 h 66"/>
                  <a:gd name="T34" fmla="*/ 28 w 66"/>
                  <a:gd name="T35" fmla="*/ 55 h 66"/>
                  <a:gd name="T36" fmla="*/ 27 w 66"/>
                  <a:gd name="T37" fmla="*/ 54 h 66"/>
                  <a:gd name="T38" fmla="*/ 27 w 66"/>
                  <a:gd name="T39" fmla="*/ 46 h 66"/>
                  <a:gd name="T40" fmla="*/ 28 w 66"/>
                  <a:gd name="T41" fmla="*/ 45 h 66"/>
                  <a:gd name="T42" fmla="*/ 29 w 66"/>
                  <a:gd name="T43" fmla="*/ 45 h 66"/>
                  <a:gd name="T44" fmla="*/ 37 w 66"/>
                  <a:gd name="T45" fmla="*/ 45 h 66"/>
                  <a:gd name="T46" fmla="*/ 38 w 66"/>
                  <a:gd name="T47" fmla="*/ 45 h 66"/>
                  <a:gd name="T48" fmla="*/ 37 w 66"/>
                  <a:gd name="T49" fmla="*/ 46 h 66"/>
                  <a:gd name="T50" fmla="*/ 37 w 66"/>
                  <a:gd name="T51" fmla="*/ 56 h 66"/>
                  <a:gd name="T52" fmla="*/ 39 w 66"/>
                  <a:gd name="T53" fmla="*/ 56 h 66"/>
                  <a:gd name="T54" fmla="*/ 39 w 66"/>
                  <a:gd name="T55" fmla="*/ 39 h 66"/>
                  <a:gd name="T56" fmla="*/ 38 w 66"/>
                  <a:gd name="T57" fmla="*/ 41 h 66"/>
                  <a:gd name="T58" fmla="*/ 37 w 66"/>
                  <a:gd name="T59" fmla="*/ 42 h 66"/>
                  <a:gd name="T60" fmla="*/ 29 w 66"/>
                  <a:gd name="T61" fmla="*/ 42 h 66"/>
                  <a:gd name="T62" fmla="*/ 28 w 66"/>
                  <a:gd name="T63" fmla="*/ 41 h 66"/>
                  <a:gd name="T64" fmla="*/ 28 w 66"/>
                  <a:gd name="T65" fmla="*/ 40 h 66"/>
                  <a:gd name="T66" fmla="*/ 27 w 66"/>
                  <a:gd name="T67" fmla="*/ 13 h 66"/>
                  <a:gd name="T68" fmla="*/ 27 w 66"/>
                  <a:gd name="T69" fmla="*/ 11 h 66"/>
                  <a:gd name="T70" fmla="*/ 28 w 66"/>
                  <a:gd name="T71" fmla="*/ 10 h 66"/>
                  <a:gd name="T72" fmla="*/ 38 w 66"/>
                  <a:gd name="T73" fmla="*/ 10 h 66"/>
                  <a:gd name="T74" fmla="*/ 39 w 66"/>
                  <a:gd name="T75" fmla="*/ 11 h 66"/>
                  <a:gd name="T76" fmla="*/ 39 w 66"/>
                  <a:gd name="T77" fmla="*/ 12 h 66"/>
                  <a:gd name="T78" fmla="*/ 39 w 66"/>
                  <a:gd name="T79" fmla="*/ 3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6" h="66">
                    <a:moveTo>
                      <a:pt x="62" y="17"/>
                    </a:moveTo>
                    <a:cubicBezTo>
                      <a:pt x="59" y="12"/>
                      <a:pt x="55" y="8"/>
                      <a:pt x="50" y="5"/>
                    </a:cubicBezTo>
                    <a:cubicBezTo>
                      <a:pt x="45" y="2"/>
                      <a:pt x="39" y="0"/>
                      <a:pt x="33" y="0"/>
                    </a:cubicBezTo>
                    <a:cubicBezTo>
                      <a:pt x="27" y="0"/>
                      <a:pt x="22" y="2"/>
                      <a:pt x="16" y="5"/>
                    </a:cubicBezTo>
                    <a:cubicBezTo>
                      <a:pt x="11" y="8"/>
                      <a:pt x="7" y="12"/>
                      <a:pt x="4" y="17"/>
                    </a:cubicBezTo>
                    <a:cubicBezTo>
                      <a:pt x="1" y="22"/>
                      <a:pt x="0" y="27"/>
                      <a:pt x="0" y="33"/>
                    </a:cubicBezTo>
                    <a:cubicBezTo>
                      <a:pt x="0" y="39"/>
                      <a:pt x="1" y="45"/>
                      <a:pt x="4" y="50"/>
                    </a:cubicBezTo>
                    <a:cubicBezTo>
                      <a:pt x="7" y="55"/>
                      <a:pt x="11" y="59"/>
                      <a:pt x="16" y="62"/>
                    </a:cubicBezTo>
                    <a:cubicBezTo>
                      <a:pt x="22" y="65"/>
                      <a:pt x="27" y="66"/>
                      <a:pt x="33" y="66"/>
                    </a:cubicBezTo>
                    <a:cubicBezTo>
                      <a:pt x="39" y="66"/>
                      <a:pt x="45" y="65"/>
                      <a:pt x="50" y="62"/>
                    </a:cubicBezTo>
                    <a:cubicBezTo>
                      <a:pt x="55" y="59"/>
                      <a:pt x="59" y="55"/>
                      <a:pt x="62" y="50"/>
                    </a:cubicBezTo>
                    <a:cubicBezTo>
                      <a:pt x="65" y="45"/>
                      <a:pt x="66" y="39"/>
                      <a:pt x="66" y="33"/>
                    </a:cubicBezTo>
                    <a:cubicBezTo>
                      <a:pt x="66" y="27"/>
                      <a:pt x="65" y="22"/>
                      <a:pt x="62" y="17"/>
                    </a:cubicBezTo>
                    <a:close/>
                    <a:moveTo>
                      <a:pt x="39" y="56"/>
                    </a:moveTo>
                    <a:cubicBezTo>
                      <a:pt x="39" y="56"/>
                      <a:pt x="38" y="56"/>
                      <a:pt x="38" y="56"/>
                    </a:cubicBezTo>
                    <a:cubicBezTo>
                      <a:pt x="38" y="56"/>
                      <a:pt x="38" y="56"/>
                      <a:pt x="37" y="56"/>
                    </a:cubicBezTo>
                    <a:cubicBezTo>
                      <a:pt x="29" y="56"/>
                      <a:pt x="29" y="56"/>
                      <a:pt x="29" y="56"/>
                    </a:cubicBezTo>
                    <a:cubicBezTo>
                      <a:pt x="29" y="56"/>
                      <a:pt x="28" y="55"/>
                      <a:pt x="28" y="55"/>
                    </a:cubicBezTo>
                    <a:cubicBezTo>
                      <a:pt x="27" y="55"/>
                      <a:pt x="27" y="54"/>
                      <a:pt x="27" y="54"/>
                    </a:cubicBezTo>
                    <a:cubicBezTo>
                      <a:pt x="27" y="46"/>
                      <a:pt x="27" y="46"/>
                      <a:pt x="27" y="46"/>
                    </a:cubicBezTo>
                    <a:cubicBezTo>
                      <a:pt x="27" y="45"/>
                      <a:pt x="27" y="45"/>
                      <a:pt x="28" y="45"/>
                    </a:cubicBezTo>
                    <a:cubicBezTo>
                      <a:pt x="28" y="45"/>
                      <a:pt x="29" y="45"/>
                      <a:pt x="29" y="45"/>
                    </a:cubicBezTo>
                    <a:cubicBezTo>
                      <a:pt x="37" y="45"/>
                      <a:pt x="37" y="45"/>
                      <a:pt x="37" y="45"/>
                    </a:cubicBezTo>
                    <a:cubicBezTo>
                      <a:pt x="38" y="45"/>
                      <a:pt x="37" y="45"/>
                      <a:pt x="38" y="45"/>
                    </a:cubicBezTo>
                    <a:cubicBezTo>
                      <a:pt x="38" y="45"/>
                      <a:pt x="37" y="45"/>
                      <a:pt x="37" y="46"/>
                    </a:cubicBezTo>
                    <a:cubicBezTo>
                      <a:pt x="37" y="56"/>
                      <a:pt x="37" y="56"/>
                      <a:pt x="37" y="56"/>
                    </a:cubicBezTo>
                    <a:lnTo>
                      <a:pt x="39" y="56"/>
                    </a:lnTo>
                    <a:close/>
                    <a:moveTo>
                      <a:pt x="39" y="39"/>
                    </a:moveTo>
                    <a:cubicBezTo>
                      <a:pt x="38" y="39"/>
                      <a:pt x="38" y="41"/>
                      <a:pt x="38" y="41"/>
                    </a:cubicBezTo>
                    <a:cubicBezTo>
                      <a:pt x="38" y="41"/>
                      <a:pt x="37" y="42"/>
                      <a:pt x="37" y="42"/>
                    </a:cubicBezTo>
                    <a:cubicBezTo>
                      <a:pt x="29" y="42"/>
                      <a:pt x="29" y="42"/>
                      <a:pt x="29" y="42"/>
                    </a:cubicBezTo>
                    <a:cubicBezTo>
                      <a:pt x="29" y="42"/>
                      <a:pt x="28" y="41"/>
                      <a:pt x="28" y="41"/>
                    </a:cubicBezTo>
                    <a:cubicBezTo>
                      <a:pt x="28" y="41"/>
                      <a:pt x="28" y="40"/>
                      <a:pt x="28" y="40"/>
                    </a:cubicBezTo>
                    <a:cubicBezTo>
                      <a:pt x="27" y="13"/>
                      <a:pt x="27" y="13"/>
                      <a:pt x="27" y="13"/>
                    </a:cubicBezTo>
                    <a:cubicBezTo>
                      <a:pt x="27" y="12"/>
                      <a:pt x="27" y="11"/>
                      <a:pt x="27" y="11"/>
                    </a:cubicBezTo>
                    <a:cubicBezTo>
                      <a:pt x="28" y="11"/>
                      <a:pt x="28" y="10"/>
                      <a:pt x="28" y="10"/>
                    </a:cubicBezTo>
                    <a:cubicBezTo>
                      <a:pt x="38" y="10"/>
                      <a:pt x="38" y="10"/>
                      <a:pt x="38" y="10"/>
                    </a:cubicBezTo>
                    <a:cubicBezTo>
                      <a:pt x="38" y="10"/>
                      <a:pt x="39" y="11"/>
                      <a:pt x="39" y="11"/>
                    </a:cubicBezTo>
                    <a:cubicBezTo>
                      <a:pt x="39" y="11"/>
                      <a:pt x="39" y="12"/>
                      <a:pt x="39" y="12"/>
                    </a:cubicBezTo>
                    <a:lnTo>
                      <a:pt x="39" y="39"/>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28" name="Rectangle 158">
                <a:extLst>
                  <a:ext uri="{FF2B5EF4-FFF2-40B4-BE49-F238E27FC236}">
                    <a16:creationId xmlns:a16="http://schemas.microsoft.com/office/drawing/2014/main" id="{3C3381F4-DB19-C449-A109-46B6983CF359}"/>
                  </a:ext>
                </a:extLst>
              </p:cNvPr>
              <p:cNvSpPr>
                <a:spLocks noChangeArrowheads="1"/>
              </p:cNvSpPr>
              <p:nvPr/>
            </p:nvSpPr>
            <p:spPr bwMode="auto">
              <a:xfrm>
                <a:off x="6512209" y="-898556"/>
                <a:ext cx="618083" cy="101324"/>
              </a:xfrm>
              <a:prstGeom prst="rect">
                <a:avLst/>
              </a:prstGeom>
              <a:solidFill>
                <a:srgbClr val="7D7E83"/>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29" name="Freeform 159">
                <a:extLst>
                  <a:ext uri="{FF2B5EF4-FFF2-40B4-BE49-F238E27FC236}">
                    <a16:creationId xmlns:a16="http://schemas.microsoft.com/office/drawing/2014/main" id="{B8239E5A-D888-F94E-B8A5-B99436C3D49F}"/>
                  </a:ext>
                </a:extLst>
              </p:cNvPr>
              <p:cNvSpPr>
                <a:spLocks/>
              </p:cNvSpPr>
              <p:nvPr/>
            </p:nvSpPr>
            <p:spPr bwMode="auto">
              <a:xfrm>
                <a:off x="6514740" y="-797232"/>
                <a:ext cx="620618" cy="319174"/>
              </a:xfrm>
              <a:custGeom>
                <a:avLst/>
                <a:gdLst>
                  <a:gd name="T0" fmla="*/ 134 w 134"/>
                  <a:gd name="T1" fmla="*/ 0 h 69"/>
                  <a:gd name="T2" fmla="*/ 67 w 134"/>
                  <a:gd name="T3" fmla="*/ 69 h 69"/>
                  <a:gd name="T4" fmla="*/ 0 w 134"/>
                  <a:gd name="T5" fmla="*/ 0 h 69"/>
                  <a:gd name="T6" fmla="*/ 134 w 134"/>
                  <a:gd name="T7" fmla="*/ 0 h 69"/>
                </a:gdLst>
                <a:ahLst/>
                <a:cxnLst>
                  <a:cxn ang="0">
                    <a:pos x="T0" y="T1"/>
                  </a:cxn>
                  <a:cxn ang="0">
                    <a:pos x="T2" y="T3"/>
                  </a:cxn>
                  <a:cxn ang="0">
                    <a:pos x="T4" y="T5"/>
                  </a:cxn>
                  <a:cxn ang="0">
                    <a:pos x="T6" y="T7"/>
                  </a:cxn>
                </a:cxnLst>
                <a:rect l="0" t="0" r="r" b="b"/>
                <a:pathLst>
                  <a:path w="134" h="69">
                    <a:moveTo>
                      <a:pt x="134" y="0"/>
                    </a:moveTo>
                    <a:cubicBezTo>
                      <a:pt x="134" y="38"/>
                      <a:pt x="104" y="69"/>
                      <a:pt x="67" y="69"/>
                    </a:cubicBezTo>
                    <a:cubicBezTo>
                      <a:pt x="30" y="69"/>
                      <a:pt x="0" y="38"/>
                      <a:pt x="0" y="0"/>
                    </a:cubicBezTo>
                    <a:lnTo>
                      <a:pt x="134" y="0"/>
                    </a:lnTo>
                    <a:close/>
                  </a:path>
                </a:pathLst>
              </a:custGeom>
              <a:solidFill>
                <a:srgbClr val="ECF0F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0" name="Freeform 29">
                <a:extLst>
                  <a:ext uri="{FF2B5EF4-FFF2-40B4-BE49-F238E27FC236}">
                    <a16:creationId xmlns:a16="http://schemas.microsoft.com/office/drawing/2014/main" id="{4E4080AF-4D96-2D43-BFC6-8481060D63F0}"/>
                  </a:ext>
                </a:extLst>
              </p:cNvPr>
              <p:cNvSpPr>
                <a:spLocks noChangeArrowheads="1"/>
              </p:cNvSpPr>
              <p:nvPr/>
            </p:nvSpPr>
            <p:spPr bwMode="auto">
              <a:xfrm>
                <a:off x="6565404" y="-746568"/>
                <a:ext cx="514225" cy="281176"/>
              </a:xfrm>
              <a:custGeom>
                <a:avLst/>
                <a:gdLst>
                  <a:gd name="connsiteX0" fmla="*/ 259429 w 514225"/>
                  <a:gd name="connsiteY0" fmla="*/ 0 h 281176"/>
                  <a:gd name="connsiteX1" fmla="*/ 514225 w 514225"/>
                  <a:gd name="connsiteY1" fmla="*/ 138283 h 281176"/>
                  <a:gd name="connsiteX2" fmla="*/ 259429 w 514225"/>
                  <a:gd name="connsiteY2" fmla="*/ 281176 h 281176"/>
                  <a:gd name="connsiteX3" fmla="*/ 0 w 514225"/>
                  <a:gd name="connsiteY3" fmla="*/ 138283 h 281176"/>
                  <a:gd name="connsiteX4" fmla="*/ 259429 w 514225"/>
                  <a:gd name="connsiteY4" fmla="*/ 0 h 281176"/>
                  <a:gd name="connsiteX5" fmla="*/ 260911 w 514225"/>
                  <a:gd name="connsiteY5" fmla="*/ 70928 h 281176"/>
                  <a:gd name="connsiteX6" fmla="*/ 172252 w 514225"/>
                  <a:gd name="connsiteY6" fmla="*/ 160854 h 281176"/>
                  <a:gd name="connsiteX7" fmla="*/ 260911 w 514225"/>
                  <a:gd name="connsiteY7" fmla="*/ 250780 h 281176"/>
                  <a:gd name="connsiteX8" fmla="*/ 349570 w 514225"/>
                  <a:gd name="connsiteY8" fmla="*/ 160854 h 281176"/>
                  <a:gd name="connsiteX9" fmla="*/ 260911 w 514225"/>
                  <a:gd name="connsiteY9" fmla="*/ 70928 h 281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4225" h="281176">
                    <a:moveTo>
                      <a:pt x="259429" y="0"/>
                    </a:moveTo>
                    <a:cubicBezTo>
                      <a:pt x="365980" y="0"/>
                      <a:pt x="458633" y="55313"/>
                      <a:pt x="514225" y="138283"/>
                    </a:cubicBezTo>
                    <a:cubicBezTo>
                      <a:pt x="458633" y="221253"/>
                      <a:pt x="365980" y="281176"/>
                      <a:pt x="259429" y="281176"/>
                    </a:cubicBezTo>
                    <a:cubicBezTo>
                      <a:pt x="152878" y="281176"/>
                      <a:pt x="55592" y="221253"/>
                      <a:pt x="0" y="138283"/>
                    </a:cubicBezTo>
                    <a:cubicBezTo>
                      <a:pt x="55592" y="55313"/>
                      <a:pt x="152878" y="0"/>
                      <a:pt x="259429" y="0"/>
                    </a:cubicBezTo>
                    <a:close/>
                    <a:moveTo>
                      <a:pt x="260911" y="70928"/>
                    </a:moveTo>
                    <a:cubicBezTo>
                      <a:pt x="211946" y="70928"/>
                      <a:pt x="172252" y="111189"/>
                      <a:pt x="172252" y="160854"/>
                    </a:cubicBezTo>
                    <a:cubicBezTo>
                      <a:pt x="172252" y="210519"/>
                      <a:pt x="211946" y="250780"/>
                      <a:pt x="260911" y="250780"/>
                    </a:cubicBezTo>
                    <a:cubicBezTo>
                      <a:pt x="309876" y="250780"/>
                      <a:pt x="349570" y="210519"/>
                      <a:pt x="349570" y="160854"/>
                    </a:cubicBezTo>
                    <a:cubicBezTo>
                      <a:pt x="349570" y="111189"/>
                      <a:pt x="309876" y="70928"/>
                      <a:pt x="260911" y="70928"/>
                    </a:cubicBezTo>
                    <a:close/>
                  </a:path>
                </a:pathLst>
              </a:custGeom>
              <a:solidFill>
                <a:srgbClr val="22498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grpSp>
            <p:nvGrpSpPr>
              <p:cNvPr id="31" name="Group 30">
                <a:extLst>
                  <a:ext uri="{FF2B5EF4-FFF2-40B4-BE49-F238E27FC236}">
                    <a16:creationId xmlns:a16="http://schemas.microsoft.com/office/drawing/2014/main" id="{AA30F073-5DD5-0E45-976E-0B75B3123CF4}"/>
                  </a:ext>
                </a:extLst>
              </p:cNvPr>
              <p:cNvGrpSpPr/>
              <p:nvPr/>
            </p:nvGrpSpPr>
            <p:grpSpPr>
              <a:xfrm>
                <a:off x="6553810" y="-431099"/>
                <a:ext cx="542478" cy="310393"/>
                <a:chOff x="6547671" y="-487199"/>
                <a:chExt cx="542478" cy="310393"/>
              </a:xfrm>
            </p:grpSpPr>
            <p:sp>
              <p:nvSpPr>
                <p:cNvPr id="33" name="Line 170">
                  <a:extLst>
                    <a:ext uri="{FF2B5EF4-FFF2-40B4-BE49-F238E27FC236}">
                      <a16:creationId xmlns:a16="http://schemas.microsoft.com/office/drawing/2014/main" id="{25974652-3979-E347-9544-A7C63CC1B51E}"/>
                    </a:ext>
                  </a:extLst>
                </p:cNvPr>
                <p:cNvSpPr>
                  <a:spLocks noChangeShapeType="1"/>
                </p:cNvSpPr>
                <p:nvPr/>
              </p:nvSpPr>
              <p:spPr bwMode="auto">
                <a:xfrm>
                  <a:off x="6818910" y="-462318"/>
                  <a:ext cx="0" cy="184922"/>
                </a:xfrm>
                <a:prstGeom prst="line">
                  <a:avLst/>
                </a:prstGeom>
                <a:noFill/>
                <a:ln w="12700" cap="rnd">
                  <a:solidFill>
                    <a:srgbClr val="224982"/>
                  </a:solidFill>
                  <a:prstDash val="sysDash"/>
                  <a:round/>
                  <a:headEnd/>
                  <a:tailEnd/>
                </a:ln>
                <a:extLst>
                  <a:ext uri="{909E8E84-426E-40dd-AFC4-6F175D3DCCD1}">
                    <a14:hiddenFill xmlns:a14="http://schemas.microsoft.com/office/drawing/2010/main" xmlns="">
                      <a:noFill/>
                    </a14:hiddenFill>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4" name="Line 170">
                  <a:extLst>
                    <a:ext uri="{FF2B5EF4-FFF2-40B4-BE49-F238E27FC236}">
                      <a16:creationId xmlns:a16="http://schemas.microsoft.com/office/drawing/2014/main" id="{628086D2-323E-D74C-A165-2B619E86FE13}"/>
                    </a:ext>
                  </a:extLst>
                </p:cNvPr>
                <p:cNvSpPr>
                  <a:spLocks noChangeShapeType="1"/>
                </p:cNvSpPr>
                <p:nvPr/>
              </p:nvSpPr>
              <p:spPr bwMode="auto">
                <a:xfrm flipH="1">
                  <a:off x="6547671" y="-487199"/>
                  <a:ext cx="149456" cy="310393"/>
                </a:xfrm>
                <a:prstGeom prst="line">
                  <a:avLst/>
                </a:prstGeom>
                <a:noFill/>
                <a:ln w="12700" cap="rnd">
                  <a:solidFill>
                    <a:srgbClr val="224982"/>
                  </a:solidFill>
                  <a:prstDash val="sysDash"/>
                  <a:round/>
                  <a:headEnd/>
                  <a:tailEnd/>
                </a:ln>
                <a:extLst>
                  <a:ext uri="{909E8E84-426E-40dd-AFC4-6F175D3DCCD1}">
                    <a14:hiddenFill xmlns:a14="http://schemas.microsoft.com/office/drawing/2010/main" xmlns="">
                      <a:noFill/>
                    </a14:hiddenFill>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5" name="Line 170">
                  <a:extLst>
                    <a:ext uri="{FF2B5EF4-FFF2-40B4-BE49-F238E27FC236}">
                      <a16:creationId xmlns:a16="http://schemas.microsoft.com/office/drawing/2014/main" id="{3FC6524A-7229-4C43-A1A3-30365BA84D5E}"/>
                    </a:ext>
                  </a:extLst>
                </p:cNvPr>
                <p:cNvSpPr>
                  <a:spLocks noChangeShapeType="1"/>
                </p:cNvSpPr>
                <p:nvPr/>
              </p:nvSpPr>
              <p:spPr bwMode="auto">
                <a:xfrm>
                  <a:off x="6940693" y="-487199"/>
                  <a:ext cx="149456" cy="310393"/>
                </a:xfrm>
                <a:prstGeom prst="line">
                  <a:avLst/>
                </a:prstGeom>
                <a:noFill/>
                <a:ln w="12700" cap="rnd">
                  <a:solidFill>
                    <a:srgbClr val="224982"/>
                  </a:solidFill>
                  <a:prstDash val="sysDash"/>
                  <a:round/>
                  <a:headEnd/>
                  <a:tailEnd/>
                </a:ln>
                <a:extLst>
                  <a:ext uri="{909E8E84-426E-40dd-AFC4-6F175D3DCCD1}">
                    <a14:hiddenFill xmlns:a14="http://schemas.microsoft.com/office/drawing/2010/main" xmlns="">
                      <a:noFill/>
                    </a14:hiddenFill>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grpSp>
          <p:sp>
            <p:nvSpPr>
              <p:cNvPr id="32" name="Oval 31">
                <a:extLst>
                  <a:ext uri="{FF2B5EF4-FFF2-40B4-BE49-F238E27FC236}">
                    <a16:creationId xmlns:a16="http://schemas.microsoft.com/office/drawing/2014/main" id="{F6F1A272-D6FB-564A-B219-31DDD485A4BF}"/>
                  </a:ext>
                </a:extLst>
              </p:cNvPr>
              <p:cNvSpPr/>
              <p:nvPr/>
            </p:nvSpPr>
            <p:spPr>
              <a:xfrm>
                <a:off x="6775494" y="-602660"/>
                <a:ext cx="94044" cy="94044"/>
              </a:xfrm>
              <a:prstGeom prst="ellipse">
                <a:avLst/>
              </a:prstGeom>
              <a:solidFill>
                <a:srgbClr val="224982"/>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a:ln>
                    <a:noFill/>
                  </a:ln>
                  <a:solidFill>
                    <a:srgbClr val="FFFFFF"/>
                  </a:solidFill>
                  <a:effectLst/>
                  <a:uLnTx/>
                  <a:uFillTx/>
                  <a:latin typeface="Calibri"/>
                  <a:ea typeface="+mn-ea"/>
                  <a:cs typeface="+mn-cs"/>
                  <a:sym typeface="Arial"/>
                </a:endParaRPr>
              </a:p>
            </p:txBody>
          </p:sp>
        </p:grpSp>
        <p:sp>
          <p:nvSpPr>
            <p:cNvPr id="93" name="Rectangle 92">
              <a:extLst>
                <a:ext uri="{FF2B5EF4-FFF2-40B4-BE49-F238E27FC236}">
                  <a16:creationId xmlns:a16="http://schemas.microsoft.com/office/drawing/2014/main" id="{5E126E6C-1C6F-964F-A71A-F013A853F9CF}"/>
                </a:ext>
              </a:extLst>
            </p:cNvPr>
            <p:cNvSpPr/>
            <p:nvPr/>
          </p:nvSpPr>
          <p:spPr>
            <a:xfrm>
              <a:off x="2154094" y="3940634"/>
              <a:ext cx="606256" cy="369332"/>
            </a:xfrm>
            <a:prstGeom prst="rect">
              <a:avLst/>
            </a:prstGeom>
          </p:spPr>
          <p:txBody>
            <a:bodyPr wrap="none">
              <a:spAutoFit/>
            </a:bodyPr>
            <a:lstStyle/>
            <a:p>
              <a:r>
                <a:rPr lang="en-US" kern="0" dirty="0">
                  <a:solidFill>
                    <a:srgbClr val="000000"/>
                  </a:solidFill>
                </a:rPr>
                <a:t>PSM</a:t>
              </a:r>
              <a:endParaRPr lang="en-US" dirty="0"/>
            </a:p>
          </p:txBody>
        </p:sp>
      </p:grpSp>
      <p:grpSp>
        <p:nvGrpSpPr>
          <p:cNvPr id="98" name="Group 97">
            <a:extLst>
              <a:ext uri="{FF2B5EF4-FFF2-40B4-BE49-F238E27FC236}">
                <a16:creationId xmlns:a16="http://schemas.microsoft.com/office/drawing/2014/main" id="{242AC2E3-359F-324D-B308-16425481BFA3}"/>
              </a:ext>
            </a:extLst>
          </p:cNvPr>
          <p:cNvGrpSpPr/>
          <p:nvPr/>
        </p:nvGrpSpPr>
        <p:grpSpPr>
          <a:xfrm>
            <a:off x="4856969" y="3605791"/>
            <a:ext cx="2701745" cy="2125849"/>
            <a:chOff x="3698124" y="2341369"/>
            <a:chExt cx="2701745" cy="2125849"/>
          </a:xfrm>
        </p:grpSpPr>
        <p:grpSp>
          <p:nvGrpSpPr>
            <p:cNvPr id="5" name="Group 4">
              <a:extLst>
                <a:ext uri="{FF2B5EF4-FFF2-40B4-BE49-F238E27FC236}">
                  <a16:creationId xmlns:a16="http://schemas.microsoft.com/office/drawing/2014/main" id="{A816868B-D602-FD4C-8F1B-AC16479A03B8}"/>
                </a:ext>
              </a:extLst>
            </p:cNvPr>
            <p:cNvGrpSpPr/>
            <p:nvPr/>
          </p:nvGrpSpPr>
          <p:grpSpPr>
            <a:xfrm>
              <a:off x="3698124" y="2341369"/>
              <a:ext cx="2701745" cy="1681629"/>
              <a:chOff x="971550" y="1004207"/>
              <a:chExt cx="2701745" cy="1681629"/>
            </a:xfrm>
          </p:grpSpPr>
          <p:sp>
            <p:nvSpPr>
              <p:cNvPr id="6" name="Rounded Rectangle 5">
                <a:extLst>
                  <a:ext uri="{FF2B5EF4-FFF2-40B4-BE49-F238E27FC236}">
                    <a16:creationId xmlns:a16="http://schemas.microsoft.com/office/drawing/2014/main" id="{AD80D168-2E6E-5448-9925-F867C15C3145}"/>
                  </a:ext>
                </a:extLst>
              </p:cNvPr>
              <p:cNvSpPr/>
              <p:nvPr/>
            </p:nvSpPr>
            <p:spPr>
              <a:xfrm>
                <a:off x="971550" y="1004207"/>
                <a:ext cx="2701745" cy="1681629"/>
              </a:xfrm>
              <a:prstGeom prst="roundRect">
                <a:avLst/>
              </a:prstGeom>
              <a:solidFill>
                <a:srgbClr val="224982">
                  <a:alpha val="50000"/>
                </a:srgbClr>
              </a:solidFill>
              <a:ln w="12700" cap="flat" cmpd="sng" algn="ctr">
                <a:noFill/>
                <a:prstDash val="solid"/>
              </a:ln>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sp>
            <p:nvSpPr>
              <p:cNvPr id="7" name="Oval 6">
                <a:extLst>
                  <a:ext uri="{FF2B5EF4-FFF2-40B4-BE49-F238E27FC236}">
                    <a16:creationId xmlns:a16="http://schemas.microsoft.com/office/drawing/2014/main" id="{2021349F-497D-5344-9595-9F5D5BC6A72F}"/>
                  </a:ext>
                </a:extLst>
              </p:cNvPr>
              <p:cNvSpPr/>
              <p:nvPr/>
            </p:nvSpPr>
            <p:spPr>
              <a:xfrm>
                <a:off x="3032764" y="1537437"/>
                <a:ext cx="516672" cy="516672"/>
              </a:xfrm>
              <a:prstGeom prst="ellipse">
                <a:avLst/>
              </a:prstGeom>
              <a:solidFill>
                <a:srgbClr val="224982"/>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200" kern="0" dirty="0">
                    <a:solidFill>
                      <a:srgbClr val="FFFFFF"/>
                    </a:solidFill>
                    <a:latin typeface="Calibri"/>
                  </a:rPr>
                  <a:t>CP</a:t>
                </a:r>
                <a:endParaRPr kumimoji="0" lang="en-US" sz="1200" b="0" i="0" u="none" strike="noStrike" kern="0" cap="none" spc="0" normalizeH="0" baseline="0" noProof="0" dirty="0">
                  <a:ln>
                    <a:noFill/>
                  </a:ln>
                  <a:solidFill>
                    <a:srgbClr val="FFFFFF"/>
                  </a:solidFill>
                  <a:effectLst/>
                  <a:uLnTx/>
                  <a:uFillTx/>
                  <a:latin typeface="Calibri"/>
                  <a:ea typeface="+mn-ea"/>
                  <a:cs typeface="+mn-cs"/>
                </a:endParaRPr>
              </a:p>
            </p:txBody>
          </p:sp>
          <p:sp>
            <p:nvSpPr>
              <p:cNvPr id="8" name="Rounded Rectangle 7">
                <a:extLst>
                  <a:ext uri="{FF2B5EF4-FFF2-40B4-BE49-F238E27FC236}">
                    <a16:creationId xmlns:a16="http://schemas.microsoft.com/office/drawing/2014/main" id="{E1B37AAE-DE9A-B749-90A8-7F9DA5EB6E56}"/>
                  </a:ext>
                </a:extLst>
              </p:cNvPr>
              <p:cNvSpPr/>
              <p:nvPr/>
            </p:nvSpPr>
            <p:spPr>
              <a:xfrm>
                <a:off x="1258457" y="1285997"/>
                <a:ext cx="1313416" cy="353101"/>
              </a:xfrm>
              <a:prstGeom prst="roundRect">
                <a:avLst/>
              </a:prstGeom>
              <a:solidFill>
                <a:srgbClr val="FFFFFF">
                  <a:alpha val="50000"/>
                </a:srgbClr>
              </a:solidFill>
              <a:ln w="12700" cap="flat" cmpd="sng" algn="ctr">
                <a:solidFill>
                  <a:srgbClr val="FFFFFF">
                    <a:lumMod val="50000"/>
                  </a:srgbClr>
                </a:solidFill>
                <a:prstDash val="solid"/>
              </a:ln>
              <a:effectLst/>
            </p:spPr>
            <p:txBody>
              <a:bodyPr rtlCol="0" anchor="ctr"/>
              <a:lstStyle/>
              <a:p>
                <a:pPr lvl="0" defTabSz="914400">
                  <a:defRPr/>
                </a:pPr>
                <a:r>
                  <a:rPr lang="en-US" sz="1200" kern="0" dirty="0" err="1">
                    <a:solidFill>
                      <a:srgbClr val="000000"/>
                    </a:solidFill>
                    <a:latin typeface="Calibri"/>
                  </a:rPr>
                  <a:t>scriptA</a:t>
                </a:r>
                <a:endParaRPr kumimoji="0" lang="en-US" sz="1050" b="0" i="0" u="none" strike="noStrike" kern="0" cap="none" spc="0" normalizeH="0" baseline="0" noProof="0" dirty="0">
                  <a:ln>
                    <a:noFill/>
                  </a:ln>
                  <a:solidFill>
                    <a:srgbClr val="000000"/>
                  </a:solidFill>
                  <a:effectLst/>
                  <a:uLnTx/>
                  <a:uFillTx/>
                  <a:latin typeface="Calibri"/>
                  <a:ea typeface="+mn-ea"/>
                  <a:cs typeface="+mn-cs"/>
                </a:endParaRPr>
              </a:p>
            </p:txBody>
          </p:sp>
          <p:sp>
            <p:nvSpPr>
              <p:cNvPr id="9" name="Rounded Rectangle 8">
                <a:extLst>
                  <a:ext uri="{FF2B5EF4-FFF2-40B4-BE49-F238E27FC236}">
                    <a16:creationId xmlns:a16="http://schemas.microsoft.com/office/drawing/2014/main" id="{DCFC404B-008B-1646-BD00-A97BB25061BC}"/>
                  </a:ext>
                </a:extLst>
              </p:cNvPr>
              <p:cNvSpPr/>
              <p:nvPr/>
            </p:nvSpPr>
            <p:spPr>
              <a:xfrm>
                <a:off x="1258457" y="1961775"/>
                <a:ext cx="1313416" cy="340079"/>
              </a:xfrm>
              <a:prstGeom prst="roundRect">
                <a:avLst/>
              </a:prstGeom>
              <a:solidFill>
                <a:srgbClr val="FFFFFF">
                  <a:alpha val="50000"/>
                </a:srgbClr>
              </a:solidFill>
              <a:ln w="12700" cap="flat" cmpd="sng" algn="ctr">
                <a:solidFill>
                  <a:srgbClr val="FFFFFF">
                    <a:lumMod val="50000"/>
                  </a:srgbClr>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err="1">
                    <a:ln>
                      <a:noFill/>
                    </a:ln>
                    <a:solidFill>
                      <a:srgbClr val="000000"/>
                    </a:solidFill>
                    <a:effectLst/>
                    <a:uLnTx/>
                    <a:uFillTx/>
                    <a:latin typeface="Calibri"/>
                    <a:ea typeface="+mn-ea"/>
                    <a:cs typeface="+mn-cs"/>
                  </a:rPr>
                  <a:t>scriptB</a:t>
                </a:r>
                <a:endParaRPr kumimoji="0" lang="en-US" sz="1200" b="0" i="0" u="none" strike="noStrike" kern="0" cap="none" spc="0" normalizeH="0" baseline="0" noProof="0" dirty="0">
                  <a:ln>
                    <a:noFill/>
                  </a:ln>
                  <a:solidFill>
                    <a:srgbClr val="000000"/>
                  </a:solidFill>
                  <a:effectLst/>
                  <a:uLnTx/>
                  <a:uFillTx/>
                  <a:latin typeface="Calibri"/>
                  <a:ea typeface="+mn-ea"/>
                  <a:cs typeface="+mn-cs"/>
                </a:endParaRPr>
              </a:p>
            </p:txBody>
          </p:sp>
          <p:cxnSp>
            <p:nvCxnSpPr>
              <p:cNvPr id="10" name="Elbow Connector 9">
                <a:extLst>
                  <a:ext uri="{FF2B5EF4-FFF2-40B4-BE49-F238E27FC236}">
                    <a16:creationId xmlns:a16="http://schemas.microsoft.com/office/drawing/2014/main" id="{3A1B05B3-D266-3B45-93CA-375913D5A3AC}"/>
                  </a:ext>
                </a:extLst>
              </p:cNvPr>
              <p:cNvCxnSpPr>
                <a:cxnSpLocks/>
                <a:stCxn id="7" idx="2"/>
                <a:endCxn id="8" idx="3"/>
              </p:cNvCxnSpPr>
              <p:nvPr/>
            </p:nvCxnSpPr>
            <p:spPr>
              <a:xfrm rot="10800000">
                <a:off x="2571874" y="1462549"/>
                <a:ext cx="460891" cy="333225"/>
              </a:xfrm>
              <a:prstGeom prst="bentConnector3">
                <a:avLst>
                  <a:gd name="adj1" fmla="val 50000"/>
                </a:avLst>
              </a:prstGeom>
              <a:noFill/>
              <a:ln w="12700" cap="flat" cmpd="sng" algn="ctr">
                <a:solidFill>
                  <a:srgbClr val="224982"/>
                </a:solidFill>
                <a:prstDash val="solid"/>
                <a:headEnd type="triangle" w="med" len="med"/>
                <a:tailEnd type="triangle" w="med" len="med"/>
              </a:ln>
              <a:effectLst/>
            </p:spPr>
          </p:cxnSp>
          <p:cxnSp>
            <p:nvCxnSpPr>
              <p:cNvPr id="11" name="Elbow Connector 10">
                <a:extLst>
                  <a:ext uri="{FF2B5EF4-FFF2-40B4-BE49-F238E27FC236}">
                    <a16:creationId xmlns:a16="http://schemas.microsoft.com/office/drawing/2014/main" id="{B10DD82F-AE95-DF48-A284-AA661704E332}"/>
                  </a:ext>
                </a:extLst>
              </p:cNvPr>
              <p:cNvCxnSpPr>
                <a:cxnSpLocks/>
                <a:stCxn id="7" idx="2"/>
                <a:endCxn id="9" idx="3"/>
              </p:cNvCxnSpPr>
              <p:nvPr/>
            </p:nvCxnSpPr>
            <p:spPr>
              <a:xfrm rot="10800000" flipV="1">
                <a:off x="2571874" y="1795773"/>
                <a:ext cx="460891" cy="336042"/>
              </a:xfrm>
              <a:prstGeom prst="bentConnector3">
                <a:avLst>
                  <a:gd name="adj1" fmla="val 50000"/>
                </a:avLst>
              </a:prstGeom>
              <a:noFill/>
              <a:ln w="12700" cap="flat" cmpd="sng" algn="ctr">
                <a:solidFill>
                  <a:srgbClr val="224982"/>
                </a:solidFill>
                <a:prstDash val="solid"/>
                <a:headEnd type="triangle" w="med" len="med"/>
                <a:tailEnd type="triangle" w="med" len="med"/>
              </a:ln>
              <a:effectLst/>
            </p:spPr>
          </p:cxnSp>
          <p:sp>
            <p:nvSpPr>
              <p:cNvPr id="12" name="Rounded Rectangle 11">
                <a:extLst>
                  <a:ext uri="{FF2B5EF4-FFF2-40B4-BE49-F238E27FC236}">
                    <a16:creationId xmlns:a16="http://schemas.microsoft.com/office/drawing/2014/main" id="{71B97DF6-A353-8248-AE06-2ED567B3A4B7}"/>
                  </a:ext>
                </a:extLst>
              </p:cNvPr>
              <p:cNvSpPr/>
              <p:nvPr/>
            </p:nvSpPr>
            <p:spPr>
              <a:xfrm>
                <a:off x="2275476" y="1311161"/>
                <a:ext cx="289563" cy="312915"/>
              </a:xfrm>
              <a:prstGeom prst="roundRect">
                <a:avLst/>
              </a:prstGeom>
              <a:solidFill>
                <a:srgbClr val="FFFFFF">
                  <a:alpha val="50000"/>
                </a:srgbClr>
              </a:solidFill>
              <a:ln w="12700" cap="flat" cmpd="sng" algn="ctr">
                <a:solidFill>
                  <a:srgbClr val="FFFFFF">
                    <a:lumMod val="50000"/>
                  </a:srgbClr>
                </a:solidFill>
                <a:prstDash val="solid"/>
              </a:ln>
              <a:effectLst/>
            </p:spPr>
            <p:txBody>
              <a:bodyPr lIns="0" tIns="0" rIns="0" bIns="0" rtlCol="0" anchor="ctr"/>
              <a:lstStyle/>
              <a:p>
                <a:pPr lvl="0" algn="ctr" defTabSz="914400">
                  <a:defRPr/>
                </a:pPr>
                <a:r>
                  <a:rPr kumimoji="0" lang="en-US" sz="1000" b="0" i="0" u="none" strike="noStrike" kern="0" cap="none" spc="0" normalizeH="0" baseline="0" noProof="0" dirty="0">
                    <a:ln>
                      <a:noFill/>
                    </a:ln>
                    <a:solidFill>
                      <a:srgbClr val="000000"/>
                    </a:solidFill>
                    <a:effectLst/>
                    <a:uLnTx/>
                    <a:uFillTx/>
                    <a:latin typeface="Calibri"/>
                    <a:ea typeface="+mn-ea"/>
                    <a:cs typeface="+mn-cs"/>
                  </a:rPr>
                  <a:t>CLI</a:t>
                </a:r>
                <a:endParaRPr kumimoji="0" lang="en-US" sz="800" b="0" i="0" u="none" strike="noStrike" kern="0" cap="none" spc="0" normalizeH="0" baseline="0" noProof="0" dirty="0">
                  <a:ln>
                    <a:noFill/>
                  </a:ln>
                  <a:solidFill>
                    <a:srgbClr val="000000"/>
                  </a:solidFill>
                  <a:effectLst/>
                  <a:uLnTx/>
                  <a:uFillTx/>
                  <a:latin typeface="Calibri"/>
                  <a:ea typeface="+mn-ea"/>
                  <a:cs typeface="+mn-cs"/>
                </a:endParaRPr>
              </a:p>
            </p:txBody>
          </p:sp>
          <p:sp>
            <p:nvSpPr>
              <p:cNvPr id="13" name="Rounded Rectangle 12">
                <a:extLst>
                  <a:ext uri="{FF2B5EF4-FFF2-40B4-BE49-F238E27FC236}">
                    <a16:creationId xmlns:a16="http://schemas.microsoft.com/office/drawing/2014/main" id="{A9E27165-FB44-664B-A9A6-547C9DA888BC}"/>
                  </a:ext>
                </a:extLst>
              </p:cNvPr>
              <p:cNvSpPr/>
              <p:nvPr/>
            </p:nvSpPr>
            <p:spPr>
              <a:xfrm>
                <a:off x="2266225" y="1975356"/>
                <a:ext cx="289563" cy="312915"/>
              </a:xfrm>
              <a:prstGeom prst="roundRect">
                <a:avLst/>
              </a:prstGeom>
              <a:solidFill>
                <a:srgbClr val="FFFFFF">
                  <a:alpha val="50000"/>
                </a:srgbClr>
              </a:solidFill>
              <a:ln w="12700" cap="flat" cmpd="sng" algn="ctr">
                <a:solidFill>
                  <a:srgbClr val="FFFFFF">
                    <a:lumMod val="50000"/>
                  </a:srgbClr>
                </a:solidFill>
                <a:prstDash val="solid"/>
              </a:ln>
              <a:effectLst/>
            </p:spPr>
            <p:txBody>
              <a:bodyPr lIns="0" tIns="0" rIns="0" bIns="0" rtlCol="0" anchor="ctr"/>
              <a:lstStyle/>
              <a:p>
                <a:pPr lvl="0" algn="ctr" defTabSz="914400">
                  <a:defRPr/>
                </a:pPr>
                <a:r>
                  <a:rPr kumimoji="0" lang="en-US" sz="1000" b="0" i="0" u="none" strike="noStrike" kern="0" cap="none" spc="0" normalizeH="0" baseline="0" noProof="0" dirty="0">
                    <a:ln>
                      <a:noFill/>
                    </a:ln>
                    <a:solidFill>
                      <a:srgbClr val="000000"/>
                    </a:solidFill>
                    <a:effectLst/>
                    <a:uLnTx/>
                    <a:uFillTx/>
                    <a:latin typeface="Calibri"/>
                    <a:ea typeface="+mn-ea"/>
                    <a:cs typeface="+mn-cs"/>
                  </a:rPr>
                  <a:t>CLI</a:t>
                </a:r>
                <a:endParaRPr kumimoji="0" lang="en-US" sz="800" b="0" i="0" u="none" strike="noStrike" kern="0" cap="none" spc="0" normalizeH="0" baseline="0" noProof="0" dirty="0">
                  <a:ln>
                    <a:noFill/>
                  </a:ln>
                  <a:solidFill>
                    <a:srgbClr val="000000"/>
                  </a:solidFill>
                  <a:effectLst/>
                  <a:uLnTx/>
                  <a:uFillTx/>
                  <a:latin typeface="Calibri"/>
                  <a:ea typeface="+mn-ea"/>
                  <a:cs typeface="+mn-cs"/>
                </a:endParaRPr>
              </a:p>
            </p:txBody>
          </p:sp>
        </p:grpSp>
        <p:sp>
          <p:nvSpPr>
            <p:cNvPr id="94" name="Rectangle 93">
              <a:extLst>
                <a:ext uri="{FF2B5EF4-FFF2-40B4-BE49-F238E27FC236}">
                  <a16:creationId xmlns:a16="http://schemas.microsoft.com/office/drawing/2014/main" id="{DDDC09C8-9A71-3C4E-AA97-2711A65B9DE6}"/>
                </a:ext>
              </a:extLst>
            </p:cNvPr>
            <p:cNvSpPr/>
            <p:nvPr/>
          </p:nvSpPr>
          <p:spPr>
            <a:xfrm>
              <a:off x="3970357" y="4097886"/>
              <a:ext cx="2063385" cy="369332"/>
            </a:xfrm>
            <a:prstGeom prst="rect">
              <a:avLst/>
            </a:prstGeom>
          </p:spPr>
          <p:txBody>
            <a:bodyPr wrap="none">
              <a:spAutoFit/>
            </a:bodyPr>
            <a:lstStyle/>
            <a:p>
              <a:r>
                <a:rPr lang="en-US" kern="0" dirty="0">
                  <a:solidFill>
                    <a:srgbClr val="000000"/>
                  </a:solidFill>
                </a:rPr>
                <a:t>Secure Script Server</a:t>
              </a:r>
              <a:endParaRPr lang="en-US" dirty="0"/>
            </a:p>
          </p:txBody>
        </p:sp>
      </p:grpSp>
      <p:sp>
        <p:nvSpPr>
          <p:cNvPr id="95" name="Rounded Rectangle 94">
            <a:extLst>
              <a:ext uri="{FF2B5EF4-FFF2-40B4-BE49-F238E27FC236}">
                <a16:creationId xmlns:a16="http://schemas.microsoft.com/office/drawing/2014/main" id="{BCB3FE79-4376-AA4B-92D0-8C67A739C258}"/>
              </a:ext>
            </a:extLst>
          </p:cNvPr>
          <p:cNvSpPr/>
          <p:nvPr/>
        </p:nvSpPr>
        <p:spPr>
          <a:xfrm>
            <a:off x="9018127" y="3591397"/>
            <a:ext cx="2701744" cy="1696024"/>
          </a:xfrm>
          <a:prstGeom prst="roundRect">
            <a:avLst/>
          </a:prstGeom>
          <a:noFill/>
          <a:ln w="34925" cap="flat" cmpd="sng" algn="ctr">
            <a:solidFill>
              <a:srgbClr val="224982"/>
            </a:solidFill>
            <a:prstDash val="dash"/>
          </a:ln>
          <a:effectLst/>
        </p:spPr>
        <p:txBody>
          <a:bodyPr rtlCol="0" anchor="ctr"/>
          <a:lstStyle/>
          <a:p>
            <a:pPr marL="120650" marR="0" lvl="0" indent="-120650" defTabSz="914400" eaLnBrk="1" fontAlgn="auto" latinLnBrk="0" hangingPunct="1">
              <a:lnSpc>
                <a:spcPct val="100000"/>
              </a:lnSpc>
              <a:spcBef>
                <a:spcPts val="0"/>
              </a:spcBef>
              <a:spcAft>
                <a:spcPts val="0"/>
              </a:spcAft>
              <a:buClrTx/>
              <a:buSzTx/>
              <a:buFont typeface="Arial" panose="020B0604020202020204" pitchFamily="34" charset="0"/>
              <a:buChar char="•"/>
              <a:defRPr/>
            </a:pPr>
            <a:r>
              <a:rPr lang="en-US" sz="2000" kern="0" dirty="0">
                <a:latin typeface="Calibri"/>
              </a:rPr>
              <a:t>Databases</a:t>
            </a:r>
          </a:p>
          <a:p>
            <a:pPr marL="120650" marR="0" lvl="0" indent="-120650" defTabSz="914400" eaLnBrk="1" fontAlgn="auto" latinLnBrk="0" hangingPunct="1">
              <a:lnSpc>
                <a:spcPct val="100000"/>
              </a:lnSpc>
              <a:spcBef>
                <a:spcPts val="0"/>
              </a:spcBef>
              <a:spcAft>
                <a:spcPts val="0"/>
              </a:spcAft>
              <a:buClrTx/>
              <a:buSzTx/>
              <a:buFont typeface="Arial" panose="020B0604020202020204" pitchFamily="34" charset="0"/>
              <a:buChar char="•"/>
              <a:defRPr/>
            </a:pPr>
            <a:r>
              <a:rPr lang="en-US" sz="2000" kern="0" dirty="0">
                <a:latin typeface="Calibri"/>
              </a:rPr>
              <a:t>Servers</a:t>
            </a:r>
          </a:p>
          <a:p>
            <a:pPr marL="120650" marR="0" lvl="0" indent="-120650" defTabSz="914400" eaLnBrk="1" fontAlgn="auto" latinLnBrk="0" hangingPunct="1">
              <a:lnSpc>
                <a:spcPct val="100000"/>
              </a:lnSpc>
              <a:spcBef>
                <a:spcPts val="0"/>
              </a:spcBef>
              <a:spcAft>
                <a:spcPts val="0"/>
              </a:spcAft>
              <a:buClrTx/>
              <a:buSzTx/>
              <a:buFont typeface="Arial" panose="020B0604020202020204" pitchFamily="34" charset="0"/>
              <a:buChar char="•"/>
              <a:defRPr/>
            </a:pPr>
            <a:r>
              <a:rPr lang="en-US" sz="2000" kern="0" dirty="0">
                <a:latin typeface="Calibri"/>
              </a:rPr>
              <a:t>Network Equipment</a:t>
            </a:r>
          </a:p>
        </p:txBody>
      </p:sp>
      <p:grpSp>
        <p:nvGrpSpPr>
          <p:cNvPr id="137" name="Group 136">
            <a:extLst>
              <a:ext uri="{FF2B5EF4-FFF2-40B4-BE49-F238E27FC236}">
                <a16:creationId xmlns:a16="http://schemas.microsoft.com/office/drawing/2014/main" id="{17ACE1FD-DFF3-2F41-9BE5-B3C78844A548}"/>
              </a:ext>
            </a:extLst>
          </p:cNvPr>
          <p:cNvGrpSpPr/>
          <p:nvPr/>
        </p:nvGrpSpPr>
        <p:grpSpPr>
          <a:xfrm>
            <a:off x="4338328" y="1447017"/>
            <a:ext cx="1593706" cy="1676883"/>
            <a:chOff x="5273996" y="1234357"/>
            <a:chExt cx="1593706" cy="1676883"/>
          </a:xfrm>
        </p:grpSpPr>
        <p:grpSp>
          <p:nvGrpSpPr>
            <p:cNvPr id="99" name="Group 98">
              <a:extLst>
                <a:ext uri="{FF2B5EF4-FFF2-40B4-BE49-F238E27FC236}">
                  <a16:creationId xmlns:a16="http://schemas.microsoft.com/office/drawing/2014/main" id="{31F21769-42D4-B040-A226-F23EB567EAD7}"/>
                </a:ext>
              </a:extLst>
            </p:cNvPr>
            <p:cNvGrpSpPr/>
            <p:nvPr/>
          </p:nvGrpSpPr>
          <p:grpSpPr>
            <a:xfrm>
              <a:off x="5474863" y="1234357"/>
              <a:ext cx="1242274" cy="1373390"/>
              <a:chOff x="4136295" y="1111984"/>
              <a:chExt cx="758330" cy="838368"/>
            </a:xfrm>
          </p:grpSpPr>
          <p:grpSp>
            <p:nvGrpSpPr>
              <p:cNvPr id="100" name="Group 99">
                <a:extLst>
                  <a:ext uri="{FF2B5EF4-FFF2-40B4-BE49-F238E27FC236}">
                    <a16:creationId xmlns:a16="http://schemas.microsoft.com/office/drawing/2014/main" id="{CC988A47-2BD8-9C40-ACCE-517F7A643750}"/>
                  </a:ext>
                </a:extLst>
              </p:cNvPr>
              <p:cNvGrpSpPr/>
              <p:nvPr/>
            </p:nvGrpSpPr>
            <p:grpSpPr>
              <a:xfrm>
                <a:off x="4136295" y="1111984"/>
                <a:ext cx="673407" cy="729467"/>
                <a:chOff x="4136295" y="1111984"/>
                <a:chExt cx="673407" cy="729467"/>
              </a:xfrm>
              <a:solidFill>
                <a:srgbClr val="224982"/>
              </a:solidFill>
            </p:grpSpPr>
            <p:sp>
              <p:nvSpPr>
                <p:cNvPr id="102" name="Freeform 101">
                  <a:extLst>
                    <a:ext uri="{FF2B5EF4-FFF2-40B4-BE49-F238E27FC236}">
                      <a16:creationId xmlns:a16="http://schemas.microsoft.com/office/drawing/2014/main" id="{AE83AF79-72C3-D840-B236-F6CC21B07890}"/>
                    </a:ext>
                  </a:extLst>
                </p:cNvPr>
                <p:cNvSpPr/>
                <p:nvPr/>
              </p:nvSpPr>
              <p:spPr>
                <a:xfrm>
                  <a:off x="4136295" y="1111984"/>
                  <a:ext cx="673407" cy="729467"/>
                </a:xfrm>
                <a:custGeom>
                  <a:avLst/>
                  <a:gdLst>
                    <a:gd name="connsiteX0" fmla="*/ 105799 w 1587617"/>
                    <a:gd name="connsiteY0" fmla="*/ 0 h 1719782"/>
                    <a:gd name="connsiteX1" fmla="*/ 1481818 w 1587617"/>
                    <a:gd name="connsiteY1" fmla="*/ 0 h 1719782"/>
                    <a:gd name="connsiteX2" fmla="*/ 1587617 w 1587617"/>
                    <a:gd name="connsiteY2" fmla="*/ 105799 h 1719782"/>
                    <a:gd name="connsiteX3" fmla="*/ 1587617 w 1587617"/>
                    <a:gd name="connsiteY3" fmla="*/ 782397 h 1719782"/>
                    <a:gd name="connsiteX4" fmla="*/ 1587606 w 1587617"/>
                    <a:gd name="connsiteY4" fmla="*/ 782394 h 1719782"/>
                    <a:gd name="connsiteX5" fmla="*/ 1516145 w 1587617"/>
                    <a:gd name="connsiteY5" fmla="*/ 775190 h 1719782"/>
                    <a:gd name="connsiteX6" fmla="*/ 1475581 w 1587617"/>
                    <a:gd name="connsiteY6" fmla="*/ 779279 h 1719782"/>
                    <a:gd name="connsiteX7" fmla="*/ 1475581 w 1587617"/>
                    <a:gd name="connsiteY7" fmla="*/ 623658 h 1719782"/>
                    <a:gd name="connsiteX8" fmla="*/ 1530093 w 1587617"/>
                    <a:gd name="connsiteY8" fmla="*/ 623658 h 1719782"/>
                    <a:gd name="connsiteX9" fmla="*/ 1530093 w 1587617"/>
                    <a:gd name="connsiteY9" fmla="*/ 360268 h 1719782"/>
                    <a:gd name="connsiteX10" fmla="*/ 1475581 w 1587617"/>
                    <a:gd name="connsiteY10" fmla="*/ 360268 h 1719782"/>
                    <a:gd name="connsiteX11" fmla="*/ 1475581 w 1587617"/>
                    <a:gd name="connsiteY11" fmla="*/ 115545 h 1719782"/>
                    <a:gd name="connsiteX12" fmla="*/ 112037 w 1587617"/>
                    <a:gd name="connsiteY12" fmla="*/ 115545 h 1719782"/>
                    <a:gd name="connsiteX13" fmla="*/ 112037 w 1587617"/>
                    <a:gd name="connsiteY13" fmla="*/ 1604237 h 1719782"/>
                    <a:gd name="connsiteX14" fmla="*/ 1350446 w 1587617"/>
                    <a:gd name="connsiteY14" fmla="*/ 1604237 h 1719782"/>
                    <a:gd name="connsiteX15" fmla="*/ 1350315 w 1587617"/>
                    <a:gd name="connsiteY15" fmla="*/ 1719782 h 1719782"/>
                    <a:gd name="connsiteX16" fmla="*/ 105799 w 1587617"/>
                    <a:gd name="connsiteY16" fmla="*/ 1719782 h 1719782"/>
                    <a:gd name="connsiteX17" fmla="*/ 0 w 1587617"/>
                    <a:gd name="connsiteY17" fmla="*/ 1613983 h 1719782"/>
                    <a:gd name="connsiteX18" fmla="*/ 0 w 1587617"/>
                    <a:gd name="connsiteY18" fmla="*/ 105799 h 1719782"/>
                    <a:gd name="connsiteX19" fmla="*/ 105799 w 1587617"/>
                    <a:gd name="connsiteY19" fmla="*/ 0 h 1719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87617" h="1719782">
                      <a:moveTo>
                        <a:pt x="105799" y="0"/>
                      </a:moveTo>
                      <a:lnTo>
                        <a:pt x="1481818" y="0"/>
                      </a:lnTo>
                      <a:cubicBezTo>
                        <a:pt x="1540249" y="0"/>
                        <a:pt x="1587617" y="47368"/>
                        <a:pt x="1587617" y="105799"/>
                      </a:cubicBezTo>
                      <a:lnTo>
                        <a:pt x="1587617" y="782397"/>
                      </a:lnTo>
                      <a:lnTo>
                        <a:pt x="1587606" y="782394"/>
                      </a:lnTo>
                      <a:cubicBezTo>
                        <a:pt x="1564524" y="777671"/>
                        <a:pt x="1540624" y="775190"/>
                        <a:pt x="1516145" y="775190"/>
                      </a:cubicBezTo>
                      <a:lnTo>
                        <a:pt x="1475581" y="779279"/>
                      </a:lnTo>
                      <a:lnTo>
                        <a:pt x="1475581" y="623658"/>
                      </a:lnTo>
                      <a:lnTo>
                        <a:pt x="1530093" y="623658"/>
                      </a:lnTo>
                      <a:lnTo>
                        <a:pt x="1530093" y="360268"/>
                      </a:lnTo>
                      <a:lnTo>
                        <a:pt x="1475581" y="360268"/>
                      </a:lnTo>
                      <a:lnTo>
                        <a:pt x="1475581" y="115545"/>
                      </a:lnTo>
                      <a:lnTo>
                        <a:pt x="112037" y="115545"/>
                      </a:lnTo>
                      <a:lnTo>
                        <a:pt x="112037" y="1604237"/>
                      </a:lnTo>
                      <a:lnTo>
                        <a:pt x="1350446" y="1604237"/>
                      </a:lnTo>
                      <a:lnTo>
                        <a:pt x="1350315" y="1719782"/>
                      </a:lnTo>
                      <a:lnTo>
                        <a:pt x="105799" y="1719782"/>
                      </a:lnTo>
                      <a:cubicBezTo>
                        <a:pt x="47368" y="1719782"/>
                        <a:pt x="0" y="1672414"/>
                        <a:pt x="0" y="1613983"/>
                      </a:cubicBezTo>
                      <a:lnTo>
                        <a:pt x="0" y="105799"/>
                      </a:lnTo>
                      <a:cubicBezTo>
                        <a:pt x="0" y="47368"/>
                        <a:pt x="47368" y="0"/>
                        <a:pt x="105799" y="0"/>
                      </a:cubicBezTo>
                      <a:close/>
                    </a:path>
                  </a:pathLst>
                </a:custGeom>
                <a:grp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dirty="0">
                    <a:ln>
                      <a:noFill/>
                    </a:ln>
                    <a:solidFill>
                      <a:srgbClr val="FFFFFF"/>
                    </a:solidFill>
                    <a:effectLst/>
                    <a:uLnTx/>
                    <a:uFillTx/>
                    <a:latin typeface="Calibri"/>
                    <a:ea typeface="+mn-ea"/>
                    <a:cs typeface="+mn-cs"/>
                    <a:sym typeface="Arial"/>
                  </a:endParaRPr>
                </a:p>
              </p:txBody>
            </p:sp>
            <p:sp>
              <p:nvSpPr>
                <p:cNvPr id="103" name="Freeform 102">
                  <a:extLst>
                    <a:ext uri="{FF2B5EF4-FFF2-40B4-BE49-F238E27FC236}">
                      <a16:creationId xmlns:a16="http://schemas.microsoft.com/office/drawing/2014/main" id="{3D6D177D-5122-BF46-B50B-368A24B21ABD}"/>
                    </a:ext>
                  </a:extLst>
                </p:cNvPr>
                <p:cNvSpPr/>
                <p:nvPr/>
              </p:nvSpPr>
              <p:spPr>
                <a:xfrm>
                  <a:off x="4235236" y="1217133"/>
                  <a:ext cx="475525" cy="519170"/>
                </a:xfrm>
                <a:custGeom>
                  <a:avLst/>
                  <a:gdLst>
                    <a:gd name="connsiteX0" fmla="*/ 0 w 1121094"/>
                    <a:gd name="connsiteY0" fmla="*/ 0 h 1223989"/>
                    <a:gd name="connsiteX1" fmla="*/ 1121094 w 1121094"/>
                    <a:gd name="connsiteY1" fmla="*/ 0 h 1223989"/>
                    <a:gd name="connsiteX2" fmla="*/ 1121094 w 1121094"/>
                    <a:gd name="connsiteY2" fmla="*/ 112371 h 1223989"/>
                    <a:gd name="connsiteX3" fmla="*/ 1048829 w 1121094"/>
                    <a:gd name="connsiteY3" fmla="*/ 112371 h 1223989"/>
                    <a:gd name="connsiteX4" fmla="*/ 1048829 w 1121094"/>
                    <a:gd name="connsiteY4" fmla="*/ 375761 h 1223989"/>
                    <a:gd name="connsiteX5" fmla="*/ 1121094 w 1121094"/>
                    <a:gd name="connsiteY5" fmla="*/ 375761 h 1223989"/>
                    <a:gd name="connsiteX6" fmla="*/ 1121094 w 1121094"/>
                    <a:gd name="connsiteY6" fmla="*/ 568059 h 1223989"/>
                    <a:gd name="connsiteX7" fmla="*/ 1084632 w 1121094"/>
                    <a:gd name="connsiteY7" fmla="*/ 587850 h 1223989"/>
                    <a:gd name="connsiteX8" fmla="*/ 988856 w 1121094"/>
                    <a:gd name="connsiteY8" fmla="*/ 683626 h 1223989"/>
                    <a:gd name="connsiteX9" fmla="*/ 974309 w 1121094"/>
                    <a:gd name="connsiteY9" fmla="*/ 710428 h 1223989"/>
                    <a:gd name="connsiteX10" fmla="*/ 978194 w 1121094"/>
                    <a:gd name="connsiteY10" fmla="*/ 697911 h 1223989"/>
                    <a:gd name="connsiteX11" fmla="*/ 986855 w 1121094"/>
                    <a:gd name="connsiteY11" fmla="*/ 611995 h 1223989"/>
                    <a:gd name="connsiteX12" fmla="*/ 560547 w 1121094"/>
                    <a:gd name="connsiteY12" fmla="*/ 185687 h 1223989"/>
                    <a:gd name="connsiteX13" fmla="*/ 134239 w 1121094"/>
                    <a:gd name="connsiteY13" fmla="*/ 611995 h 1223989"/>
                    <a:gd name="connsiteX14" fmla="*/ 560547 w 1121094"/>
                    <a:gd name="connsiteY14" fmla="*/ 1038302 h 1223989"/>
                    <a:gd name="connsiteX15" fmla="*/ 914048 w 1121094"/>
                    <a:gd name="connsiteY15" fmla="*/ 850347 h 1223989"/>
                    <a:gd name="connsiteX16" fmla="*/ 935453 w 1121094"/>
                    <a:gd name="connsiteY16" fmla="*/ 810912 h 1223989"/>
                    <a:gd name="connsiteX17" fmla="*/ 928299 w 1121094"/>
                    <a:gd name="connsiteY17" fmla="*/ 881877 h 1223989"/>
                    <a:gd name="connsiteX18" fmla="*/ 1032155 w 1121094"/>
                    <a:gd name="connsiteY18" fmla="*/ 1132606 h 1223989"/>
                    <a:gd name="connsiteX19" fmla="*/ 1050089 w 1121094"/>
                    <a:gd name="connsiteY19" fmla="*/ 1147403 h 1223989"/>
                    <a:gd name="connsiteX20" fmla="*/ 1042171 w 1121094"/>
                    <a:gd name="connsiteY20" fmla="*/ 1166519 h 1223989"/>
                    <a:gd name="connsiteX21" fmla="*/ 1052706 w 1121094"/>
                    <a:gd name="connsiteY21" fmla="*/ 1191954 h 1223989"/>
                    <a:gd name="connsiteX22" fmla="*/ 1084742 w 1121094"/>
                    <a:gd name="connsiteY22" fmla="*/ 1223989 h 1223989"/>
                    <a:gd name="connsiteX23" fmla="*/ 0 w 1121094"/>
                    <a:gd name="connsiteY23" fmla="*/ 1223989 h 1223989"/>
                    <a:gd name="connsiteX24" fmla="*/ 0 w 1121094"/>
                    <a:gd name="connsiteY24" fmla="*/ 0 h 1223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121094" h="1223989">
                      <a:moveTo>
                        <a:pt x="0" y="0"/>
                      </a:moveTo>
                      <a:lnTo>
                        <a:pt x="1121094" y="0"/>
                      </a:lnTo>
                      <a:lnTo>
                        <a:pt x="1121094" y="112371"/>
                      </a:lnTo>
                      <a:lnTo>
                        <a:pt x="1048829" y="112371"/>
                      </a:lnTo>
                      <a:lnTo>
                        <a:pt x="1048829" y="375761"/>
                      </a:lnTo>
                      <a:lnTo>
                        <a:pt x="1121094" y="375761"/>
                      </a:lnTo>
                      <a:lnTo>
                        <a:pt x="1121094" y="568059"/>
                      </a:lnTo>
                      <a:lnTo>
                        <a:pt x="1084632" y="587850"/>
                      </a:lnTo>
                      <a:cubicBezTo>
                        <a:pt x="1046904" y="613339"/>
                        <a:pt x="1014345" y="645898"/>
                        <a:pt x="988856" y="683626"/>
                      </a:cubicBezTo>
                      <a:lnTo>
                        <a:pt x="974309" y="710428"/>
                      </a:lnTo>
                      <a:lnTo>
                        <a:pt x="978194" y="697911"/>
                      </a:lnTo>
                      <a:cubicBezTo>
                        <a:pt x="983873" y="670159"/>
                        <a:pt x="986855" y="641425"/>
                        <a:pt x="986855" y="611995"/>
                      </a:cubicBezTo>
                      <a:cubicBezTo>
                        <a:pt x="986855" y="376551"/>
                        <a:pt x="795991" y="185687"/>
                        <a:pt x="560547" y="185687"/>
                      </a:cubicBezTo>
                      <a:cubicBezTo>
                        <a:pt x="325104" y="185687"/>
                        <a:pt x="134239" y="376551"/>
                        <a:pt x="134239" y="611995"/>
                      </a:cubicBezTo>
                      <a:cubicBezTo>
                        <a:pt x="134239" y="847438"/>
                        <a:pt x="325104" y="1038302"/>
                        <a:pt x="560547" y="1038302"/>
                      </a:cubicBezTo>
                      <a:cubicBezTo>
                        <a:pt x="707700" y="1038302"/>
                        <a:pt x="837438" y="963746"/>
                        <a:pt x="914048" y="850347"/>
                      </a:cubicBezTo>
                      <a:lnTo>
                        <a:pt x="935453" y="810912"/>
                      </a:lnTo>
                      <a:lnTo>
                        <a:pt x="928299" y="881877"/>
                      </a:lnTo>
                      <a:cubicBezTo>
                        <a:pt x="928299" y="979793"/>
                        <a:pt x="967987" y="1068439"/>
                        <a:pt x="1032155" y="1132606"/>
                      </a:cubicBezTo>
                      <a:lnTo>
                        <a:pt x="1050089" y="1147403"/>
                      </a:lnTo>
                      <a:lnTo>
                        <a:pt x="1042171" y="1166519"/>
                      </a:lnTo>
                      <a:cubicBezTo>
                        <a:pt x="1042171" y="1175725"/>
                        <a:pt x="1045683" y="1184930"/>
                        <a:pt x="1052706" y="1191954"/>
                      </a:cubicBezTo>
                      <a:lnTo>
                        <a:pt x="1084742" y="1223989"/>
                      </a:lnTo>
                      <a:lnTo>
                        <a:pt x="0" y="1223989"/>
                      </a:lnTo>
                      <a:lnTo>
                        <a:pt x="0" y="0"/>
                      </a:lnTo>
                      <a:close/>
                    </a:path>
                  </a:pathLst>
                </a:custGeom>
                <a:grp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dirty="0">
                    <a:ln>
                      <a:noFill/>
                    </a:ln>
                    <a:solidFill>
                      <a:srgbClr val="FFFFFF"/>
                    </a:solidFill>
                    <a:effectLst/>
                    <a:uLnTx/>
                    <a:uFillTx/>
                    <a:latin typeface="Calibri"/>
                    <a:ea typeface="+mn-ea"/>
                    <a:cs typeface="+mn-cs"/>
                    <a:sym typeface="Arial"/>
                  </a:endParaRPr>
                </a:p>
              </p:txBody>
            </p:sp>
            <p:sp>
              <p:nvSpPr>
                <p:cNvPr id="104" name="Freeform 103">
                  <a:extLst>
                    <a:ext uri="{FF2B5EF4-FFF2-40B4-BE49-F238E27FC236}">
                      <a16:creationId xmlns:a16="http://schemas.microsoft.com/office/drawing/2014/main" id="{0F90AF7D-4477-584D-82E1-E8D43B43719C}"/>
                    </a:ext>
                  </a:extLst>
                </p:cNvPr>
                <p:cNvSpPr/>
                <p:nvPr/>
              </p:nvSpPr>
              <p:spPr>
                <a:xfrm>
                  <a:off x="4500107" y="1348235"/>
                  <a:ext cx="104240" cy="172096"/>
                </a:xfrm>
                <a:custGeom>
                  <a:avLst/>
                  <a:gdLst>
                    <a:gd name="connsiteX0" fmla="*/ 0 w 245755"/>
                    <a:gd name="connsiteY0" fmla="*/ 0 h 405731"/>
                    <a:gd name="connsiteX1" fmla="*/ 56625 w 245755"/>
                    <a:gd name="connsiteY1" fmla="*/ 17577 h 405731"/>
                    <a:gd name="connsiteX2" fmla="*/ 245755 w 245755"/>
                    <a:gd name="connsiteY2" fmla="*/ 302909 h 405731"/>
                    <a:gd name="connsiteX3" fmla="*/ 239464 w 245755"/>
                    <a:gd name="connsiteY3" fmla="*/ 365317 h 405731"/>
                    <a:gd name="connsiteX4" fmla="*/ 226919 w 245755"/>
                    <a:gd name="connsiteY4" fmla="*/ 405731 h 405731"/>
                    <a:gd name="connsiteX5" fmla="*/ 118334 w 245755"/>
                    <a:gd name="connsiteY5" fmla="*/ 343040 h 405731"/>
                    <a:gd name="connsiteX6" fmla="*/ 119105 w 245755"/>
                    <a:gd name="connsiteY6" fmla="*/ 340558 h 405731"/>
                    <a:gd name="connsiteX7" fmla="*/ 122900 w 245755"/>
                    <a:gd name="connsiteY7" fmla="*/ 302909 h 405731"/>
                    <a:gd name="connsiteX8" fmla="*/ 8804 w 245755"/>
                    <a:gd name="connsiteY8" fmla="*/ 130778 h 405731"/>
                    <a:gd name="connsiteX9" fmla="*/ 0 w 245755"/>
                    <a:gd name="connsiteY9" fmla="*/ 128045 h 405731"/>
                    <a:gd name="connsiteX10" fmla="*/ 0 w 245755"/>
                    <a:gd name="connsiteY10" fmla="*/ 0 h 40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5755" h="405731">
                      <a:moveTo>
                        <a:pt x="0" y="0"/>
                      </a:moveTo>
                      <a:lnTo>
                        <a:pt x="56625" y="17577"/>
                      </a:lnTo>
                      <a:cubicBezTo>
                        <a:pt x="167769" y="64587"/>
                        <a:pt x="245755" y="174641"/>
                        <a:pt x="245755" y="302909"/>
                      </a:cubicBezTo>
                      <a:cubicBezTo>
                        <a:pt x="245755" y="324287"/>
                        <a:pt x="243589" y="345159"/>
                        <a:pt x="239464" y="365317"/>
                      </a:cubicBezTo>
                      <a:lnTo>
                        <a:pt x="226919" y="405731"/>
                      </a:lnTo>
                      <a:lnTo>
                        <a:pt x="118334" y="343040"/>
                      </a:lnTo>
                      <a:lnTo>
                        <a:pt x="119105" y="340558"/>
                      </a:lnTo>
                      <a:cubicBezTo>
                        <a:pt x="121593" y="328397"/>
                        <a:pt x="122900" y="315806"/>
                        <a:pt x="122900" y="302909"/>
                      </a:cubicBezTo>
                      <a:cubicBezTo>
                        <a:pt x="122900" y="225529"/>
                        <a:pt x="75853" y="159138"/>
                        <a:pt x="8804" y="130778"/>
                      </a:cubicBezTo>
                      <a:lnTo>
                        <a:pt x="0" y="128045"/>
                      </a:lnTo>
                      <a:lnTo>
                        <a:pt x="0" y="0"/>
                      </a:lnTo>
                      <a:close/>
                    </a:path>
                  </a:pathLst>
                </a:custGeom>
                <a:grp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a:ln>
                      <a:noFill/>
                    </a:ln>
                    <a:solidFill>
                      <a:srgbClr val="FFFFFF"/>
                    </a:solidFill>
                    <a:effectLst/>
                    <a:uLnTx/>
                    <a:uFillTx/>
                    <a:latin typeface="Calibri"/>
                    <a:ea typeface="+mn-ea"/>
                    <a:cs typeface="+mn-cs"/>
                    <a:sym typeface="Arial"/>
                  </a:endParaRPr>
                </a:p>
              </p:txBody>
            </p:sp>
            <p:sp>
              <p:nvSpPr>
                <p:cNvPr id="105" name="Freeform 104">
                  <a:extLst>
                    <a:ext uri="{FF2B5EF4-FFF2-40B4-BE49-F238E27FC236}">
                      <a16:creationId xmlns:a16="http://schemas.microsoft.com/office/drawing/2014/main" id="{9AEA781F-8A4D-2C43-BA4F-5D43340F138D}"/>
                    </a:ext>
                  </a:extLst>
                </p:cNvPr>
                <p:cNvSpPr/>
                <p:nvPr/>
              </p:nvSpPr>
              <p:spPr>
                <a:xfrm>
                  <a:off x="4341650" y="1348236"/>
                  <a:ext cx="104240" cy="168243"/>
                </a:xfrm>
                <a:custGeom>
                  <a:avLst/>
                  <a:gdLst>
                    <a:gd name="connsiteX0" fmla="*/ 245756 w 245756"/>
                    <a:gd name="connsiteY0" fmla="*/ 0 h 396647"/>
                    <a:gd name="connsiteX1" fmla="*/ 245756 w 245756"/>
                    <a:gd name="connsiteY1" fmla="*/ 128045 h 396647"/>
                    <a:gd name="connsiteX2" fmla="*/ 236952 w 245756"/>
                    <a:gd name="connsiteY2" fmla="*/ 130778 h 396647"/>
                    <a:gd name="connsiteX3" fmla="*/ 122856 w 245756"/>
                    <a:gd name="connsiteY3" fmla="*/ 302908 h 396647"/>
                    <a:gd name="connsiteX4" fmla="*/ 125909 w 245756"/>
                    <a:gd name="connsiteY4" fmla="*/ 333201 h 396647"/>
                    <a:gd name="connsiteX5" fmla="*/ 16017 w 245756"/>
                    <a:gd name="connsiteY5" fmla="*/ 396647 h 396647"/>
                    <a:gd name="connsiteX6" fmla="*/ 6292 w 245756"/>
                    <a:gd name="connsiteY6" fmla="*/ 365317 h 396647"/>
                    <a:gd name="connsiteX7" fmla="*/ 1 w 245756"/>
                    <a:gd name="connsiteY7" fmla="*/ 302908 h 396647"/>
                    <a:gd name="connsiteX8" fmla="*/ 189131 w 245756"/>
                    <a:gd name="connsiteY8" fmla="*/ 17577 h 396647"/>
                    <a:gd name="connsiteX9" fmla="*/ 245756 w 245756"/>
                    <a:gd name="connsiteY9" fmla="*/ 0 h 396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5756" h="396647">
                      <a:moveTo>
                        <a:pt x="245756" y="0"/>
                      </a:moveTo>
                      <a:lnTo>
                        <a:pt x="245756" y="128045"/>
                      </a:lnTo>
                      <a:lnTo>
                        <a:pt x="236952" y="130778"/>
                      </a:lnTo>
                      <a:cubicBezTo>
                        <a:pt x="169902" y="159137"/>
                        <a:pt x="122856" y="225529"/>
                        <a:pt x="122856" y="302908"/>
                      </a:cubicBezTo>
                      <a:lnTo>
                        <a:pt x="125909" y="333201"/>
                      </a:lnTo>
                      <a:lnTo>
                        <a:pt x="16017" y="396647"/>
                      </a:lnTo>
                      <a:lnTo>
                        <a:pt x="6292" y="365317"/>
                      </a:lnTo>
                      <a:cubicBezTo>
                        <a:pt x="2167" y="345158"/>
                        <a:pt x="0" y="324286"/>
                        <a:pt x="1" y="302908"/>
                      </a:cubicBezTo>
                      <a:cubicBezTo>
                        <a:pt x="0" y="174640"/>
                        <a:pt x="77986" y="64587"/>
                        <a:pt x="189131" y="17577"/>
                      </a:cubicBezTo>
                      <a:lnTo>
                        <a:pt x="245756" y="0"/>
                      </a:lnTo>
                      <a:close/>
                    </a:path>
                  </a:pathLst>
                </a:custGeom>
                <a:grp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a:ln>
                      <a:noFill/>
                    </a:ln>
                    <a:solidFill>
                      <a:srgbClr val="FFFFFF"/>
                    </a:solidFill>
                    <a:effectLst/>
                    <a:uLnTx/>
                    <a:uFillTx/>
                    <a:latin typeface="Calibri"/>
                    <a:ea typeface="+mn-ea"/>
                    <a:cs typeface="+mn-cs"/>
                    <a:sym typeface="Arial"/>
                  </a:endParaRPr>
                </a:p>
              </p:txBody>
            </p:sp>
            <p:sp>
              <p:nvSpPr>
                <p:cNvPr id="106" name="Freeform 105">
                  <a:extLst>
                    <a:ext uri="{FF2B5EF4-FFF2-40B4-BE49-F238E27FC236}">
                      <a16:creationId xmlns:a16="http://schemas.microsoft.com/office/drawing/2014/main" id="{60E8463C-753C-1B4B-BC5F-45B8E786D75E}"/>
                    </a:ext>
                  </a:extLst>
                </p:cNvPr>
                <p:cNvSpPr/>
                <p:nvPr/>
              </p:nvSpPr>
              <p:spPr>
                <a:xfrm>
                  <a:off x="4375202" y="1536731"/>
                  <a:ext cx="193054" cy="71335"/>
                </a:xfrm>
                <a:custGeom>
                  <a:avLst/>
                  <a:gdLst>
                    <a:gd name="connsiteX0" fmla="*/ 109853 w 455142"/>
                    <a:gd name="connsiteY0" fmla="*/ 0 h 168178"/>
                    <a:gd name="connsiteX1" fmla="*/ 126116 w 455142"/>
                    <a:gd name="connsiteY1" fmla="*/ 13418 h 168178"/>
                    <a:gd name="connsiteX2" fmla="*/ 230564 w 455142"/>
                    <a:gd name="connsiteY2" fmla="*/ 45323 h 168178"/>
                    <a:gd name="connsiteX3" fmla="*/ 335012 w 455142"/>
                    <a:gd name="connsiteY3" fmla="*/ 13418 h 168178"/>
                    <a:gd name="connsiteX4" fmla="*/ 343638 w 455142"/>
                    <a:gd name="connsiteY4" fmla="*/ 6301 h 168178"/>
                    <a:gd name="connsiteX5" fmla="*/ 455142 w 455142"/>
                    <a:gd name="connsiteY5" fmla="*/ 70678 h 168178"/>
                    <a:gd name="connsiteX6" fmla="*/ 449532 w 455142"/>
                    <a:gd name="connsiteY6" fmla="*/ 77478 h 168178"/>
                    <a:gd name="connsiteX7" fmla="*/ 230564 w 455142"/>
                    <a:gd name="connsiteY7" fmla="*/ 168178 h 168178"/>
                    <a:gd name="connsiteX8" fmla="*/ 11597 w 455142"/>
                    <a:gd name="connsiteY8" fmla="*/ 77479 h 168178"/>
                    <a:gd name="connsiteX9" fmla="*/ 0 w 455142"/>
                    <a:gd name="connsiteY9" fmla="*/ 63423 h 168178"/>
                    <a:gd name="connsiteX10" fmla="*/ 109853 w 455142"/>
                    <a:gd name="connsiteY10" fmla="*/ 0 h 168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5142" h="168178">
                      <a:moveTo>
                        <a:pt x="109853" y="0"/>
                      </a:moveTo>
                      <a:lnTo>
                        <a:pt x="126116" y="13418"/>
                      </a:lnTo>
                      <a:cubicBezTo>
                        <a:pt x="155932" y="33561"/>
                        <a:pt x="191874" y="45323"/>
                        <a:pt x="230564" y="45323"/>
                      </a:cubicBezTo>
                      <a:cubicBezTo>
                        <a:pt x="269254" y="45323"/>
                        <a:pt x="305197" y="33561"/>
                        <a:pt x="335012" y="13418"/>
                      </a:cubicBezTo>
                      <a:lnTo>
                        <a:pt x="343638" y="6301"/>
                      </a:lnTo>
                      <a:lnTo>
                        <a:pt x="455142" y="70678"/>
                      </a:lnTo>
                      <a:lnTo>
                        <a:pt x="449532" y="77478"/>
                      </a:lnTo>
                      <a:cubicBezTo>
                        <a:pt x="393493" y="133517"/>
                        <a:pt x="316076" y="168178"/>
                        <a:pt x="230564" y="168178"/>
                      </a:cubicBezTo>
                      <a:cubicBezTo>
                        <a:pt x="145052" y="168178"/>
                        <a:pt x="67635" y="133517"/>
                        <a:pt x="11597" y="77479"/>
                      </a:cubicBezTo>
                      <a:lnTo>
                        <a:pt x="0" y="63423"/>
                      </a:lnTo>
                      <a:lnTo>
                        <a:pt x="109853" y="0"/>
                      </a:lnTo>
                      <a:close/>
                    </a:path>
                  </a:pathLst>
                </a:custGeom>
                <a:grp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a:ln>
                      <a:noFill/>
                    </a:ln>
                    <a:solidFill>
                      <a:srgbClr val="FFFFFF"/>
                    </a:solidFill>
                    <a:effectLst/>
                    <a:uLnTx/>
                    <a:uFillTx/>
                    <a:latin typeface="Calibri"/>
                    <a:ea typeface="+mn-ea"/>
                    <a:cs typeface="+mn-cs"/>
                    <a:sym typeface="Arial"/>
                  </a:endParaRPr>
                </a:p>
              </p:txBody>
            </p:sp>
          </p:grpSp>
          <p:sp>
            <p:nvSpPr>
              <p:cNvPr id="101" name="Freeform 100">
                <a:extLst>
                  <a:ext uri="{FF2B5EF4-FFF2-40B4-BE49-F238E27FC236}">
                    <a16:creationId xmlns:a16="http://schemas.microsoft.com/office/drawing/2014/main" id="{D784F2A2-FBB4-A64F-A1FD-5EDD7D88F309}"/>
                  </a:ext>
                </a:extLst>
              </p:cNvPr>
              <p:cNvSpPr/>
              <p:nvPr/>
            </p:nvSpPr>
            <p:spPr>
              <a:xfrm>
                <a:off x="4667596" y="1478298"/>
                <a:ext cx="227029" cy="472054"/>
              </a:xfrm>
              <a:custGeom>
                <a:avLst/>
                <a:gdLst>
                  <a:gd name="connsiteX0" fmla="*/ 601292 w 1208199"/>
                  <a:gd name="connsiteY0" fmla="*/ 204378 h 2512169"/>
                  <a:gd name="connsiteX1" fmla="*/ 399823 w 1208199"/>
                  <a:gd name="connsiteY1" fmla="*/ 405847 h 2512169"/>
                  <a:gd name="connsiteX2" fmla="*/ 601292 w 1208199"/>
                  <a:gd name="connsiteY2" fmla="*/ 607316 h 2512169"/>
                  <a:gd name="connsiteX3" fmla="*/ 802761 w 1208199"/>
                  <a:gd name="connsiteY3" fmla="*/ 405847 h 2512169"/>
                  <a:gd name="connsiteX4" fmla="*/ 601292 w 1208199"/>
                  <a:gd name="connsiteY4" fmla="*/ 204378 h 2512169"/>
                  <a:gd name="connsiteX5" fmla="*/ 604100 w 1208199"/>
                  <a:gd name="connsiteY5" fmla="*/ 0 h 2512169"/>
                  <a:gd name="connsiteX6" fmla="*/ 1208199 w 1208199"/>
                  <a:gd name="connsiteY6" fmla="*/ 604099 h 2512169"/>
                  <a:gd name="connsiteX7" fmla="*/ 941857 w 1208199"/>
                  <a:gd name="connsiteY7" fmla="*/ 1105028 h 2512169"/>
                  <a:gd name="connsiteX8" fmla="*/ 877420 w 1208199"/>
                  <a:gd name="connsiteY8" fmla="*/ 1140003 h 2512169"/>
                  <a:gd name="connsiteX9" fmla="*/ 944307 w 1208199"/>
                  <a:gd name="connsiteY9" fmla="*/ 1206890 h 2512169"/>
                  <a:gd name="connsiteX10" fmla="*/ 944307 w 1208199"/>
                  <a:gd name="connsiteY10" fmla="*/ 1290420 h 2512169"/>
                  <a:gd name="connsiteX11" fmla="*/ 827261 w 1208199"/>
                  <a:gd name="connsiteY11" fmla="*/ 1407466 h 2512169"/>
                  <a:gd name="connsiteX12" fmla="*/ 827261 w 1208199"/>
                  <a:gd name="connsiteY12" fmla="*/ 1433607 h 2512169"/>
                  <a:gd name="connsiteX13" fmla="*/ 895049 w 1208199"/>
                  <a:gd name="connsiteY13" fmla="*/ 1501394 h 2512169"/>
                  <a:gd name="connsiteX14" fmla="*/ 895049 w 1208199"/>
                  <a:gd name="connsiteY14" fmla="*/ 1595984 h 2512169"/>
                  <a:gd name="connsiteX15" fmla="*/ 827261 w 1208199"/>
                  <a:gd name="connsiteY15" fmla="*/ 1663771 h 2512169"/>
                  <a:gd name="connsiteX16" fmla="*/ 827261 w 1208199"/>
                  <a:gd name="connsiteY16" fmla="*/ 1704646 h 2512169"/>
                  <a:gd name="connsiteX17" fmla="*/ 895048 w 1208199"/>
                  <a:gd name="connsiteY17" fmla="*/ 1772433 h 2512169"/>
                  <a:gd name="connsiteX18" fmla="*/ 895048 w 1208199"/>
                  <a:gd name="connsiteY18" fmla="*/ 1867023 h 2512169"/>
                  <a:gd name="connsiteX19" fmla="*/ 827261 w 1208199"/>
                  <a:gd name="connsiteY19" fmla="*/ 1934810 h 2512169"/>
                  <a:gd name="connsiteX20" fmla="*/ 827261 w 1208199"/>
                  <a:gd name="connsiteY20" fmla="*/ 1976018 h 2512169"/>
                  <a:gd name="connsiteX21" fmla="*/ 895046 w 1208199"/>
                  <a:gd name="connsiteY21" fmla="*/ 2043804 h 2512169"/>
                  <a:gd name="connsiteX22" fmla="*/ 895046 w 1208199"/>
                  <a:gd name="connsiteY22" fmla="*/ 2138393 h 2512169"/>
                  <a:gd name="connsiteX23" fmla="*/ 827261 w 1208199"/>
                  <a:gd name="connsiteY23" fmla="*/ 2206179 h 2512169"/>
                  <a:gd name="connsiteX24" fmla="*/ 827261 w 1208199"/>
                  <a:gd name="connsiteY24" fmla="*/ 2280797 h 2512169"/>
                  <a:gd name="connsiteX25" fmla="*/ 816914 w 1208199"/>
                  <a:gd name="connsiteY25" fmla="*/ 2309447 h 2512169"/>
                  <a:gd name="connsiteX26" fmla="*/ 625299 w 1208199"/>
                  <a:gd name="connsiteY26" fmla="*/ 2501062 h 2512169"/>
                  <a:gd name="connsiteX27" fmla="*/ 571669 w 1208199"/>
                  <a:gd name="connsiteY27" fmla="*/ 2501062 h 2512169"/>
                  <a:gd name="connsiteX28" fmla="*/ 380053 w 1208199"/>
                  <a:gd name="connsiteY28" fmla="*/ 2309447 h 2512169"/>
                  <a:gd name="connsiteX29" fmla="*/ 368946 w 1208199"/>
                  <a:gd name="connsiteY29" fmla="*/ 2282631 h 2512169"/>
                  <a:gd name="connsiteX30" fmla="*/ 369953 w 1208199"/>
                  <a:gd name="connsiteY30" fmla="*/ 1396484 h 2512169"/>
                  <a:gd name="connsiteX31" fmla="*/ 263888 w 1208199"/>
                  <a:gd name="connsiteY31" fmla="*/ 1290420 h 2512169"/>
                  <a:gd name="connsiteX32" fmla="*/ 263888 w 1208199"/>
                  <a:gd name="connsiteY32" fmla="*/ 1206891 h 2512169"/>
                  <a:gd name="connsiteX33" fmla="*/ 330775 w 1208199"/>
                  <a:gd name="connsiteY33" fmla="*/ 1140002 h 2512169"/>
                  <a:gd name="connsiteX34" fmla="*/ 266341 w 1208199"/>
                  <a:gd name="connsiteY34" fmla="*/ 1105027 h 2512169"/>
                  <a:gd name="connsiteX35" fmla="*/ 0 w 1208199"/>
                  <a:gd name="connsiteY35" fmla="*/ 604099 h 2512169"/>
                  <a:gd name="connsiteX36" fmla="*/ 604100 w 1208199"/>
                  <a:gd name="connsiteY36" fmla="*/ 0 h 2512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208199" h="2512169">
                    <a:moveTo>
                      <a:pt x="601292" y="204378"/>
                    </a:moveTo>
                    <a:cubicBezTo>
                      <a:pt x="490024" y="204378"/>
                      <a:pt x="399823" y="294579"/>
                      <a:pt x="399823" y="405847"/>
                    </a:cubicBezTo>
                    <a:cubicBezTo>
                      <a:pt x="399823" y="517115"/>
                      <a:pt x="490024" y="607316"/>
                      <a:pt x="601292" y="607316"/>
                    </a:cubicBezTo>
                    <a:cubicBezTo>
                      <a:pt x="712560" y="607316"/>
                      <a:pt x="802761" y="517115"/>
                      <a:pt x="802761" y="405847"/>
                    </a:cubicBezTo>
                    <a:cubicBezTo>
                      <a:pt x="802761" y="294579"/>
                      <a:pt x="712560" y="204378"/>
                      <a:pt x="601292" y="204378"/>
                    </a:cubicBezTo>
                    <a:close/>
                    <a:moveTo>
                      <a:pt x="604100" y="0"/>
                    </a:moveTo>
                    <a:cubicBezTo>
                      <a:pt x="937734" y="0"/>
                      <a:pt x="1208198" y="270464"/>
                      <a:pt x="1208199" y="604099"/>
                    </a:cubicBezTo>
                    <a:cubicBezTo>
                      <a:pt x="1208198" y="812621"/>
                      <a:pt x="1102548" y="996467"/>
                      <a:pt x="941857" y="1105028"/>
                    </a:cubicBezTo>
                    <a:lnTo>
                      <a:pt x="877420" y="1140003"/>
                    </a:lnTo>
                    <a:lnTo>
                      <a:pt x="944307" y="1206890"/>
                    </a:lnTo>
                    <a:cubicBezTo>
                      <a:pt x="967374" y="1229956"/>
                      <a:pt x="967374" y="1267354"/>
                      <a:pt x="944307" y="1290420"/>
                    </a:cubicBezTo>
                    <a:lnTo>
                      <a:pt x="827261" y="1407466"/>
                    </a:lnTo>
                    <a:lnTo>
                      <a:pt x="827261" y="1433607"/>
                    </a:lnTo>
                    <a:lnTo>
                      <a:pt x="895049" y="1501394"/>
                    </a:lnTo>
                    <a:cubicBezTo>
                      <a:pt x="921169" y="1527515"/>
                      <a:pt x="921169" y="1569863"/>
                      <a:pt x="895049" y="1595984"/>
                    </a:cubicBezTo>
                    <a:lnTo>
                      <a:pt x="827261" y="1663771"/>
                    </a:lnTo>
                    <a:lnTo>
                      <a:pt x="827261" y="1704646"/>
                    </a:lnTo>
                    <a:lnTo>
                      <a:pt x="895048" y="1772433"/>
                    </a:lnTo>
                    <a:cubicBezTo>
                      <a:pt x="921168" y="1798554"/>
                      <a:pt x="921168" y="1840902"/>
                      <a:pt x="895048" y="1867023"/>
                    </a:cubicBezTo>
                    <a:lnTo>
                      <a:pt x="827261" y="1934810"/>
                    </a:lnTo>
                    <a:lnTo>
                      <a:pt x="827261" y="1976018"/>
                    </a:lnTo>
                    <a:lnTo>
                      <a:pt x="895046" y="2043804"/>
                    </a:lnTo>
                    <a:cubicBezTo>
                      <a:pt x="921167" y="2069924"/>
                      <a:pt x="921167" y="2112273"/>
                      <a:pt x="895046" y="2138393"/>
                    </a:cubicBezTo>
                    <a:lnTo>
                      <a:pt x="827261" y="2206179"/>
                    </a:lnTo>
                    <a:lnTo>
                      <a:pt x="827261" y="2280797"/>
                    </a:lnTo>
                    <a:lnTo>
                      <a:pt x="816914" y="2309447"/>
                    </a:lnTo>
                    <a:lnTo>
                      <a:pt x="625299" y="2501062"/>
                    </a:lnTo>
                    <a:cubicBezTo>
                      <a:pt x="610489" y="2515872"/>
                      <a:pt x="586478" y="2515872"/>
                      <a:pt x="571669" y="2501062"/>
                    </a:cubicBezTo>
                    <a:lnTo>
                      <a:pt x="380053" y="2309447"/>
                    </a:lnTo>
                    <a:lnTo>
                      <a:pt x="368946" y="2282631"/>
                    </a:lnTo>
                    <a:lnTo>
                      <a:pt x="369953" y="1396484"/>
                    </a:lnTo>
                    <a:lnTo>
                      <a:pt x="263888" y="1290420"/>
                    </a:lnTo>
                    <a:cubicBezTo>
                      <a:pt x="240822" y="1267353"/>
                      <a:pt x="240822" y="1229956"/>
                      <a:pt x="263888" y="1206891"/>
                    </a:cubicBezTo>
                    <a:lnTo>
                      <a:pt x="330775" y="1140002"/>
                    </a:lnTo>
                    <a:lnTo>
                      <a:pt x="266341" y="1105027"/>
                    </a:lnTo>
                    <a:cubicBezTo>
                      <a:pt x="105650" y="996466"/>
                      <a:pt x="-1" y="812621"/>
                      <a:pt x="0" y="604099"/>
                    </a:cubicBezTo>
                    <a:cubicBezTo>
                      <a:pt x="-1" y="270464"/>
                      <a:pt x="270463" y="0"/>
                      <a:pt x="604100" y="0"/>
                    </a:cubicBezTo>
                    <a:close/>
                  </a:path>
                </a:pathLst>
              </a:custGeom>
              <a:solidFill>
                <a:srgbClr val="54B847"/>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a:ln>
                    <a:noFill/>
                  </a:ln>
                  <a:solidFill>
                    <a:srgbClr val="FFFFFF"/>
                  </a:solidFill>
                  <a:effectLst/>
                  <a:uLnTx/>
                  <a:uFillTx/>
                  <a:latin typeface="Calibri"/>
                  <a:ea typeface="+mn-ea"/>
                  <a:cs typeface="+mn-cs"/>
                  <a:sym typeface="Arial"/>
                </a:endParaRPr>
              </a:p>
            </p:txBody>
          </p:sp>
        </p:grpSp>
        <p:sp>
          <p:nvSpPr>
            <p:cNvPr id="107" name="Rectangle 106">
              <a:extLst>
                <a:ext uri="{FF2B5EF4-FFF2-40B4-BE49-F238E27FC236}">
                  <a16:creationId xmlns:a16="http://schemas.microsoft.com/office/drawing/2014/main" id="{C9510220-FE10-384C-B3EA-BADF96FCC8AA}"/>
                </a:ext>
              </a:extLst>
            </p:cNvPr>
            <p:cNvSpPr/>
            <p:nvPr/>
          </p:nvSpPr>
          <p:spPr>
            <a:xfrm>
              <a:off x="5273996" y="2541908"/>
              <a:ext cx="1593706" cy="369332"/>
            </a:xfrm>
            <a:prstGeom prst="rect">
              <a:avLst/>
            </a:prstGeom>
          </p:spPr>
          <p:txBody>
            <a:bodyPr wrap="none">
              <a:spAutoFit/>
            </a:bodyPr>
            <a:lstStyle/>
            <a:p>
              <a:r>
                <a:rPr lang="en-US" kern="0" dirty="0">
                  <a:solidFill>
                    <a:srgbClr val="000000"/>
                  </a:solidFill>
                </a:rPr>
                <a:t>CyberArk Vault</a:t>
              </a:r>
              <a:endParaRPr lang="en-US" dirty="0"/>
            </a:p>
          </p:txBody>
        </p:sp>
      </p:grpSp>
      <p:cxnSp>
        <p:nvCxnSpPr>
          <p:cNvPr id="111" name="Elbow Connector 110">
            <a:extLst>
              <a:ext uri="{FF2B5EF4-FFF2-40B4-BE49-F238E27FC236}">
                <a16:creationId xmlns:a16="http://schemas.microsoft.com/office/drawing/2014/main" id="{7F8A424A-DEE6-C54E-8AC1-8C91A2B4EFF0}"/>
              </a:ext>
            </a:extLst>
          </p:cNvPr>
          <p:cNvCxnSpPr>
            <a:cxnSpLocks/>
            <a:stCxn id="7" idx="0"/>
            <a:endCxn id="102" idx="3"/>
          </p:cNvCxnSpPr>
          <p:nvPr/>
        </p:nvCxnSpPr>
        <p:spPr>
          <a:xfrm rot="16200000" flipV="1">
            <a:off x="5335258" y="2297760"/>
            <a:ext cx="2148355" cy="1534168"/>
          </a:xfrm>
          <a:prstGeom prst="bentConnector2">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2" name="Elbow Connector 111">
            <a:extLst>
              <a:ext uri="{FF2B5EF4-FFF2-40B4-BE49-F238E27FC236}">
                <a16:creationId xmlns:a16="http://schemas.microsoft.com/office/drawing/2014/main" id="{1475CA60-03A8-2A42-B1FD-9904C8EDABFE}"/>
              </a:ext>
            </a:extLst>
          </p:cNvPr>
          <p:cNvCxnSpPr>
            <a:cxnSpLocks/>
            <a:stCxn id="15" idx="0"/>
          </p:cNvCxnSpPr>
          <p:nvPr/>
        </p:nvCxnSpPr>
        <p:spPr>
          <a:xfrm rot="5400000" flipH="1" flipV="1">
            <a:off x="3305118" y="2020988"/>
            <a:ext cx="1260270" cy="1298551"/>
          </a:xfrm>
          <a:prstGeom prst="bentConnector2">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6" name="Straight Arrow Connector 115">
            <a:extLst>
              <a:ext uri="{FF2B5EF4-FFF2-40B4-BE49-F238E27FC236}">
                <a16:creationId xmlns:a16="http://schemas.microsoft.com/office/drawing/2014/main" id="{9B1C0B2F-5AC9-C24B-A075-1338CF402B83}"/>
              </a:ext>
            </a:extLst>
          </p:cNvPr>
          <p:cNvCxnSpPr>
            <a:cxnSpLocks/>
            <a:stCxn id="91" idx="3"/>
            <a:endCxn id="19" idx="1"/>
          </p:cNvCxnSpPr>
          <p:nvPr/>
        </p:nvCxnSpPr>
        <p:spPr>
          <a:xfrm flipV="1">
            <a:off x="1702666" y="3928032"/>
            <a:ext cx="1183161" cy="7189"/>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17" name="Straight Arrow Connector 116">
            <a:extLst>
              <a:ext uri="{FF2B5EF4-FFF2-40B4-BE49-F238E27FC236}">
                <a16:creationId xmlns:a16="http://schemas.microsoft.com/office/drawing/2014/main" id="{A5BF1823-D219-7948-B550-2FB7034168CA}"/>
              </a:ext>
            </a:extLst>
          </p:cNvPr>
          <p:cNvCxnSpPr>
            <a:cxnSpLocks/>
            <a:stCxn id="20" idx="6"/>
            <a:endCxn id="6" idx="1"/>
          </p:cNvCxnSpPr>
          <p:nvPr/>
        </p:nvCxnSpPr>
        <p:spPr>
          <a:xfrm>
            <a:off x="3714165" y="4442471"/>
            <a:ext cx="1142804" cy="413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2" name="Elbow Connector 121">
            <a:extLst>
              <a:ext uri="{FF2B5EF4-FFF2-40B4-BE49-F238E27FC236}">
                <a16:creationId xmlns:a16="http://schemas.microsoft.com/office/drawing/2014/main" id="{0603EBFF-18AF-DA40-A81D-5842C6A42CA4}"/>
              </a:ext>
            </a:extLst>
          </p:cNvPr>
          <p:cNvCxnSpPr>
            <a:cxnSpLocks/>
            <a:stCxn id="95" idx="1"/>
            <a:endCxn id="9" idx="2"/>
          </p:cNvCxnSpPr>
          <p:nvPr/>
        </p:nvCxnSpPr>
        <p:spPr>
          <a:xfrm rot="10800000" flipV="1">
            <a:off x="5800585" y="4439408"/>
            <a:ext cx="3217543" cy="464029"/>
          </a:xfrm>
          <a:prstGeom prst="bentConnector4">
            <a:avLst>
              <a:gd name="adj1" fmla="val 39795"/>
              <a:gd name="adj2" fmla="val 142216"/>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5" name="Elbow Connector 124">
            <a:extLst>
              <a:ext uri="{FF2B5EF4-FFF2-40B4-BE49-F238E27FC236}">
                <a16:creationId xmlns:a16="http://schemas.microsoft.com/office/drawing/2014/main" id="{F6F05E9F-77A5-7445-B0FC-072FB6AF141D}"/>
              </a:ext>
            </a:extLst>
          </p:cNvPr>
          <p:cNvCxnSpPr>
            <a:cxnSpLocks/>
            <a:stCxn id="95" idx="1"/>
            <a:endCxn id="8" idx="0"/>
          </p:cNvCxnSpPr>
          <p:nvPr/>
        </p:nvCxnSpPr>
        <p:spPr>
          <a:xfrm rot="10800000">
            <a:off x="5800585" y="3887581"/>
            <a:ext cx="3217543" cy="551828"/>
          </a:xfrm>
          <a:prstGeom prst="bentConnector4">
            <a:avLst>
              <a:gd name="adj1" fmla="val 39795"/>
              <a:gd name="adj2" fmla="val 141426"/>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34" name="Rounded Rectangle 133">
            <a:extLst>
              <a:ext uri="{FF2B5EF4-FFF2-40B4-BE49-F238E27FC236}">
                <a16:creationId xmlns:a16="http://schemas.microsoft.com/office/drawing/2014/main" id="{16DA581E-8897-8A4E-8DE6-E4E1E4AD1A90}"/>
              </a:ext>
            </a:extLst>
          </p:cNvPr>
          <p:cNvSpPr/>
          <p:nvPr/>
        </p:nvSpPr>
        <p:spPr>
          <a:xfrm>
            <a:off x="5474863" y="1447017"/>
            <a:ext cx="1103148" cy="119499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Rectangle 140">
            <a:extLst>
              <a:ext uri="{FF2B5EF4-FFF2-40B4-BE49-F238E27FC236}">
                <a16:creationId xmlns:a16="http://schemas.microsoft.com/office/drawing/2014/main" id="{A6768EDD-A678-0647-9154-2EFF6284CEA3}"/>
              </a:ext>
            </a:extLst>
          </p:cNvPr>
          <p:cNvSpPr/>
          <p:nvPr/>
        </p:nvSpPr>
        <p:spPr>
          <a:xfrm>
            <a:off x="9676961" y="5362308"/>
            <a:ext cx="1608133" cy="369332"/>
          </a:xfrm>
          <a:prstGeom prst="rect">
            <a:avLst/>
          </a:prstGeom>
        </p:spPr>
        <p:txBody>
          <a:bodyPr wrap="none">
            <a:spAutoFit/>
          </a:bodyPr>
          <a:lstStyle/>
          <a:p>
            <a:pPr lvl="0" algn="ctr">
              <a:defRPr/>
            </a:pPr>
            <a:r>
              <a:rPr lang="en-US" kern="0" dirty="0"/>
              <a:t>Target Systems</a:t>
            </a:r>
          </a:p>
        </p:txBody>
      </p:sp>
      <p:sp>
        <p:nvSpPr>
          <p:cNvPr id="150" name="Rectangle 149">
            <a:extLst>
              <a:ext uri="{FF2B5EF4-FFF2-40B4-BE49-F238E27FC236}">
                <a16:creationId xmlns:a16="http://schemas.microsoft.com/office/drawing/2014/main" id="{099280F3-81B4-544B-BBCA-C0CEEB2C0C93}"/>
              </a:ext>
            </a:extLst>
          </p:cNvPr>
          <p:cNvSpPr/>
          <p:nvPr/>
        </p:nvSpPr>
        <p:spPr>
          <a:xfrm>
            <a:off x="1385893" y="1868680"/>
            <a:ext cx="1665718" cy="923330"/>
          </a:xfrm>
          <a:prstGeom prst="rect">
            <a:avLst/>
          </a:prstGeom>
          <a:solidFill>
            <a:schemeClr val="bg1"/>
          </a:solidFill>
          <a:ln>
            <a:solidFill>
              <a:schemeClr val="accent1">
                <a:lumMod val="75000"/>
              </a:schemeClr>
            </a:solidFill>
          </a:ln>
          <a:effectLst>
            <a:outerShdw blurRad="50800" dist="38100" dir="2700000" algn="tl" rotWithShape="0">
              <a:prstClr val="black">
                <a:alpha val="40000"/>
              </a:prstClr>
            </a:outerShdw>
          </a:effectLst>
        </p:spPr>
        <p:txBody>
          <a:bodyPr wrap="square">
            <a:spAutoFit/>
          </a:bodyPr>
          <a:lstStyle/>
          <a:p>
            <a:r>
              <a:rPr lang="en-US" kern="0" dirty="0">
                <a:solidFill>
                  <a:srgbClr val="000000"/>
                </a:solidFill>
              </a:rPr>
              <a:t>Admin access is authenticated and recorded</a:t>
            </a:r>
            <a:endParaRPr lang="en-US" dirty="0"/>
          </a:p>
        </p:txBody>
      </p:sp>
      <p:sp>
        <p:nvSpPr>
          <p:cNvPr id="151" name="Rectangle 150">
            <a:extLst>
              <a:ext uri="{FF2B5EF4-FFF2-40B4-BE49-F238E27FC236}">
                <a16:creationId xmlns:a16="http://schemas.microsoft.com/office/drawing/2014/main" id="{AB49D327-1188-3E4C-9B60-37FE25D56447}"/>
              </a:ext>
            </a:extLst>
          </p:cNvPr>
          <p:cNvSpPr/>
          <p:nvPr/>
        </p:nvSpPr>
        <p:spPr>
          <a:xfrm>
            <a:off x="7513679" y="1708806"/>
            <a:ext cx="3097614" cy="1200329"/>
          </a:xfrm>
          <a:prstGeom prst="rect">
            <a:avLst/>
          </a:prstGeom>
          <a:solidFill>
            <a:schemeClr val="bg1"/>
          </a:solidFill>
          <a:ln>
            <a:solidFill>
              <a:schemeClr val="accent1">
                <a:lumMod val="75000"/>
              </a:schemeClr>
            </a:solidFill>
          </a:ln>
          <a:effectLst>
            <a:outerShdw blurRad="50800" dist="38100" dir="2700000" algn="tl" rotWithShape="0">
              <a:prstClr val="black">
                <a:alpha val="40000"/>
              </a:prstClr>
            </a:outerShdw>
          </a:effectLst>
        </p:spPr>
        <p:txBody>
          <a:bodyPr wrap="square">
            <a:spAutoFit/>
          </a:bodyPr>
          <a:lstStyle/>
          <a:p>
            <a:r>
              <a:rPr lang="en-US" kern="0" dirty="0">
                <a:solidFill>
                  <a:srgbClr val="000000"/>
                </a:solidFill>
              </a:rPr>
              <a:t>Script identities can be unique, w/ access to different safes. Script editing can be prevented using hash authentication.</a:t>
            </a:r>
            <a:endParaRPr lang="en-US" dirty="0"/>
          </a:p>
        </p:txBody>
      </p:sp>
    </p:spTree>
    <p:extLst>
      <p:ext uri="{BB962C8B-B14F-4D97-AF65-F5344CB8AC3E}">
        <p14:creationId xmlns:p14="http://schemas.microsoft.com/office/powerpoint/2010/main" val="2979199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B6CF9CD-88EE-B740-9368-34F6562DF1F9}"/>
              </a:ext>
            </a:extLst>
          </p:cNvPr>
          <p:cNvSpPr>
            <a:spLocks noGrp="1"/>
          </p:cNvSpPr>
          <p:nvPr>
            <p:ph type="title"/>
          </p:nvPr>
        </p:nvSpPr>
        <p:spPr>
          <a:xfrm>
            <a:off x="615342" y="312530"/>
            <a:ext cx="10961316" cy="387798"/>
          </a:xfrm>
        </p:spPr>
        <p:txBody>
          <a:bodyPr/>
          <a:lstStyle/>
          <a:p>
            <a:r>
              <a:rPr lang="en-US" sz="2800" dirty="0"/>
              <a:t>SHIFTING SECURITY LEFT INTO DEVELOPMENT WORKFLOWS</a:t>
            </a:r>
          </a:p>
        </p:txBody>
      </p:sp>
      <p:sp>
        <p:nvSpPr>
          <p:cNvPr id="4" name="Slide Number Placeholder 3">
            <a:extLst>
              <a:ext uri="{FF2B5EF4-FFF2-40B4-BE49-F238E27FC236}">
                <a16:creationId xmlns:a16="http://schemas.microsoft.com/office/drawing/2014/main" id="{E44206A3-40B5-2044-A3D7-C8FEB333A3A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B5E446-421A-E746-A83E-D1D14D8D9CBB}" type="slidenum">
              <a:rPr kumimoji="0" lang="en-US" sz="1100" b="0" i="0" u="none" strike="noStrike" kern="1200" cap="none" spc="0" normalizeH="0" baseline="0" noProof="0" smtClean="0">
                <a:ln>
                  <a:noFill/>
                </a:ln>
                <a:solidFill>
                  <a:srgbClr val="FFFFFF"/>
                </a:solidFill>
                <a:effectLst/>
                <a:uLnTx/>
                <a:uFillTx/>
                <a:latin typeface="Arial" charset="0"/>
                <a:cs typeface="Arial" charset="0"/>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100" b="0" i="0" u="none" strike="noStrike" kern="1200" cap="none" spc="0" normalizeH="0" baseline="0" noProof="0">
              <a:ln>
                <a:noFill/>
              </a:ln>
              <a:solidFill>
                <a:srgbClr val="FFFFFF"/>
              </a:solidFill>
              <a:effectLst/>
              <a:uLnTx/>
              <a:uFillTx/>
              <a:latin typeface="Arial" charset="0"/>
              <a:cs typeface="Arial" charset="0"/>
            </a:endParaRPr>
          </a:p>
        </p:txBody>
      </p:sp>
      <p:sp>
        <p:nvSpPr>
          <p:cNvPr id="12" name="TextBox 11">
            <a:extLst>
              <a:ext uri="{FF2B5EF4-FFF2-40B4-BE49-F238E27FC236}">
                <a16:creationId xmlns:a16="http://schemas.microsoft.com/office/drawing/2014/main" id="{5E84E9D5-694A-C548-924B-FAFBFB3D40BF}"/>
              </a:ext>
            </a:extLst>
          </p:cNvPr>
          <p:cNvSpPr txBox="1"/>
          <p:nvPr/>
        </p:nvSpPr>
        <p:spPr>
          <a:xfrm>
            <a:off x="17145000" y="5143500"/>
            <a:ext cx="0" cy="0"/>
          </a:xfrm>
          <a:prstGeom prst="rect">
            <a:avLst/>
          </a:prstGeom>
          <a:noFill/>
        </p:spPr>
        <p:txBody>
          <a:bodyPr wrap="none" rtlCol="0">
            <a:normAutofit fontScale="25000" lnSpcReduction="20000"/>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F2233"/>
              </a:solidFill>
              <a:effectLst/>
              <a:uLnTx/>
              <a:uFillTx/>
              <a:latin typeface="Arial"/>
              <a:ea typeface="+mn-ea"/>
              <a:cs typeface="+mn-cs"/>
            </a:endParaRPr>
          </a:p>
        </p:txBody>
      </p:sp>
      <p:sp>
        <p:nvSpPr>
          <p:cNvPr id="19" name="Rounded Rectangle 18">
            <a:extLst>
              <a:ext uri="{FF2B5EF4-FFF2-40B4-BE49-F238E27FC236}">
                <a16:creationId xmlns:a16="http://schemas.microsoft.com/office/drawing/2014/main" id="{C593986A-11CE-914A-806B-2724E4790919}"/>
              </a:ext>
            </a:extLst>
          </p:cNvPr>
          <p:cNvSpPr/>
          <p:nvPr/>
        </p:nvSpPr>
        <p:spPr>
          <a:xfrm>
            <a:off x="149607" y="4168630"/>
            <a:ext cx="5007847" cy="1776494"/>
          </a:xfrm>
          <a:prstGeom prst="roundRect">
            <a:avLst/>
          </a:prstGeom>
          <a:solidFill>
            <a:srgbClr val="00B05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Arial"/>
              <a:ea typeface="Proxima Nova" charset="0"/>
              <a:cs typeface="Proxima Nova" charset="0"/>
            </a:endParaRPr>
          </a:p>
        </p:txBody>
      </p:sp>
      <p:sp>
        <p:nvSpPr>
          <p:cNvPr id="22" name="Rounded Rectangle 21">
            <a:extLst>
              <a:ext uri="{FF2B5EF4-FFF2-40B4-BE49-F238E27FC236}">
                <a16:creationId xmlns:a16="http://schemas.microsoft.com/office/drawing/2014/main" id="{73B99D20-D759-5C43-97BD-75347762C9C9}"/>
              </a:ext>
            </a:extLst>
          </p:cNvPr>
          <p:cNvSpPr/>
          <p:nvPr/>
        </p:nvSpPr>
        <p:spPr>
          <a:xfrm>
            <a:off x="2143125" y="4182335"/>
            <a:ext cx="9395021" cy="1762788"/>
          </a:xfrm>
          <a:prstGeom prst="roundRect">
            <a:avLst/>
          </a:prstGeom>
          <a:solidFill>
            <a:srgbClr val="00B05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Arial"/>
              <a:ea typeface="Proxima Nova" charset="0"/>
              <a:cs typeface="Proxima Nova" charset="0"/>
            </a:endParaRPr>
          </a:p>
        </p:txBody>
      </p:sp>
      <p:cxnSp>
        <p:nvCxnSpPr>
          <p:cNvPr id="24" name="Straight Arrow Connector 23">
            <a:extLst>
              <a:ext uri="{FF2B5EF4-FFF2-40B4-BE49-F238E27FC236}">
                <a16:creationId xmlns:a16="http://schemas.microsoft.com/office/drawing/2014/main" id="{C1E56FA2-E6B0-F24C-9A6F-5E075647440B}"/>
              </a:ext>
            </a:extLst>
          </p:cNvPr>
          <p:cNvCxnSpPr/>
          <p:nvPr/>
        </p:nvCxnSpPr>
        <p:spPr>
          <a:xfrm>
            <a:off x="514457" y="4626895"/>
            <a:ext cx="6302828" cy="0"/>
          </a:xfrm>
          <a:prstGeom prst="straightConnector1">
            <a:avLst/>
          </a:prstGeom>
          <a:ln w="57150">
            <a:solidFill>
              <a:schemeClr val="accent2"/>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85A6F1DB-DDDB-1843-AC1D-ADBD9DE94D0D}"/>
              </a:ext>
            </a:extLst>
          </p:cNvPr>
          <p:cNvSpPr txBox="1"/>
          <p:nvPr/>
        </p:nvSpPr>
        <p:spPr>
          <a:xfrm>
            <a:off x="2582780" y="4168630"/>
            <a:ext cx="1506486" cy="458265"/>
          </a:xfrm>
          <a:prstGeom prst="rect">
            <a:avLst/>
          </a:prstGeom>
          <a:noFill/>
        </p:spPr>
        <p:txBody>
          <a:bodyPr wrap="none"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0F2233">
                    <a:lumMod val="75000"/>
                    <a:lumOff val="25000"/>
                  </a:srgbClr>
                </a:solidFill>
                <a:effectLst/>
                <a:uLnTx/>
                <a:uFillTx/>
                <a:latin typeface="Arial"/>
                <a:ea typeface="+mn-ea"/>
                <a:cs typeface="+mn-cs"/>
              </a:rPr>
              <a:t>Developers</a:t>
            </a:r>
          </a:p>
        </p:txBody>
      </p:sp>
      <p:cxnSp>
        <p:nvCxnSpPr>
          <p:cNvPr id="26" name="Straight Arrow Connector 25">
            <a:extLst>
              <a:ext uri="{FF2B5EF4-FFF2-40B4-BE49-F238E27FC236}">
                <a16:creationId xmlns:a16="http://schemas.microsoft.com/office/drawing/2014/main" id="{99DA8AB4-B766-564A-AEDA-F5A7E733033C}"/>
              </a:ext>
            </a:extLst>
          </p:cNvPr>
          <p:cNvCxnSpPr>
            <a:cxnSpLocks/>
          </p:cNvCxnSpPr>
          <p:nvPr/>
        </p:nvCxnSpPr>
        <p:spPr>
          <a:xfrm>
            <a:off x="4025097" y="5026452"/>
            <a:ext cx="7075359" cy="13776"/>
          </a:xfrm>
          <a:prstGeom prst="straightConnector1">
            <a:avLst/>
          </a:prstGeom>
          <a:ln w="57150">
            <a:solidFill>
              <a:schemeClr val="accent2"/>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1D183A6C-9DA3-324E-ABA2-A04219C77B71}"/>
              </a:ext>
            </a:extLst>
          </p:cNvPr>
          <p:cNvSpPr txBox="1"/>
          <p:nvPr/>
        </p:nvSpPr>
        <p:spPr>
          <a:xfrm>
            <a:off x="7068333" y="4587322"/>
            <a:ext cx="1506486" cy="458265"/>
          </a:xfrm>
          <a:prstGeom prst="rect">
            <a:avLst/>
          </a:prstGeom>
          <a:noFill/>
        </p:spPr>
        <p:txBody>
          <a:bodyPr wrap="none"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0F2233">
                    <a:lumMod val="75000"/>
                    <a:lumOff val="25000"/>
                  </a:srgbClr>
                </a:solidFill>
                <a:effectLst/>
                <a:uLnTx/>
                <a:uFillTx/>
                <a:latin typeface="Arial"/>
                <a:ea typeface="+mn-ea"/>
                <a:cs typeface="+mn-cs"/>
              </a:rPr>
              <a:t>DevOps</a:t>
            </a:r>
          </a:p>
        </p:txBody>
      </p:sp>
      <p:cxnSp>
        <p:nvCxnSpPr>
          <p:cNvPr id="28" name="Straight Arrow Connector 27">
            <a:extLst>
              <a:ext uri="{FF2B5EF4-FFF2-40B4-BE49-F238E27FC236}">
                <a16:creationId xmlns:a16="http://schemas.microsoft.com/office/drawing/2014/main" id="{FDC67E1D-F1B6-C14A-80EC-592AADE20EF6}"/>
              </a:ext>
            </a:extLst>
          </p:cNvPr>
          <p:cNvCxnSpPr>
            <a:cxnSpLocks/>
          </p:cNvCxnSpPr>
          <p:nvPr/>
        </p:nvCxnSpPr>
        <p:spPr>
          <a:xfrm flipV="1">
            <a:off x="543731" y="5634618"/>
            <a:ext cx="10658839" cy="16997"/>
          </a:xfrm>
          <a:prstGeom prst="straightConnector1">
            <a:avLst/>
          </a:prstGeom>
          <a:ln w="57150">
            <a:solidFill>
              <a:schemeClr val="accent3">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5DD46BF7-CC4B-AB42-80C1-BBF8192177ED}"/>
              </a:ext>
            </a:extLst>
          </p:cNvPr>
          <p:cNvSpPr txBox="1"/>
          <p:nvPr/>
        </p:nvSpPr>
        <p:spPr>
          <a:xfrm>
            <a:off x="7713342" y="5199447"/>
            <a:ext cx="1506486" cy="458265"/>
          </a:xfrm>
          <a:prstGeom prst="rect">
            <a:avLst/>
          </a:prstGeom>
          <a:noFill/>
        </p:spPr>
        <p:txBody>
          <a:bodyPr wrap="none"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69AE45">
                    <a:lumMod val="75000"/>
                  </a:srgbClr>
                </a:solidFill>
                <a:effectLst/>
                <a:uLnTx/>
                <a:uFillTx/>
                <a:latin typeface="Arial"/>
                <a:ea typeface="+mn-ea"/>
                <a:cs typeface="+mn-cs"/>
              </a:rPr>
              <a:t>Security</a:t>
            </a:r>
            <a:r>
              <a:rPr kumimoji="0" lang="en-US" sz="2000" b="1" i="0" u="none" strike="noStrike" kern="1200" cap="none" spc="0" normalizeH="0" baseline="0" noProof="0">
                <a:ln>
                  <a:noFill/>
                </a:ln>
                <a:solidFill>
                  <a:srgbClr val="0F2233">
                    <a:lumMod val="50000"/>
                    <a:lumOff val="50000"/>
                  </a:srgbClr>
                </a:solidFill>
                <a:effectLst/>
                <a:uLnTx/>
                <a:uFillTx/>
                <a:latin typeface="Arial"/>
                <a:ea typeface="+mn-ea"/>
                <a:cs typeface="+mn-cs"/>
              </a:rPr>
              <a:t> </a:t>
            </a:r>
          </a:p>
        </p:txBody>
      </p:sp>
      <p:sp>
        <p:nvSpPr>
          <p:cNvPr id="6" name="TextBox 5">
            <a:extLst>
              <a:ext uri="{FF2B5EF4-FFF2-40B4-BE49-F238E27FC236}">
                <a16:creationId xmlns:a16="http://schemas.microsoft.com/office/drawing/2014/main" id="{5E3F0698-44A1-0A49-8E8D-DC03CF38C6C1}"/>
              </a:ext>
            </a:extLst>
          </p:cNvPr>
          <p:cNvSpPr txBox="1"/>
          <p:nvPr/>
        </p:nvSpPr>
        <p:spPr>
          <a:xfrm>
            <a:off x="6871816" y="1689954"/>
            <a:ext cx="4666330" cy="1967646"/>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69AE45"/>
                </a:solidFill>
                <a:effectLst/>
                <a:uLnTx/>
                <a:uFillTx/>
                <a:latin typeface="Arial"/>
                <a:ea typeface="+mn-ea"/>
                <a:cs typeface="+mn-cs"/>
              </a:rPr>
              <a:t>Empower security team</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0F2233"/>
                </a:solidFill>
                <a:effectLst/>
                <a:uLnTx/>
                <a:uFillTx/>
                <a:latin typeface="Arial"/>
                <a:ea typeface="+mn-ea"/>
                <a:cs typeface="+mn-cs"/>
              </a:rPr>
              <a:t>Highlight the app &amp; tool risk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0F2233"/>
                </a:solidFill>
                <a:effectLst/>
                <a:uLnTx/>
                <a:uFillTx/>
                <a:latin typeface="Arial"/>
                <a:ea typeface="+mn-ea"/>
                <a:cs typeface="+mn-cs"/>
              </a:rPr>
              <a:t>Leverage single platform – human/non-human solution serves all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0F2233"/>
                </a:solidFill>
                <a:effectLst/>
                <a:uLnTx/>
                <a:uFillTx/>
                <a:latin typeface="Arial"/>
                <a:ea typeface="+mn-ea"/>
                <a:cs typeface="+mn-cs"/>
              </a:rPr>
              <a:t>Security focus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0F2233"/>
                </a:solidFill>
                <a:effectLst/>
                <a:uLnTx/>
                <a:uFillTx/>
                <a:latin typeface="Arial"/>
                <a:ea typeface="+mn-ea"/>
                <a:cs typeface="+mn-cs"/>
              </a:rPr>
              <a:t>Manage security budget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F2233"/>
              </a:solidFill>
              <a:effectLst/>
              <a:uLnTx/>
              <a:uFillTx/>
              <a:latin typeface="Arial"/>
              <a:ea typeface="+mn-ea"/>
              <a:cs typeface="+mn-cs"/>
            </a:endParaRPr>
          </a:p>
        </p:txBody>
      </p:sp>
      <p:sp>
        <p:nvSpPr>
          <p:cNvPr id="29" name="TextBox 28">
            <a:extLst>
              <a:ext uri="{FF2B5EF4-FFF2-40B4-BE49-F238E27FC236}">
                <a16:creationId xmlns:a16="http://schemas.microsoft.com/office/drawing/2014/main" id="{48993750-6F66-E447-ACE1-827D4F6FF034}"/>
              </a:ext>
            </a:extLst>
          </p:cNvPr>
          <p:cNvSpPr txBox="1"/>
          <p:nvPr/>
        </p:nvSpPr>
        <p:spPr>
          <a:xfrm>
            <a:off x="814493" y="1689954"/>
            <a:ext cx="5145436" cy="1618713"/>
          </a:xfrm>
          <a:prstGeom prst="rect">
            <a:avLst/>
          </a:prstGeom>
          <a:noFill/>
        </p:spPr>
        <p:txBody>
          <a:bodyPr wrap="square" rtlCol="0"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4D8FCC"/>
                </a:solidFill>
                <a:effectLst/>
                <a:uLnTx/>
                <a:uFillTx/>
                <a:latin typeface="Arial"/>
                <a:ea typeface="+mn-ea"/>
                <a:cs typeface="+mn-cs"/>
              </a:rPr>
              <a:t>Enable Developer/DevOps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F2233"/>
                </a:solidFill>
                <a:effectLst/>
                <a:uLnTx/>
                <a:uFillTx/>
                <a:latin typeface="Arial"/>
                <a:ea typeface="+mn-ea"/>
                <a:cs typeface="+mn-cs"/>
              </a:rPr>
              <a:t>Easy to use (consume secrets)</a:t>
            </a:r>
            <a:endParaRPr kumimoji="0" lang="en-US" sz="1800" b="0" i="0" u="none" strike="noStrike" kern="1200" cap="none" spc="0" normalizeH="0" baseline="0" noProof="0" dirty="0">
              <a:ln>
                <a:noFill/>
              </a:ln>
              <a:solidFill>
                <a:srgbClr val="0F2233"/>
              </a:solidFill>
              <a:effectLst/>
              <a:uLnTx/>
              <a:uFillTx/>
              <a:latin typeface="Arial"/>
              <a:ea typeface="+mn-ea"/>
              <a:cs typeface="Arial"/>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F2233"/>
                </a:solidFill>
                <a:effectLst/>
                <a:uLnTx/>
                <a:uFillTx/>
                <a:latin typeface="Arial"/>
                <a:ea typeface="+mn-ea"/>
                <a:cs typeface="+mn-cs"/>
              </a:rPr>
              <a:t>Prebuilt integrations </a:t>
            </a:r>
            <a:endParaRPr kumimoji="0" lang="en-US" sz="1800" b="0" i="0" u="none" strike="noStrike" kern="1200" cap="none" spc="0" normalizeH="0" baseline="0" noProof="0" dirty="0">
              <a:ln>
                <a:noFill/>
              </a:ln>
              <a:solidFill>
                <a:srgbClr val="0F2233"/>
              </a:solidFill>
              <a:effectLst/>
              <a:uLnTx/>
              <a:uFillTx/>
              <a:latin typeface="Arial"/>
              <a:ea typeface="+mn-ea"/>
              <a:cs typeface="Arial"/>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F2233"/>
                </a:solidFill>
                <a:effectLst/>
                <a:uLnTx/>
                <a:uFillTx/>
                <a:latin typeface="Arial"/>
                <a:ea typeface="+mn-ea"/>
                <a:cs typeface="+mn-cs"/>
              </a:rPr>
              <a:t>Open source and </a:t>
            </a:r>
            <a:r>
              <a:rPr kumimoji="0" lang="en-US" sz="1800" b="0" i="0" u="none" strike="noStrike" kern="1200" cap="none" spc="0" normalizeH="0" baseline="0" noProof="0" dirty="0" err="1">
                <a:ln>
                  <a:noFill/>
                </a:ln>
                <a:solidFill>
                  <a:srgbClr val="0F2233"/>
                </a:solidFill>
                <a:effectLst/>
                <a:uLnTx/>
                <a:uFillTx/>
                <a:latin typeface="Arial"/>
                <a:ea typeface="+mn-ea"/>
                <a:cs typeface="+mn-cs"/>
              </a:rPr>
              <a:t>Secretless</a:t>
            </a:r>
            <a:br>
              <a:rPr kumimoji="0" lang="en-US" sz="1800" b="0" i="0" u="none" strike="noStrike" kern="1200" cap="none" spc="0" normalizeH="0" baseline="0" noProof="0" dirty="0">
                <a:ln>
                  <a:noFill/>
                </a:ln>
                <a:solidFill>
                  <a:srgbClr val="0F2233"/>
                </a:solidFill>
                <a:effectLst/>
                <a:uLnTx/>
                <a:uFillTx/>
                <a:latin typeface="Arial"/>
                <a:ea typeface="+mn-ea"/>
                <a:cs typeface="+mn-cs"/>
              </a:rPr>
            </a:br>
            <a:endParaRPr kumimoji="0" lang="en-US" sz="1100" b="0" i="0" u="none" strike="noStrike" kern="1200" cap="none" spc="0" normalizeH="0" baseline="0" noProof="0" dirty="0">
              <a:ln>
                <a:noFill/>
              </a:ln>
              <a:solidFill>
                <a:srgbClr val="0F2233"/>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4C4D4C"/>
                </a:solidFill>
                <a:effectLst/>
                <a:uLnTx/>
                <a:uFillTx/>
                <a:latin typeface="Arial"/>
                <a:ea typeface="+mn-ea"/>
                <a:cs typeface="+mn-cs"/>
              </a:rPr>
              <a:t>Free developers from security burden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F2233"/>
                </a:solidFill>
                <a:effectLst/>
                <a:uLnTx/>
                <a:uFillTx/>
                <a:latin typeface="Arial"/>
                <a:ea typeface="+mn-ea"/>
                <a:cs typeface="+mn-cs"/>
              </a:rPr>
              <a:t>Compliance, audit requests, human creds</a:t>
            </a:r>
            <a:endParaRPr kumimoji="0" lang="en-US" sz="1800" b="0" i="0" u="none" strike="noStrike" kern="1200" cap="none" spc="0" normalizeH="0" baseline="0" noProof="0" dirty="0">
              <a:ln>
                <a:noFill/>
              </a:ln>
              <a:solidFill>
                <a:srgbClr val="0F2233"/>
              </a:solidFill>
              <a:effectLst/>
              <a:uLnTx/>
              <a:uFillTx/>
              <a:latin typeface="Arial"/>
              <a:ea typeface="+mn-ea"/>
              <a:cs typeface="Arial"/>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F2233"/>
                </a:solidFill>
                <a:effectLst/>
                <a:uLnTx/>
                <a:uFillTx/>
                <a:latin typeface="Arial"/>
                <a:ea typeface="+mn-ea"/>
                <a:cs typeface="+mn-cs"/>
              </a:rPr>
              <a:t>Security budget </a:t>
            </a:r>
            <a:endParaRPr kumimoji="0" lang="en-US" sz="1800" b="0" i="0" u="none" strike="noStrike" kern="1200" cap="none" spc="0" normalizeH="0" baseline="0" noProof="0" dirty="0">
              <a:ln>
                <a:noFill/>
              </a:ln>
              <a:solidFill>
                <a:srgbClr val="0F2233"/>
              </a:solidFill>
              <a:effectLst/>
              <a:uLnTx/>
              <a:uFillTx/>
              <a:latin typeface="Arial"/>
              <a:ea typeface="+mn-ea"/>
              <a:cs typeface="Arial"/>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0F2233"/>
              </a:solidFill>
              <a:effectLst/>
              <a:uLnTx/>
              <a:uFillTx/>
              <a:latin typeface="Arial"/>
              <a:ea typeface="+mn-ea"/>
              <a:cs typeface="+mn-cs"/>
            </a:endParaRPr>
          </a:p>
        </p:txBody>
      </p:sp>
      <p:graphicFrame>
        <p:nvGraphicFramePr>
          <p:cNvPr id="21" name="Diagram 20">
            <a:extLst>
              <a:ext uri="{FF2B5EF4-FFF2-40B4-BE49-F238E27FC236}">
                <a16:creationId xmlns:a16="http://schemas.microsoft.com/office/drawing/2014/main" id="{FD4CF8C8-E94A-4425-80F6-86ADEB7BCB3F}"/>
              </a:ext>
            </a:extLst>
          </p:cNvPr>
          <p:cNvGraphicFramePr/>
          <p:nvPr/>
        </p:nvGraphicFramePr>
        <p:xfrm>
          <a:off x="339368" y="753983"/>
          <a:ext cx="11198778" cy="88231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77731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683" name="Shape 683"/>
          <p:cNvSpPr txBox="1">
            <a:spLocks noGrp="1"/>
          </p:cNvSpPr>
          <p:nvPr>
            <p:ph type="title"/>
          </p:nvPr>
        </p:nvSpPr>
        <p:spPr/>
        <p:txBody>
          <a:bodyPr/>
          <a:lstStyle/>
          <a:p>
            <a:r>
              <a:rPr lang="en-US" dirty="0"/>
              <a:t>The Problem We’re Solving</a:t>
            </a:r>
          </a:p>
        </p:txBody>
      </p:sp>
      <p:sp>
        <p:nvSpPr>
          <p:cNvPr id="20" name="Rectangle 19"/>
          <p:cNvSpPr/>
          <p:nvPr/>
        </p:nvSpPr>
        <p:spPr>
          <a:xfrm>
            <a:off x="160532" y="975850"/>
            <a:ext cx="5779803" cy="5032147"/>
          </a:xfrm>
          <a:prstGeom prst="rect">
            <a:avLst/>
          </a:prstGeom>
        </p:spPr>
        <p:txBody>
          <a:bodyPr wrap="square">
            <a:spAutoFit/>
          </a:bodyPr>
          <a:lstStyle/>
          <a:p>
            <a:pPr marL="53975" marR="0" lvl="1" indent="0" algn="l" defTabSz="914400" rtl="0" eaLnBrk="1" fontAlgn="auto" latinLnBrk="0" hangingPunct="1">
              <a:lnSpc>
                <a:spcPct val="100000"/>
              </a:lnSpc>
              <a:spcBef>
                <a:spcPts val="1200"/>
              </a:spcBef>
              <a:spcAft>
                <a:spcPts val="600"/>
              </a:spcAft>
              <a:buClrTx/>
              <a:buSzTx/>
              <a:buFontTx/>
              <a:buNone/>
              <a:tabLst/>
              <a:defRPr/>
            </a:pPr>
            <a:r>
              <a:rPr lang="en-US" sz="2400" dirty="0">
                <a:solidFill>
                  <a:srgbClr val="0F2233"/>
                </a:solidFill>
                <a:latin typeface="Arial"/>
              </a:rPr>
              <a:t>There are l</a:t>
            </a:r>
            <a:r>
              <a:rPr kumimoji="0" lang="en-US" sz="2400" b="0" i="0" u="none" strike="noStrike" kern="1200" cap="none" spc="0" normalizeH="0" baseline="0" noProof="0" dirty="0" err="1">
                <a:ln>
                  <a:noFill/>
                </a:ln>
                <a:solidFill>
                  <a:srgbClr val="0F2233"/>
                </a:solidFill>
                <a:effectLst/>
                <a:uLnTx/>
                <a:uFillTx/>
                <a:latin typeface="Arial"/>
                <a:ea typeface="+mn-ea"/>
                <a:cs typeface="+mn-cs"/>
              </a:rPr>
              <a:t>ots</a:t>
            </a:r>
            <a:r>
              <a:rPr kumimoji="0" lang="en-US" sz="2400" b="0" i="0" u="none" strike="noStrike" kern="1200" cap="none" spc="0" normalizeH="0" baseline="0" noProof="0" dirty="0">
                <a:ln>
                  <a:noFill/>
                </a:ln>
                <a:solidFill>
                  <a:srgbClr val="0F2233"/>
                </a:solidFill>
                <a:effectLst/>
                <a:uLnTx/>
                <a:uFillTx/>
                <a:latin typeface="Arial"/>
                <a:ea typeface="+mn-ea"/>
                <a:cs typeface="+mn-cs"/>
              </a:rPr>
              <a:t> of places to store secrets.</a:t>
            </a:r>
          </a:p>
          <a:p>
            <a:pPr marL="511175" lvl="2" defTabSz="914400">
              <a:spcBef>
                <a:spcPts val="1200"/>
              </a:spcBef>
              <a:spcAft>
                <a:spcPts val="600"/>
              </a:spcAft>
            </a:pPr>
            <a:r>
              <a:rPr kumimoji="0" lang="en-US" sz="2400" b="1" i="0" u="none" strike="noStrike" kern="1200" cap="none" spc="0" normalizeH="0" baseline="0" noProof="0" dirty="0">
                <a:ln>
                  <a:noFill/>
                </a:ln>
                <a:solidFill>
                  <a:srgbClr val="0F2233"/>
                </a:solidFill>
                <a:effectLst/>
                <a:uLnTx/>
                <a:uFillTx/>
                <a:latin typeface="Arial"/>
                <a:ea typeface="+mn-ea"/>
                <a:cs typeface="+mn-cs"/>
              </a:rPr>
              <a:t>But:</a:t>
            </a:r>
          </a:p>
          <a:p>
            <a:pPr marL="801688" marR="0" lvl="2" indent="-290513" algn="l" defTabSz="914400" rtl="0" eaLnBrk="1" fontAlgn="auto" latinLnBrk="0" hangingPunct="1">
              <a:lnSpc>
                <a:spcPct val="100000"/>
              </a:lnSpc>
              <a:spcBef>
                <a:spcPts val="1200"/>
              </a:spcBef>
              <a:spcAft>
                <a:spcPts val="60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0F2233"/>
                </a:solidFill>
                <a:effectLst/>
                <a:uLnTx/>
                <a:uFillTx/>
                <a:latin typeface="Arial"/>
                <a:ea typeface="+mn-ea"/>
                <a:cs typeface="+mn-cs"/>
              </a:rPr>
              <a:t>Platform solutions only work for those platforms</a:t>
            </a:r>
          </a:p>
          <a:p>
            <a:pPr marL="801688" marR="0" lvl="2" indent="-290513" algn="l" defTabSz="914400" rtl="0" eaLnBrk="1" fontAlgn="auto" latinLnBrk="0" hangingPunct="1">
              <a:lnSpc>
                <a:spcPct val="100000"/>
              </a:lnSpc>
              <a:spcBef>
                <a:spcPts val="1200"/>
              </a:spcBef>
              <a:spcAft>
                <a:spcPts val="60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0F2233"/>
                </a:solidFill>
                <a:effectLst/>
                <a:uLnTx/>
                <a:uFillTx/>
                <a:latin typeface="Arial"/>
                <a:ea typeface="+mn-ea"/>
                <a:cs typeface="+mn-cs"/>
              </a:rPr>
              <a:t>Tool solutions lack security</a:t>
            </a:r>
          </a:p>
          <a:p>
            <a:pPr marL="801688" marR="0" lvl="2" indent="-290513" algn="l" defTabSz="914400" rtl="0" eaLnBrk="1" fontAlgn="auto" latinLnBrk="0" hangingPunct="1">
              <a:lnSpc>
                <a:spcPct val="100000"/>
              </a:lnSpc>
              <a:spcBef>
                <a:spcPts val="1200"/>
              </a:spcBef>
              <a:spcAft>
                <a:spcPts val="60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0F2233"/>
                </a:solidFill>
                <a:effectLst/>
                <a:uLnTx/>
                <a:uFillTx/>
                <a:latin typeface="Arial"/>
                <a:ea typeface="+mn-ea"/>
                <a:cs typeface="+mn-cs"/>
              </a:rPr>
              <a:t>Most not enterprise ready</a:t>
            </a:r>
          </a:p>
          <a:p>
            <a:pPr marL="801688" marR="0" lvl="2" indent="-290513" algn="l" defTabSz="914400" rtl="0" eaLnBrk="1" fontAlgn="auto" latinLnBrk="0" hangingPunct="1">
              <a:lnSpc>
                <a:spcPct val="100000"/>
              </a:lnSpc>
              <a:spcBef>
                <a:spcPts val="1200"/>
              </a:spcBef>
              <a:spcAft>
                <a:spcPts val="60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0F2233"/>
                </a:solidFill>
                <a:effectLst/>
                <a:uLnTx/>
                <a:uFillTx/>
                <a:latin typeface="Arial"/>
                <a:ea typeface="+mn-ea"/>
                <a:cs typeface="+mn-cs"/>
              </a:rPr>
              <a:t>Hard to share best-practices</a:t>
            </a:r>
          </a:p>
          <a:p>
            <a:pPr marL="801688" marR="0" lvl="2" indent="-290513" algn="l" defTabSz="914400" rtl="0" eaLnBrk="1" fontAlgn="auto" latinLnBrk="0" hangingPunct="1">
              <a:lnSpc>
                <a:spcPct val="100000"/>
              </a:lnSpc>
              <a:spcBef>
                <a:spcPts val="1200"/>
              </a:spcBef>
              <a:spcAft>
                <a:spcPts val="600"/>
              </a:spcAft>
              <a:buClrTx/>
              <a:buSzTx/>
              <a:buFont typeface="Arial" panose="020B0604020202020204" pitchFamily="34" charset="0"/>
              <a:buChar char="•"/>
              <a:tabLst/>
              <a:defRPr/>
            </a:pPr>
            <a:r>
              <a:rPr kumimoji="0" lang="en-US" sz="2400" b="0" i="0" u="none" strike="noStrike" kern="1200" cap="none" spc="0" normalizeH="0" baseline="0" noProof="0" dirty="0" err="1">
                <a:ln>
                  <a:noFill/>
                </a:ln>
                <a:solidFill>
                  <a:srgbClr val="0F2233"/>
                </a:solidFill>
                <a:effectLst/>
                <a:uLnTx/>
                <a:uFillTx/>
                <a:latin typeface="Arial"/>
                <a:ea typeface="+mn-ea"/>
                <a:cs typeface="+mn-cs"/>
              </a:rPr>
              <a:t>SoD</a:t>
            </a:r>
            <a:r>
              <a:rPr kumimoji="0" lang="en-US" sz="2400" b="0" i="0" u="none" strike="noStrike" kern="1200" cap="none" spc="0" normalizeH="0" baseline="0" noProof="0" dirty="0">
                <a:ln>
                  <a:noFill/>
                </a:ln>
                <a:solidFill>
                  <a:srgbClr val="0F2233"/>
                </a:solidFill>
                <a:effectLst/>
                <a:uLnTx/>
                <a:uFillTx/>
                <a:latin typeface="Arial"/>
                <a:ea typeface="+mn-ea"/>
                <a:cs typeface="+mn-cs"/>
              </a:rPr>
              <a:t> not enforced</a:t>
            </a:r>
          </a:p>
          <a:p>
            <a:pPr marL="801688" marR="0" lvl="2" indent="-290513" algn="l" defTabSz="914400" rtl="0" eaLnBrk="1" fontAlgn="auto" latinLnBrk="0" hangingPunct="1">
              <a:lnSpc>
                <a:spcPct val="100000"/>
              </a:lnSpc>
              <a:spcBef>
                <a:spcPts val="1200"/>
              </a:spcBef>
              <a:spcAft>
                <a:spcPts val="60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0F2233"/>
                </a:solidFill>
                <a:effectLst/>
                <a:uLnTx/>
                <a:uFillTx/>
                <a:latin typeface="Arial"/>
                <a:ea typeface="+mn-ea"/>
                <a:cs typeface="+mn-cs"/>
              </a:rPr>
              <a:t>IGA/GRC reporting is impossible</a:t>
            </a:r>
          </a:p>
        </p:txBody>
      </p:sp>
      <p:grpSp>
        <p:nvGrpSpPr>
          <p:cNvPr id="3" name="Group 2">
            <a:extLst>
              <a:ext uri="{FF2B5EF4-FFF2-40B4-BE49-F238E27FC236}">
                <a16:creationId xmlns:a16="http://schemas.microsoft.com/office/drawing/2014/main" id="{EEA56A80-8130-DE41-94CC-39B91E62A20F}"/>
              </a:ext>
            </a:extLst>
          </p:cNvPr>
          <p:cNvGrpSpPr/>
          <p:nvPr/>
        </p:nvGrpSpPr>
        <p:grpSpPr>
          <a:xfrm>
            <a:off x="5802270" y="1674978"/>
            <a:ext cx="6072404" cy="3782921"/>
            <a:chOff x="5802270" y="1674978"/>
            <a:chExt cx="6072404" cy="3782921"/>
          </a:xfrm>
        </p:grpSpPr>
        <p:grpSp>
          <p:nvGrpSpPr>
            <p:cNvPr id="2" name="Group 1">
              <a:extLst>
                <a:ext uri="{FF2B5EF4-FFF2-40B4-BE49-F238E27FC236}">
                  <a16:creationId xmlns:a16="http://schemas.microsoft.com/office/drawing/2014/main" id="{383B6936-FBEB-EC48-B636-AF33901BBCCD}"/>
                </a:ext>
              </a:extLst>
            </p:cNvPr>
            <p:cNvGrpSpPr/>
            <p:nvPr/>
          </p:nvGrpSpPr>
          <p:grpSpPr>
            <a:xfrm>
              <a:off x="5802270" y="1674978"/>
              <a:ext cx="6072404" cy="3782921"/>
              <a:chOff x="609600" y="1516974"/>
              <a:chExt cx="6072404" cy="3782921"/>
            </a:xfrm>
          </p:grpSpPr>
          <p:sp>
            <p:nvSpPr>
              <p:cNvPr id="690" name="Shape 690"/>
              <p:cNvSpPr/>
              <p:nvPr/>
            </p:nvSpPr>
            <p:spPr>
              <a:xfrm>
                <a:off x="1298077" y="1516974"/>
                <a:ext cx="4693405" cy="379479"/>
              </a:xfrm>
              <a:prstGeom prst="rect">
                <a:avLst/>
              </a:prstGeom>
              <a:noFill/>
              <a:ln>
                <a:noFill/>
              </a:ln>
            </p:spPr>
            <p:txBody>
              <a:bodyPr wrap="square" lIns="91425" tIns="45700" rIns="91425" bIns="4570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Pct val="25000"/>
                  <a:buFont typeface="Arial"/>
                  <a:buNone/>
                  <a:tabLst/>
                  <a:defRPr/>
                </a:pPr>
                <a:r>
                  <a:rPr kumimoji="0" lang="en-US" sz="2000" b="1" i="0" u="none" strike="noStrike" kern="1200" cap="none" spc="0" normalizeH="0" baseline="0" noProof="0" dirty="0">
                    <a:ln>
                      <a:noFill/>
                    </a:ln>
                    <a:solidFill>
                      <a:srgbClr val="4C4D4C"/>
                    </a:solidFill>
                    <a:effectLst/>
                    <a:uLnTx/>
                    <a:uFillTx/>
                    <a:latin typeface="Arial"/>
                    <a:ea typeface="+mn-ea"/>
                    <a:cs typeface="+mn-cs"/>
                  </a:rPr>
                  <a:t>Heterogeneous Islands of Security</a:t>
                </a:r>
              </a:p>
            </p:txBody>
          </p:sp>
          <p:sp>
            <p:nvSpPr>
              <p:cNvPr id="21" name="Rounded Rectangle 25"/>
              <p:cNvSpPr/>
              <p:nvPr/>
            </p:nvSpPr>
            <p:spPr>
              <a:xfrm rot="16200000">
                <a:off x="1084917" y="2664987"/>
                <a:ext cx="954589" cy="1895941"/>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err="1">
                    <a:ln>
                      <a:noFill/>
                    </a:ln>
                    <a:solidFill>
                      <a:srgbClr val="FFFFFF"/>
                    </a:solidFill>
                    <a:effectLst/>
                    <a:uLnTx/>
                    <a:uFillTx/>
                    <a:latin typeface="Arial"/>
                    <a:ea typeface="+mn-ea"/>
                    <a:cs typeface="+mn-cs"/>
                  </a:rPr>
                  <a:t>Hiera</a:t>
                </a:r>
                <a:endParaRPr kumimoji="0" lang="en-US" sz="1400" b="1" i="0" u="none" strike="noStrike" kern="1200" cap="none" spc="0" normalizeH="0" baseline="0" noProof="0">
                  <a:ln>
                    <a:noFill/>
                  </a:ln>
                  <a:solidFill>
                    <a:srgbClr val="FFFFFF"/>
                  </a:solidFill>
                  <a:effectLst/>
                  <a:uLnTx/>
                  <a:uFillTx/>
                  <a:latin typeface="Arial"/>
                  <a:ea typeface="+mn-ea"/>
                  <a:cs typeface="+mn-cs"/>
                </a:endParaRPr>
              </a:p>
            </p:txBody>
          </p:sp>
          <p:sp>
            <p:nvSpPr>
              <p:cNvPr id="23" name="Rounded Rectangle 26"/>
              <p:cNvSpPr/>
              <p:nvPr/>
            </p:nvSpPr>
            <p:spPr>
              <a:xfrm rot="16200000">
                <a:off x="5256739" y="2671885"/>
                <a:ext cx="954589" cy="1895941"/>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err="1">
                    <a:ln>
                      <a:noFill/>
                    </a:ln>
                    <a:solidFill>
                      <a:srgbClr val="FFFFFF"/>
                    </a:solidFill>
                    <a:effectLst/>
                    <a:uLnTx/>
                    <a:uFillTx/>
                    <a:latin typeface="Arial"/>
                    <a:ea typeface="+mn-ea"/>
                    <a:cs typeface="+mn-cs"/>
                  </a:rPr>
                  <a:t>Databags</a:t>
                </a:r>
                <a:endParaRPr kumimoji="0" lang="en-US" sz="1400" b="1" i="0" u="none" strike="noStrike" kern="1200" cap="none" spc="0" normalizeH="0" baseline="0" noProof="0">
                  <a:ln>
                    <a:noFill/>
                  </a:ln>
                  <a:solidFill>
                    <a:srgbClr val="FFFFFF"/>
                  </a:solidFill>
                  <a:effectLst/>
                  <a:uLnTx/>
                  <a:uFillTx/>
                  <a:latin typeface="Arial"/>
                  <a:ea typeface="+mn-ea"/>
                  <a:cs typeface="+mn-cs"/>
                </a:endParaRPr>
              </a:p>
            </p:txBody>
          </p:sp>
          <p:sp>
            <p:nvSpPr>
              <p:cNvPr id="24" name="Rounded Rectangle 27"/>
              <p:cNvSpPr/>
              <p:nvPr/>
            </p:nvSpPr>
            <p:spPr>
              <a:xfrm rot="16200000">
                <a:off x="3167486" y="2664984"/>
                <a:ext cx="954589" cy="1895941"/>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Arial"/>
                    <a:ea typeface="+mn-ea"/>
                    <a:cs typeface="+mn-cs"/>
                  </a:rPr>
                  <a:t>Vault</a:t>
                </a:r>
              </a:p>
            </p:txBody>
          </p:sp>
          <p:sp>
            <p:nvSpPr>
              <p:cNvPr id="25" name="Rounded Rectangle 28"/>
              <p:cNvSpPr/>
              <p:nvPr/>
            </p:nvSpPr>
            <p:spPr>
              <a:xfrm rot="16200000">
                <a:off x="1084917" y="3824566"/>
                <a:ext cx="954589" cy="1895942"/>
              </a:xfrm>
              <a:prstGeom prst="rect">
                <a:avLst/>
              </a:prstGeom>
              <a:solidFill>
                <a:srgbClr val="5392CC"/>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Arial"/>
                    <a:ea typeface="+mn-ea"/>
                    <a:cs typeface="+mn-cs"/>
                  </a:rPr>
                  <a:t>IAM / KMS</a:t>
                </a:r>
              </a:p>
            </p:txBody>
          </p:sp>
          <p:sp>
            <p:nvSpPr>
              <p:cNvPr id="26" name="Rounded Rectangle 29"/>
              <p:cNvSpPr/>
              <p:nvPr/>
            </p:nvSpPr>
            <p:spPr>
              <a:xfrm rot="16200000">
                <a:off x="3167486" y="3824565"/>
                <a:ext cx="954589" cy="1895941"/>
              </a:xfrm>
              <a:prstGeom prst="rect">
                <a:avLst/>
              </a:prstGeom>
              <a:solidFill>
                <a:srgbClr val="5392CC"/>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Arial"/>
                    <a:ea typeface="+mn-ea"/>
                    <a:cs typeface="+mn-cs"/>
                  </a:rPr>
                  <a:t>IAM / KMS</a:t>
                </a:r>
              </a:p>
            </p:txBody>
          </p:sp>
          <p:sp>
            <p:nvSpPr>
              <p:cNvPr id="27" name="Rounded Rectangle 31"/>
              <p:cNvSpPr/>
              <p:nvPr/>
            </p:nvSpPr>
            <p:spPr>
              <a:xfrm rot="16200000">
                <a:off x="1084917" y="1526111"/>
                <a:ext cx="954589" cy="1895941"/>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Arial"/>
                    <a:ea typeface="+mn-ea"/>
                    <a:cs typeface="+mn-cs"/>
                  </a:rPr>
                  <a:t>Home Grown</a:t>
                </a:r>
                <a:br>
                  <a:rPr kumimoji="0" lang="en-US" sz="1400" b="1" i="0" u="none" strike="noStrike" kern="1200" cap="none" spc="0" normalizeH="0" baseline="0" noProof="0" dirty="0">
                    <a:ln>
                      <a:noFill/>
                    </a:ln>
                    <a:solidFill>
                      <a:srgbClr val="FFFFFF"/>
                    </a:solidFill>
                    <a:effectLst/>
                    <a:uLnTx/>
                    <a:uFillTx/>
                    <a:latin typeface="Arial"/>
                    <a:ea typeface="+mn-ea"/>
                    <a:cs typeface="+mn-cs"/>
                  </a:rPr>
                </a:br>
                <a:r>
                  <a:rPr kumimoji="0" lang="en-US" sz="1400" b="1" i="0" u="none" strike="noStrike" kern="1200" cap="none" spc="0" normalizeH="0" baseline="0" noProof="0" dirty="0">
                    <a:ln>
                      <a:noFill/>
                    </a:ln>
                    <a:solidFill>
                      <a:srgbClr val="FFFFFF"/>
                    </a:solidFill>
                    <a:effectLst/>
                    <a:uLnTx/>
                    <a:uFillTx/>
                    <a:latin typeface="Arial"/>
                    <a:ea typeface="+mn-ea"/>
                    <a:cs typeface="+mn-cs"/>
                  </a:rPr>
                  <a:t>Solutions</a:t>
                </a:r>
              </a:p>
            </p:txBody>
          </p:sp>
          <p:sp>
            <p:nvSpPr>
              <p:cNvPr id="28" name="Rounded Rectangle 32"/>
              <p:cNvSpPr/>
              <p:nvPr/>
            </p:nvSpPr>
            <p:spPr>
              <a:xfrm rot="16200000">
                <a:off x="5256739" y="1519205"/>
                <a:ext cx="954589" cy="1895941"/>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Arial"/>
                    <a:ea typeface="+mn-ea"/>
                    <a:cs typeface="+mn-cs"/>
                  </a:rPr>
                  <a:t>Secrets</a:t>
                </a:r>
              </a:p>
            </p:txBody>
          </p:sp>
          <p:sp>
            <p:nvSpPr>
              <p:cNvPr id="29" name="Rounded Rectangle 33"/>
              <p:cNvSpPr/>
              <p:nvPr/>
            </p:nvSpPr>
            <p:spPr>
              <a:xfrm rot="16200000">
                <a:off x="3167486" y="1528695"/>
                <a:ext cx="954589" cy="1895941"/>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Arial"/>
                    <a:ea typeface="+mn-ea"/>
                    <a:cs typeface="+mn-cs"/>
                  </a:rPr>
                  <a:t>Secrets</a:t>
                </a:r>
              </a:p>
            </p:txBody>
          </p:sp>
          <p:sp>
            <p:nvSpPr>
              <p:cNvPr id="30" name="Rounded Rectangle 30"/>
              <p:cNvSpPr/>
              <p:nvPr/>
            </p:nvSpPr>
            <p:spPr>
              <a:xfrm rot="16200000">
                <a:off x="5256739" y="3824564"/>
                <a:ext cx="954589" cy="189594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33" b="1" i="0" u="none" strike="noStrike" kern="1200" cap="none" spc="0" normalizeH="0" baseline="0" noProof="0">
                    <a:ln>
                      <a:noFill/>
                    </a:ln>
                    <a:solidFill>
                      <a:srgbClr val="FFFFFF"/>
                    </a:solidFill>
                    <a:effectLst/>
                    <a:uLnTx/>
                    <a:uFillTx/>
                    <a:latin typeface="Arial"/>
                    <a:ea typeface="+mn-ea"/>
                    <a:cs typeface="+mn-cs"/>
                  </a:rPr>
                  <a:t>IAM / KMS</a:t>
                </a:r>
              </a:p>
            </p:txBody>
          </p:sp>
          <p:pic>
            <p:nvPicPr>
              <p:cNvPr id="31" name="Picture 30"/>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01376" y="4424686"/>
                <a:ext cx="865315" cy="479453"/>
              </a:xfrm>
              <a:prstGeom prst="rect">
                <a:avLst/>
              </a:prstGeom>
            </p:spPr>
          </p:pic>
          <p:pic>
            <p:nvPicPr>
              <p:cNvPr id="32" name="Picture 31"/>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246841" y="4447201"/>
                <a:ext cx="630741" cy="377424"/>
              </a:xfrm>
              <a:prstGeom prst="rect">
                <a:avLst/>
              </a:prstGeom>
            </p:spPr>
          </p:pic>
          <p:pic>
            <p:nvPicPr>
              <p:cNvPr id="33" name="Picture 32"/>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071756" y="4474419"/>
                <a:ext cx="1146048" cy="314864"/>
              </a:xfrm>
              <a:prstGeom prst="rect">
                <a:avLst/>
              </a:prstGeom>
            </p:spPr>
          </p:pic>
          <p:pic>
            <p:nvPicPr>
              <p:cNvPr id="35" name="Picture 34"/>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2880298" y="2143706"/>
                <a:ext cx="1528965" cy="349131"/>
              </a:xfrm>
              <a:prstGeom prst="rect">
                <a:avLst/>
              </a:prstGeom>
            </p:spPr>
          </p:pic>
          <p:pic>
            <p:nvPicPr>
              <p:cNvPr id="36" name="Picture 35"/>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4969551" y="2147363"/>
                <a:ext cx="1528965" cy="341816"/>
              </a:xfrm>
              <a:prstGeom prst="rect">
                <a:avLst/>
              </a:prstGeom>
            </p:spPr>
          </p:pic>
          <p:pic>
            <p:nvPicPr>
              <p:cNvPr id="37" name="Picture 36"/>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1015370" y="3271275"/>
                <a:ext cx="1093683" cy="386088"/>
              </a:xfrm>
              <a:prstGeom prst="rect">
                <a:avLst/>
              </a:prstGeom>
            </p:spPr>
          </p:pic>
          <p:pic>
            <p:nvPicPr>
              <p:cNvPr id="38" name="Picture 37"/>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3376520" y="3271275"/>
                <a:ext cx="536521" cy="386088"/>
              </a:xfrm>
              <a:prstGeom prst="rect">
                <a:avLst/>
              </a:prstGeom>
            </p:spPr>
          </p:pic>
          <p:pic>
            <p:nvPicPr>
              <p:cNvPr id="39" name="Picture 38"/>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5491248" y="3225902"/>
                <a:ext cx="485571" cy="530123"/>
              </a:xfrm>
              <a:prstGeom prst="rect">
                <a:avLst/>
              </a:prstGeom>
            </p:spPr>
          </p:pic>
          <p:cxnSp>
            <p:nvCxnSpPr>
              <p:cNvPr id="40" name="Straight Connector 39"/>
              <p:cNvCxnSpPr>
                <a:cxnSpLocks/>
              </p:cNvCxnSpPr>
              <p:nvPr/>
            </p:nvCxnSpPr>
            <p:spPr>
              <a:xfrm>
                <a:off x="609600" y="3050315"/>
                <a:ext cx="6072404" cy="9483"/>
              </a:xfrm>
              <a:prstGeom prst="line">
                <a:avLst/>
              </a:prstGeom>
              <a:ln w="28575">
                <a:gradFill flip="none" rotWithShape="1">
                  <a:gsLst>
                    <a:gs pos="0">
                      <a:schemeClr val="bg1"/>
                    </a:gs>
                    <a:gs pos="16000">
                      <a:schemeClr val="accent1">
                        <a:lumMod val="45000"/>
                        <a:lumOff val="55000"/>
                      </a:schemeClr>
                    </a:gs>
                    <a:gs pos="83000">
                      <a:schemeClr val="accent1">
                        <a:lumMod val="45000"/>
                        <a:lumOff val="55000"/>
                      </a:schemeClr>
                    </a:gs>
                    <a:gs pos="100000">
                      <a:schemeClr val="bg1"/>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a:cxnSpLocks/>
              </p:cNvCxnSpPr>
              <p:nvPr/>
            </p:nvCxnSpPr>
            <p:spPr>
              <a:xfrm flipV="1">
                <a:off x="609600" y="4189052"/>
                <a:ext cx="6072404" cy="13566"/>
              </a:xfrm>
              <a:prstGeom prst="line">
                <a:avLst/>
              </a:prstGeom>
              <a:ln w="28575">
                <a:gradFill flip="none" rotWithShape="1">
                  <a:gsLst>
                    <a:gs pos="0">
                      <a:schemeClr val="bg1"/>
                    </a:gs>
                    <a:gs pos="16000">
                      <a:schemeClr val="accent1">
                        <a:lumMod val="45000"/>
                        <a:lumOff val="55000"/>
                      </a:schemeClr>
                    </a:gs>
                    <a:gs pos="83000">
                      <a:schemeClr val="accent1">
                        <a:lumMod val="45000"/>
                        <a:lumOff val="55000"/>
                      </a:schemeClr>
                    </a:gs>
                    <a:gs pos="100000">
                      <a:schemeClr val="bg1"/>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flipV="1">
                <a:off x="2608022" y="1942182"/>
                <a:ext cx="4075" cy="3357713"/>
              </a:xfrm>
              <a:prstGeom prst="line">
                <a:avLst/>
              </a:prstGeom>
              <a:ln w="28575">
                <a:gradFill>
                  <a:gsLst>
                    <a:gs pos="0">
                      <a:schemeClr val="bg1"/>
                    </a:gs>
                    <a:gs pos="16000">
                      <a:schemeClr val="accent1">
                        <a:lumMod val="45000"/>
                        <a:lumOff val="55000"/>
                      </a:schemeClr>
                    </a:gs>
                    <a:gs pos="83000">
                      <a:schemeClr val="accent1">
                        <a:lumMod val="45000"/>
                        <a:lumOff val="55000"/>
                      </a:schemeClr>
                    </a:gs>
                    <a:gs pos="100000">
                      <a:schemeClr val="bg1"/>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a:cxnSpLocks/>
              </p:cNvCxnSpPr>
              <p:nvPr/>
            </p:nvCxnSpPr>
            <p:spPr>
              <a:xfrm flipV="1">
                <a:off x="4692879" y="1942181"/>
                <a:ext cx="0" cy="3357714"/>
              </a:xfrm>
              <a:prstGeom prst="line">
                <a:avLst/>
              </a:prstGeom>
              <a:ln w="28575">
                <a:gradFill>
                  <a:gsLst>
                    <a:gs pos="0">
                      <a:schemeClr val="bg1"/>
                    </a:gs>
                    <a:gs pos="16000">
                      <a:schemeClr val="accent1">
                        <a:lumMod val="45000"/>
                        <a:lumOff val="55000"/>
                      </a:schemeClr>
                    </a:gs>
                    <a:gs pos="83000">
                      <a:schemeClr val="accent1">
                        <a:lumMod val="45000"/>
                        <a:lumOff val="55000"/>
                      </a:schemeClr>
                    </a:gs>
                    <a:gs pos="100000">
                      <a:schemeClr val="bg1"/>
                    </a:gs>
                  </a:gsLst>
                  <a:lin ang="5400000" scaled="1"/>
                </a:gradFill>
              </a:ln>
            </p:spPr>
            <p:style>
              <a:lnRef idx="1">
                <a:schemeClr val="accent1"/>
              </a:lnRef>
              <a:fillRef idx="0">
                <a:schemeClr val="accent1"/>
              </a:fillRef>
              <a:effectRef idx="0">
                <a:schemeClr val="accent1"/>
              </a:effectRef>
              <a:fontRef idx="minor">
                <a:schemeClr val="tx1"/>
              </a:fontRef>
            </p:style>
          </p:cxnSp>
        </p:grpSp>
        <p:grpSp>
          <p:nvGrpSpPr>
            <p:cNvPr id="44" name="Group 43">
              <a:extLst>
                <a:ext uri="{FF2B5EF4-FFF2-40B4-BE49-F238E27FC236}">
                  <a16:creationId xmlns:a16="http://schemas.microsoft.com/office/drawing/2014/main" id="{932204FA-ECCA-204F-8722-6197EC1BB21A}"/>
                </a:ext>
              </a:extLst>
            </p:cNvPr>
            <p:cNvGrpSpPr/>
            <p:nvPr/>
          </p:nvGrpSpPr>
          <p:grpSpPr>
            <a:xfrm>
              <a:off x="9978734" y="3303147"/>
              <a:ext cx="1895940" cy="945106"/>
              <a:chOff x="595707" y="5316388"/>
              <a:chExt cx="1895940" cy="945106"/>
            </a:xfrm>
          </p:grpSpPr>
          <p:sp>
            <p:nvSpPr>
              <p:cNvPr id="45" name="Rectangle 44">
                <a:extLst>
                  <a:ext uri="{FF2B5EF4-FFF2-40B4-BE49-F238E27FC236}">
                    <a16:creationId xmlns:a16="http://schemas.microsoft.com/office/drawing/2014/main" id="{A0D2FD9A-CBF3-B04D-A3AE-E55F1FC7EE29}"/>
                  </a:ext>
                </a:extLst>
              </p:cNvPr>
              <p:cNvSpPr/>
              <p:nvPr/>
            </p:nvSpPr>
            <p:spPr>
              <a:xfrm>
                <a:off x="595707" y="5316388"/>
                <a:ext cx="1895940" cy="945106"/>
              </a:xfrm>
              <a:prstGeom prst="rect">
                <a:avLst/>
              </a:prstGeom>
              <a:solidFill>
                <a:srgbClr val="888A8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algn="ctr"/>
                <a:endParaRPr lang="en-US" sz="1400" b="0" i="0" dirty="0">
                  <a:solidFill>
                    <a:schemeClr val="bg1"/>
                  </a:solidFill>
                  <a:ea typeface="Proxima Nova" charset="0"/>
                  <a:cs typeface="Proxima Nova" charset="0"/>
                </a:endParaRPr>
              </a:p>
            </p:txBody>
          </p:sp>
          <p:pic>
            <p:nvPicPr>
              <p:cNvPr id="46" name="Picture 45">
                <a:extLst>
                  <a:ext uri="{FF2B5EF4-FFF2-40B4-BE49-F238E27FC236}">
                    <a16:creationId xmlns:a16="http://schemas.microsoft.com/office/drawing/2014/main" id="{343338F3-DBB9-0043-AEC3-EE901FD50A39}"/>
                  </a:ext>
                </a:extLst>
              </p:cNvPr>
              <p:cNvPicPr>
                <a:picLocks noChangeAspect="1"/>
              </p:cNvPicPr>
              <p:nvPr/>
            </p:nvPicPr>
            <p:blipFill>
              <a:blip r:embed="rId11">
                <a:extLst>
                  <a:ext uri="{BEBA8EAE-BF5A-486C-A8C5-ECC9F3942E4B}">
                    <a14:imgProps xmlns:a14="http://schemas.microsoft.com/office/drawing/2010/main">
                      <a14:imgLayer r:embed="rId12">
                        <a14:imgEffect>
                          <a14:brightnessContrast bright="100000" contrast="-22000"/>
                        </a14:imgEffect>
                      </a14:imgLayer>
                    </a14:imgProps>
                  </a:ext>
                </a:extLst>
              </a:blip>
              <a:stretch>
                <a:fillRect/>
              </a:stretch>
            </p:blipFill>
            <p:spPr>
              <a:xfrm>
                <a:off x="718108" y="5428906"/>
                <a:ext cx="1557954" cy="724388"/>
              </a:xfrm>
              <a:prstGeom prst="rect">
                <a:avLst/>
              </a:prstGeom>
            </p:spPr>
          </p:pic>
        </p:grpSp>
      </p:grpSp>
    </p:spTree>
    <p:extLst>
      <p:ext uri="{BB962C8B-B14F-4D97-AF65-F5344CB8AC3E}">
        <p14:creationId xmlns:p14="http://schemas.microsoft.com/office/powerpoint/2010/main" val="3952679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ormAutofit/>
          </a:bodyPr>
          <a:lstStyle/>
          <a:p>
            <a:r>
              <a:rPr lang="en-US" dirty="0"/>
              <a:t>Architecture</a:t>
            </a:r>
          </a:p>
        </p:txBody>
      </p:sp>
      <p:sp>
        <p:nvSpPr>
          <p:cNvPr id="7" name="Slide Number Placeholder 1">
            <a:extLst>
              <a:ext uri="{FF2B5EF4-FFF2-40B4-BE49-F238E27FC236}">
                <a16:creationId xmlns:a16="http://schemas.microsoft.com/office/drawing/2014/main" id="{5EA8042D-1B94-4833-90DC-1985398E8E5C}"/>
              </a:ext>
            </a:extLst>
          </p:cNvPr>
          <p:cNvSpPr>
            <a:spLocks noGrp="1"/>
          </p:cNvSpPr>
          <p:nvPr>
            <p:ph type="sldNum" sz="quarter" idx="12"/>
          </p:nvPr>
        </p:nvSpPr>
        <p:spPr/>
        <p:txBody>
          <a:bodyPr/>
          <a:lstStyle/>
          <a:p>
            <a:pPr>
              <a:spcAft>
                <a:spcPts val="600"/>
              </a:spcAft>
            </a:pPr>
            <a:fld id="{3DB5E446-421A-E746-A83E-D1D14D8D9CBB}" type="slidenum">
              <a:rPr lang="en-US" smtClean="0"/>
              <a:pPr>
                <a:spcAft>
                  <a:spcPts val="600"/>
                </a:spcAft>
              </a:pPr>
              <a:t>12</a:t>
            </a:fld>
            <a:endParaRPr lang="en-US"/>
          </a:p>
        </p:txBody>
      </p:sp>
    </p:spTree>
    <p:extLst>
      <p:ext uri="{BB962C8B-B14F-4D97-AF65-F5344CB8AC3E}">
        <p14:creationId xmlns:p14="http://schemas.microsoft.com/office/powerpoint/2010/main" val="27036885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BC2183C-9EB1-EC4F-98CF-B85374721E78}"/>
              </a:ext>
            </a:extLst>
          </p:cNvPr>
          <p:cNvSpPr>
            <a:spLocks noGrp="1"/>
          </p:cNvSpPr>
          <p:nvPr>
            <p:ph type="sldNum" sz="quarter" idx="12"/>
          </p:nvPr>
        </p:nvSpPr>
        <p:spPr/>
        <p:txBody>
          <a:bodyPr/>
          <a:lstStyle/>
          <a:p>
            <a:fld id="{3DB5E446-421A-E746-A83E-D1D14D8D9CBB}" type="slidenum">
              <a:rPr lang="en-US" smtClean="0"/>
              <a:pPr/>
              <a:t>13</a:t>
            </a:fld>
            <a:endParaRPr lang="en-US"/>
          </a:p>
        </p:txBody>
      </p:sp>
      <p:sp>
        <p:nvSpPr>
          <p:cNvPr id="3" name="Title 2">
            <a:extLst>
              <a:ext uri="{FF2B5EF4-FFF2-40B4-BE49-F238E27FC236}">
                <a16:creationId xmlns:a16="http://schemas.microsoft.com/office/drawing/2014/main" id="{0287E464-9263-3B4B-9636-59B5FEE08BC7}"/>
              </a:ext>
            </a:extLst>
          </p:cNvPr>
          <p:cNvSpPr>
            <a:spLocks noGrp="1"/>
          </p:cNvSpPr>
          <p:nvPr>
            <p:ph type="title"/>
          </p:nvPr>
        </p:nvSpPr>
        <p:spPr/>
        <p:txBody>
          <a:bodyPr/>
          <a:lstStyle/>
          <a:p>
            <a:r>
              <a:rPr lang="en-US" dirty="0"/>
              <a:t>Human Access vs. Non-Human Access</a:t>
            </a:r>
          </a:p>
        </p:txBody>
      </p:sp>
      <p:pic>
        <p:nvPicPr>
          <p:cNvPr id="4" name="Google Shape;1290;ge2d64d130d_1_895">
            <a:extLst>
              <a:ext uri="{FF2B5EF4-FFF2-40B4-BE49-F238E27FC236}">
                <a16:creationId xmlns:a16="http://schemas.microsoft.com/office/drawing/2014/main" id="{07D2544A-A040-0B4F-ADA7-3A0D173F48DF}"/>
              </a:ext>
            </a:extLst>
          </p:cNvPr>
          <p:cNvPicPr preferRelativeResize="0"/>
          <p:nvPr/>
        </p:nvPicPr>
        <p:blipFill rotWithShape="1">
          <a:blip r:embed="rId2">
            <a:alphaModFix/>
          </a:blip>
          <a:srcRect t="10782" b="7344"/>
          <a:stretch/>
        </p:blipFill>
        <p:spPr>
          <a:xfrm>
            <a:off x="488848" y="846587"/>
            <a:ext cx="11214303" cy="5164825"/>
          </a:xfrm>
          <a:prstGeom prst="rect">
            <a:avLst/>
          </a:prstGeom>
          <a:noFill/>
          <a:ln>
            <a:noFill/>
          </a:ln>
        </p:spPr>
      </p:pic>
    </p:spTree>
    <p:extLst>
      <p:ext uri="{BB962C8B-B14F-4D97-AF65-F5344CB8AC3E}">
        <p14:creationId xmlns:p14="http://schemas.microsoft.com/office/powerpoint/2010/main" val="37594921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Shape 145"/>
          <p:cNvSpPr>
            <a:spLocks noGrp="1"/>
          </p:cNvSpPr>
          <p:nvPr>
            <p:ph type="title"/>
          </p:nvPr>
        </p:nvSpPr>
        <p:spPr/>
        <p:txBody>
          <a:bodyPr/>
          <a:lstStyle/>
          <a:p>
            <a:r>
              <a:rPr lang="en-US" dirty="0" err="1"/>
              <a:t>Cyberark</a:t>
            </a:r>
            <a:r>
              <a:rPr lang="en-US" dirty="0"/>
              <a:t> secures the entire Supply Chain of Trust</a:t>
            </a:r>
          </a:p>
        </p:txBody>
      </p:sp>
      <p:grpSp>
        <p:nvGrpSpPr>
          <p:cNvPr id="84" name="Group 83">
            <a:extLst>
              <a:ext uri="{FF2B5EF4-FFF2-40B4-BE49-F238E27FC236}">
                <a16:creationId xmlns:a16="http://schemas.microsoft.com/office/drawing/2014/main" id="{6B03D1E7-3627-1A4E-A1D4-75A2E8C1A2B7}"/>
              </a:ext>
            </a:extLst>
          </p:cNvPr>
          <p:cNvGrpSpPr/>
          <p:nvPr/>
        </p:nvGrpSpPr>
        <p:grpSpPr>
          <a:xfrm>
            <a:off x="494750" y="1269034"/>
            <a:ext cx="1750414" cy="4488149"/>
            <a:chOff x="1651543" y="1396831"/>
            <a:chExt cx="1750414" cy="4488149"/>
          </a:xfrm>
        </p:grpSpPr>
        <p:sp>
          <p:nvSpPr>
            <p:cNvPr id="44" name="Shape 157">
              <a:extLst>
                <a:ext uri="{FF2B5EF4-FFF2-40B4-BE49-F238E27FC236}">
                  <a16:creationId xmlns:a16="http://schemas.microsoft.com/office/drawing/2014/main" id="{EC7FF30C-67F8-2E48-8B6C-831E3255F2E7}"/>
                </a:ext>
              </a:extLst>
            </p:cNvPr>
            <p:cNvSpPr/>
            <p:nvPr/>
          </p:nvSpPr>
          <p:spPr>
            <a:xfrm>
              <a:off x="1651891" y="1396831"/>
              <a:ext cx="1750066" cy="615521"/>
            </a:xfrm>
            <a:prstGeom prst="rect">
              <a:avLst/>
            </a:prstGeom>
            <a:ln w="12700">
              <a:miter lim="400000"/>
            </a:ln>
            <a:extLst>
              <a:ext uri="{C572A759-6A51-4108-AA02-DFA0A04FC94B}">
                <ma14:wrappingTextBoxFlag xmlns="" xmlns:ma14="http://schemas.microsoft.com/office/mac/drawingml/2011/main" val="1"/>
              </a:ext>
            </a:extLst>
          </p:spPr>
          <p:txBody>
            <a:bodyPr wrap="square" lIns="91424" tIns="91424" rIns="91424" bIns="91424">
              <a:spAutoFit/>
            </a:bodyPr>
            <a:lstStyle>
              <a:lvl1pPr defTabSz="914400">
                <a:defRPr sz="1400">
                  <a:latin typeface="Arial"/>
                  <a:ea typeface="Arial"/>
                  <a:cs typeface="Arial"/>
                  <a:sym typeface="Arial"/>
                </a:defRPr>
              </a:lvl1pPr>
            </a:lstStyle>
            <a:p>
              <a:pPr algn="ctr"/>
              <a:r>
                <a:rPr lang="en-US" dirty="0"/>
                <a:t>Human Engineers</a:t>
              </a:r>
            </a:p>
            <a:p>
              <a:pPr algn="ctr"/>
              <a:r>
                <a:rPr lang="en-US" dirty="0"/>
                <a:t>(Root)</a:t>
              </a:r>
              <a:endParaRPr dirty="0"/>
            </a:p>
          </p:txBody>
        </p:sp>
        <p:sp>
          <p:nvSpPr>
            <p:cNvPr id="91" name="Shape 157">
              <a:extLst>
                <a:ext uri="{FF2B5EF4-FFF2-40B4-BE49-F238E27FC236}">
                  <a16:creationId xmlns:a16="http://schemas.microsoft.com/office/drawing/2014/main" id="{EF15B63D-28DB-774E-A6FC-6139C6B69C5B}"/>
                </a:ext>
              </a:extLst>
            </p:cNvPr>
            <p:cNvSpPr/>
            <p:nvPr/>
          </p:nvSpPr>
          <p:spPr>
            <a:xfrm>
              <a:off x="1651543" y="2783022"/>
              <a:ext cx="1750066" cy="615521"/>
            </a:xfrm>
            <a:prstGeom prst="rect">
              <a:avLst/>
            </a:prstGeom>
            <a:ln w="12700">
              <a:miter lim="400000"/>
            </a:ln>
            <a:extLst>
              <a:ext uri="{C572A759-6A51-4108-AA02-DFA0A04FC94B}">
                <ma14:wrappingTextBoxFlag xmlns="" xmlns:ma14="http://schemas.microsoft.com/office/mac/drawingml/2011/main" val="1"/>
              </a:ext>
            </a:extLst>
          </p:spPr>
          <p:txBody>
            <a:bodyPr wrap="square" lIns="91424" tIns="91424" rIns="91424" bIns="91424">
              <a:spAutoFit/>
            </a:bodyPr>
            <a:lstStyle>
              <a:lvl1pPr defTabSz="914400">
                <a:defRPr sz="1400">
                  <a:latin typeface="Arial"/>
                  <a:ea typeface="Arial"/>
                  <a:cs typeface="Arial"/>
                  <a:sym typeface="Arial"/>
                </a:defRPr>
              </a:lvl1pPr>
            </a:lstStyle>
            <a:p>
              <a:pPr algn="ctr"/>
              <a:r>
                <a:rPr lang="en-US" dirty="0"/>
                <a:t>Tools &amp; Automation</a:t>
              </a:r>
            </a:p>
            <a:p>
              <a:pPr algn="ctr"/>
              <a:r>
                <a:rPr lang="en-US" dirty="0"/>
                <a:t>(Intermediates)</a:t>
              </a:r>
              <a:endParaRPr dirty="0"/>
            </a:p>
          </p:txBody>
        </p:sp>
        <p:sp>
          <p:nvSpPr>
            <p:cNvPr id="92" name="Shape 157">
              <a:extLst>
                <a:ext uri="{FF2B5EF4-FFF2-40B4-BE49-F238E27FC236}">
                  <a16:creationId xmlns:a16="http://schemas.microsoft.com/office/drawing/2014/main" id="{16081526-B732-8A4B-8C4B-6C348D24F687}"/>
                </a:ext>
              </a:extLst>
            </p:cNvPr>
            <p:cNvSpPr/>
            <p:nvPr/>
          </p:nvSpPr>
          <p:spPr>
            <a:xfrm>
              <a:off x="1651543" y="5054016"/>
              <a:ext cx="1750066" cy="830964"/>
            </a:xfrm>
            <a:prstGeom prst="rect">
              <a:avLst/>
            </a:prstGeom>
            <a:ln w="12700">
              <a:miter lim="400000"/>
            </a:ln>
            <a:extLst>
              <a:ext uri="{C572A759-6A51-4108-AA02-DFA0A04FC94B}">
                <ma14:wrappingTextBoxFlag xmlns="" xmlns:ma14="http://schemas.microsoft.com/office/mac/drawingml/2011/main" val="1"/>
              </a:ext>
            </a:extLst>
          </p:spPr>
          <p:txBody>
            <a:bodyPr wrap="square" lIns="91424" tIns="91424" rIns="91424" bIns="91424">
              <a:spAutoFit/>
            </a:bodyPr>
            <a:lstStyle>
              <a:lvl1pPr defTabSz="914400">
                <a:defRPr sz="1400">
                  <a:latin typeface="Arial"/>
                  <a:ea typeface="Arial"/>
                  <a:cs typeface="Arial"/>
                  <a:sym typeface="Arial"/>
                </a:defRPr>
              </a:lvl1pPr>
            </a:lstStyle>
            <a:p>
              <a:pPr algn="ctr"/>
              <a:r>
                <a:rPr lang="en-US" dirty="0"/>
                <a:t>Apps &amp; Target Systems</a:t>
              </a:r>
            </a:p>
            <a:p>
              <a:pPr algn="ctr"/>
              <a:r>
                <a:rPr lang="en-US" dirty="0"/>
                <a:t>(End Entities)</a:t>
              </a:r>
              <a:endParaRPr dirty="0"/>
            </a:p>
          </p:txBody>
        </p:sp>
      </p:grpSp>
      <p:grpSp>
        <p:nvGrpSpPr>
          <p:cNvPr id="87" name="Group 86">
            <a:extLst>
              <a:ext uri="{FF2B5EF4-FFF2-40B4-BE49-F238E27FC236}">
                <a16:creationId xmlns:a16="http://schemas.microsoft.com/office/drawing/2014/main" id="{B10D74F0-54AD-F149-BD02-CA8A770A1A9A}"/>
              </a:ext>
            </a:extLst>
          </p:cNvPr>
          <p:cNvGrpSpPr/>
          <p:nvPr/>
        </p:nvGrpSpPr>
        <p:grpSpPr>
          <a:xfrm>
            <a:off x="10152172" y="945451"/>
            <a:ext cx="1181722" cy="5452418"/>
            <a:chOff x="49831" y="885189"/>
            <a:chExt cx="1181722" cy="5452418"/>
          </a:xfrm>
        </p:grpSpPr>
        <p:pic>
          <p:nvPicPr>
            <p:cNvPr id="41" name="Picture 40">
              <a:extLst>
                <a:ext uri="{FF2B5EF4-FFF2-40B4-BE49-F238E27FC236}">
                  <a16:creationId xmlns:a16="http://schemas.microsoft.com/office/drawing/2014/main" id="{C107A221-B317-4842-AA3D-FCE7467898F8}"/>
                </a:ext>
              </a:extLst>
            </p:cNvPr>
            <p:cNvPicPr>
              <a:picLocks noChangeAspect="1"/>
            </p:cNvPicPr>
            <p:nvPr/>
          </p:nvPicPr>
          <p:blipFill rotWithShape="1">
            <a:blip r:embed="rId3">
              <a:clrChange>
                <a:clrFrom>
                  <a:srgbClr val="FEFEFE"/>
                </a:clrFrom>
                <a:clrTo>
                  <a:srgbClr val="FEFEFE">
                    <a:alpha val="0"/>
                  </a:srgbClr>
                </a:clrTo>
              </a:clrChange>
              <a:alphaModFix amt="35000"/>
            </a:blip>
            <a:srcRect l="39956" r="39510" b="3726"/>
            <a:stretch/>
          </p:blipFill>
          <p:spPr>
            <a:xfrm>
              <a:off x="49831" y="1496395"/>
              <a:ext cx="1181722" cy="4841212"/>
            </a:xfrm>
            <a:prstGeom prst="rect">
              <a:avLst/>
            </a:prstGeom>
          </p:spPr>
        </p:pic>
        <p:pic>
          <p:nvPicPr>
            <p:cNvPr id="95" name="Picture 94">
              <a:extLst>
                <a:ext uri="{FF2B5EF4-FFF2-40B4-BE49-F238E27FC236}">
                  <a16:creationId xmlns:a16="http://schemas.microsoft.com/office/drawing/2014/main" id="{F67BD37D-D933-BB4A-9D7B-B47BFA11C656}"/>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l="26979" r="28342" b="28997"/>
            <a:stretch/>
          </p:blipFill>
          <p:spPr>
            <a:xfrm>
              <a:off x="214187" y="885189"/>
              <a:ext cx="906236" cy="970674"/>
            </a:xfrm>
            <a:prstGeom prst="rect">
              <a:avLst/>
            </a:prstGeom>
          </p:spPr>
        </p:pic>
      </p:grpSp>
      <p:grpSp>
        <p:nvGrpSpPr>
          <p:cNvPr id="15" name="Group 14">
            <a:extLst>
              <a:ext uri="{FF2B5EF4-FFF2-40B4-BE49-F238E27FC236}">
                <a16:creationId xmlns:a16="http://schemas.microsoft.com/office/drawing/2014/main" id="{810C8A5C-E712-FB43-80BE-E97636E0377A}"/>
              </a:ext>
            </a:extLst>
          </p:cNvPr>
          <p:cNvGrpSpPr/>
          <p:nvPr/>
        </p:nvGrpSpPr>
        <p:grpSpPr>
          <a:xfrm>
            <a:off x="2434796" y="1043010"/>
            <a:ext cx="7322408" cy="5256242"/>
            <a:chOff x="2058882" y="1160507"/>
            <a:chExt cx="7322408" cy="5256242"/>
          </a:xfrm>
        </p:grpSpPr>
        <p:pic>
          <p:nvPicPr>
            <p:cNvPr id="42" name="תמונה 8">
              <a:extLst>
                <a:ext uri="{FF2B5EF4-FFF2-40B4-BE49-F238E27FC236}">
                  <a16:creationId xmlns:a16="http://schemas.microsoft.com/office/drawing/2014/main" id="{B76AE6F8-EA78-0F40-8971-4845A5B1CF0F}"/>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666027" y="1243297"/>
              <a:ext cx="817575" cy="919120"/>
            </a:xfrm>
            <a:prstGeom prst="rect">
              <a:avLst/>
            </a:prstGeom>
          </p:spPr>
        </p:pic>
        <p:pic>
          <p:nvPicPr>
            <p:cNvPr id="43" name="תמונה 10">
              <a:extLst>
                <a:ext uri="{FF2B5EF4-FFF2-40B4-BE49-F238E27FC236}">
                  <a16:creationId xmlns:a16="http://schemas.microsoft.com/office/drawing/2014/main" id="{9C15CFDB-92BD-2B4F-B2AB-52B293E318DD}"/>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5929546" y="1263018"/>
              <a:ext cx="767254" cy="862549"/>
            </a:xfrm>
            <a:prstGeom prst="rect">
              <a:avLst/>
            </a:prstGeom>
          </p:spPr>
        </p:pic>
        <p:sp>
          <p:nvSpPr>
            <p:cNvPr id="90" name="Rounded Rectangle 89">
              <a:extLst>
                <a:ext uri="{FF2B5EF4-FFF2-40B4-BE49-F238E27FC236}">
                  <a16:creationId xmlns:a16="http://schemas.microsoft.com/office/drawing/2014/main" id="{96AA14C4-7467-9A49-AF7D-9F92B76FAB46}"/>
                </a:ext>
              </a:extLst>
            </p:cNvPr>
            <p:cNvSpPr/>
            <p:nvPr/>
          </p:nvSpPr>
          <p:spPr>
            <a:xfrm>
              <a:off x="4444976" y="1160507"/>
              <a:ext cx="2427488" cy="1102488"/>
            </a:xfrm>
            <a:prstGeom prst="round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grpSp>
          <p:nvGrpSpPr>
            <p:cNvPr id="3" name="Group 2">
              <a:extLst>
                <a:ext uri="{FF2B5EF4-FFF2-40B4-BE49-F238E27FC236}">
                  <a16:creationId xmlns:a16="http://schemas.microsoft.com/office/drawing/2014/main" id="{A6A8BFE2-2785-FD44-9B07-DAB06DF75A9C}"/>
                </a:ext>
              </a:extLst>
            </p:cNvPr>
            <p:cNvGrpSpPr/>
            <p:nvPr/>
          </p:nvGrpSpPr>
          <p:grpSpPr>
            <a:xfrm>
              <a:off x="2761573" y="2420212"/>
              <a:ext cx="5782638" cy="1560415"/>
              <a:chOff x="2761573" y="2397783"/>
              <a:chExt cx="5782638" cy="1560415"/>
            </a:xfrm>
          </p:grpSpPr>
          <p:grpSp>
            <p:nvGrpSpPr>
              <p:cNvPr id="31" name="Group 30">
                <a:extLst>
                  <a:ext uri="{FF2B5EF4-FFF2-40B4-BE49-F238E27FC236}">
                    <a16:creationId xmlns:a16="http://schemas.microsoft.com/office/drawing/2014/main" id="{0A83BF8E-99E4-F148-A050-5FFEB177BD89}"/>
                  </a:ext>
                </a:extLst>
              </p:cNvPr>
              <p:cNvGrpSpPr/>
              <p:nvPr/>
            </p:nvGrpSpPr>
            <p:grpSpPr>
              <a:xfrm>
                <a:off x="6916929" y="2550371"/>
                <a:ext cx="1170162" cy="1098332"/>
                <a:chOff x="6989417" y="2287172"/>
                <a:chExt cx="1170162" cy="1098332"/>
              </a:xfrm>
            </p:grpSpPr>
            <p:sp>
              <p:nvSpPr>
                <p:cNvPr id="24" name="TextBox 23"/>
                <p:cNvSpPr txBox="1"/>
                <p:nvPr/>
              </p:nvSpPr>
              <p:spPr>
                <a:xfrm>
                  <a:off x="6989417" y="2287172"/>
                  <a:ext cx="1146468" cy="276999"/>
                </a:xfrm>
                <a:prstGeom prst="rect">
                  <a:avLst/>
                </a:prstGeom>
                <a:noFill/>
              </p:spPr>
              <p:txBody>
                <a:bodyPr wrap="none" rtlCol="0">
                  <a:spAutoFit/>
                </a:bodyPr>
                <a:lstStyle/>
                <a:p>
                  <a:pPr algn="ctr"/>
                  <a:r>
                    <a:rPr lang="en-US" sz="1200" dirty="0"/>
                    <a:t>Config/Deploy</a:t>
                  </a:r>
                </a:p>
              </p:txBody>
            </p:sp>
            <p:grpSp>
              <p:nvGrpSpPr>
                <p:cNvPr id="30" name="Group 29">
                  <a:extLst>
                    <a:ext uri="{FF2B5EF4-FFF2-40B4-BE49-F238E27FC236}">
                      <a16:creationId xmlns:a16="http://schemas.microsoft.com/office/drawing/2014/main" id="{3EB86FCD-C4F6-2F49-A60F-E43FD1B7193A}"/>
                    </a:ext>
                  </a:extLst>
                </p:cNvPr>
                <p:cNvGrpSpPr/>
                <p:nvPr/>
              </p:nvGrpSpPr>
              <p:grpSpPr>
                <a:xfrm>
                  <a:off x="7047675" y="2660591"/>
                  <a:ext cx="1111904" cy="724913"/>
                  <a:chOff x="7047675" y="2660591"/>
                  <a:chExt cx="1111904" cy="724913"/>
                </a:xfrm>
              </p:grpSpPr>
              <p:pic>
                <p:nvPicPr>
                  <p:cNvPr id="17" name="Picture 16"/>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7612233" y="2660591"/>
                    <a:ext cx="547346" cy="547346"/>
                  </a:xfrm>
                  <a:prstGeom prst="rect">
                    <a:avLst/>
                  </a:prstGeom>
                </p:spPr>
              </p:pic>
              <p:pic>
                <p:nvPicPr>
                  <p:cNvPr id="72" name="Picture 71">
                    <a:extLst>
                      <a:ext uri="{FF2B5EF4-FFF2-40B4-BE49-F238E27FC236}">
                        <a16:creationId xmlns:a16="http://schemas.microsoft.com/office/drawing/2014/main" id="{D5876FF5-0B42-0044-8A8B-5BF14C3D9B4A}"/>
                      </a:ext>
                    </a:extLst>
                  </p:cNvPr>
                  <p:cNvPicPr>
                    <a:picLocks noChangeAspect="1"/>
                  </p:cNvPicPr>
                  <p:nvPr/>
                </p:nvPicPr>
                <p:blipFill>
                  <a:blip r:embed="rId8"/>
                  <a:stretch>
                    <a:fillRect/>
                  </a:stretch>
                </p:blipFill>
                <p:spPr>
                  <a:xfrm>
                    <a:off x="7047675" y="2667732"/>
                    <a:ext cx="396638" cy="390215"/>
                  </a:xfrm>
                  <a:prstGeom prst="rect">
                    <a:avLst/>
                  </a:prstGeom>
                </p:spPr>
              </p:pic>
              <p:pic>
                <p:nvPicPr>
                  <p:cNvPr id="14" name="Picture 13">
                    <a:extLst>
                      <a:ext uri="{FF2B5EF4-FFF2-40B4-BE49-F238E27FC236}">
                        <a16:creationId xmlns:a16="http://schemas.microsoft.com/office/drawing/2014/main" id="{3241BF48-AC1A-B947-A559-E03B6931A939}"/>
                      </a:ext>
                    </a:extLst>
                  </p:cNvPr>
                  <p:cNvPicPr>
                    <a:picLocks noChangeAspect="1"/>
                  </p:cNvPicPr>
                  <p:nvPr/>
                </p:nvPicPr>
                <p:blipFill rotWithShape="1">
                  <a:blip r:embed="rId9">
                    <a:clrChange>
                      <a:clrFrom>
                        <a:srgbClr val="FFFFFF"/>
                      </a:clrFrom>
                      <a:clrTo>
                        <a:srgbClr val="FFFFFF">
                          <a:alpha val="0"/>
                        </a:srgbClr>
                      </a:clrTo>
                    </a:clrChange>
                  </a:blip>
                  <a:srcRect l="21670" t="22075" r="21379" b="22210"/>
                  <a:stretch/>
                </p:blipFill>
                <p:spPr>
                  <a:xfrm>
                    <a:off x="7178048" y="3167023"/>
                    <a:ext cx="609752" cy="218481"/>
                  </a:xfrm>
                  <a:prstGeom prst="rect">
                    <a:avLst/>
                  </a:prstGeom>
                </p:spPr>
              </p:pic>
            </p:grpSp>
          </p:grpSp>
          <p:grpSp>
            <p:nvGrpSpPr>
              <p:cNvPr id="33" name="Group 32">
                <a:extLst>
                  <a:ext uri="{FF2B5EF4-FFF2-40B4-BE49-F238E27FC236}">
                    <a16:creationId xmlns:a16="http://schemas.microsoft.com/office/drawing/2014/main" id="{069A7BD7-74DC-1E45-A831-112FE91B4394}"/>
                  </a:ext>
                </a:extLst>
              </p:cNvPr>
              <p:cNvGrpSpPr/>
              <p:nvPr/>
            </p:nvGrpSpPr>
            <p:grpSpPr>
              <a:xfrm>
                <a:off x="5138505" y="2528707"/>
                <a:ext cx="1099762" cy="1193931"/>
                <a:chOff x="5365206" y="2134332"/>
                <a:chExt cx="1226450" cy="1331467"/>
              </a:xfrm>
            </p:grpSpPr>
            <p:sp>
              <p:nvSpPr>
                <p:cNvPr id="22" name="TextBox 21"/>
                <p:cNvSpPr txBox="1"/>
                <p:nvPr/>
              </p:nvSpPr>
              <p:spPr>
                <a:xfrm>
                  <a:off x="5406287" y="2134332"/>
                  <a:ext cx="1081000" cy="276999"/>
                </a:xfrm>
                <a:prstGeom prst="rect">
                  <a:avLst/>
                </a:prstGeom>
                <a:noFill/>
              </p:spPr>
              <p:txBody>
                <a:bodyPr wrap="square" rtlCol="0">
                  <a:spAutoFit/>
                </a:bodyPr>
                <a:lstStyle/>
                <a:p>
                  <a:pPr algn="ctr"/>
                  <a:r>
                    <a:rPr lang="en-US" sz="1200" dirty="0"/>
                    <a:t>Build/Test</a:t>
                  </a:r>
                </a:p>
              </p:txBody>
            </p:sp>
            <p:grpSp>
              <p:nvGrpSpPr>
                <p:cNvPr id="32" name="Group 31">
                  <a:extLst>
                    <a:ext uri="{FF2B5EF4-FFF2-40B4-BE49-F238E27FC236}">
                      <a16:creationId xmlns:a16="http://schemas.microsoft.com/office/drawing/2014/main" id="{FEB70C09-C0B9-594F-B3DA-88B2E5F8ADF6}"/>
                    </a:ext>
                  </a:extLst>
                </p:cNvPr>
                <p:cNvGrpSpPr/>
                <p:nvPr/>
              </p:nvGrpSpPr>
              <p:grpSpPr>
                <a:xfrm>
                  <a:off x="5365206" y="2363714"/>
                  <a:ext cx="1226450" cy="1102085"/>
                  <a:chOff x="5365206" y="2363714"/>
                  <a:chExt cx="1226450" cy="1102085"/>
                </a:xfrm>
              </p:grpSpPr>
              <p:pic>
                <p:nvPicPr>
                  <p:cNvPr id="148" name="image89.jpg"/>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5365206" y="2759410"/>
                    <a:ext cx="271966" cy="426941"/>
                  </a:xfrm>
                  <a:prstGeom prst="rect">
                    <a:avLst/>
                  </a:prstGeom>
                  <a:ln w="12700">
                    <a:miter lim="400000"/>
                  </a:ln>
                </p:spPr>
              </p:pic>
              <p:pic>
                <p:nvPicPr>
                  <p:cNvPr id="62" name="Picture 61">
                    <a:extLst>
                      <a:ext uri="{FF2B5EF4-FFF2-40B4-BE49-F238E27FC236}">
                        <a16:creationId xmlns:a16="http://schemas.microsoft.com/office/drawing/2014/main" id="{EFC8C80B-D817-704D-A4EA-5C21BC72CFA1}"/>
                      </a:ext>
                    </a:extLst>
                  </p:cNvPr>
                  <p:cNvPicPr>
                    <a:picLocks noChangeAspect="1"/>
                  </p:cNvPicPr>
                  <p:nvPr/>
                </p:nvPicPr>
                <p:blipFill>
                  <a:blip r:embed="rId11">
                    <a:clrChange>
                      <a:clrFrom>
                        <a:srgbClr val="FFFFFF"/>
                      </a:clrFrom>
                      <a:clrTo>
                        <a:srgbClr val="FFFFFF">
                          <a:alpha val="0"/>
                        </a:srgbClr>
                      </a:clrTo>
                    </a:clrChange>
                  </a:blip>
                  <a:stretch>
                    <a:fillRect/>
                  </a:stretch>
                </p:blipFill>
                <p:spPr>
                  <a:xfrm>
                    <a:off x="5772774" y="2650956"/>
                    <a:ext cx="642835" cy="216908"/>
                  </a:xfrm>
                  <a:prstGeom prst="rect">
                    <a:avLst/>
                  </a:prstGeom>
                </p:spPr>
              </p:pic>
              <p:pic>
                <p:nvPicPr>
                  <p:cNvPr id="63" name="Picture 62">
                    <a:extLst>
                      <a:ext uri="{FF2B5EF4-FFF2-40B4-BE49-F238E27FC236}">
                        <a16:creationId xmlns:a16="http://schemas.microsoft.com/office/drawing/2014/main" id="{3455EC62-2F4C-AE4E-8D37-DA8FBFC0EBA0}"/>
                      </a:ext>
                    </a:extLst>
                  </p:cNvPr>
                  <p:cNvPicPr>
                    <a:picLocks noChangeAspect="1"/>
                  </p:cNvPicPr>
                  <p:nvPr/>
                </p:nvPicPr>
                <p:blipFill>
                  <a:blip r:embed="rId12">
                    <a:clrChange>
                      <a:clrFrom>
                        <a:srgbClr val="FFFFFF"/>
                      </a:clrFrom>
                      <a:clrTo>
                        <a:srgbClr val="FFFFFF">
                          <a:alpha val="0"/>
                        </a:srgbClr>
                      </a:clrTo>
                    </a:clrChange>
                  </a:blip>
                  <a:stretch>
                    <a:fillRect/>
                  </a:stretch>
                </p:blipFill>
                <p:spPr>
                  <a:xfrm>
                    <a:off x="5723588" y="2924557"/>
                    <a:ext cx="868068" cy="218480"/>
                  </a:xfrm>
                  <a:prstGeom prst="rect">
                    <a:avLst/>
                  </a:prstGeom>
                </p:spPr>
              </p:pic>
              <p:pic>
                <p:nvPicPr>
                  <p:cNvPr id="20" name="Picture 19">
                    <a:extLst>
                      <a:ext uri="{FF2B5EF4-FFF2-40B4-BE49-F238E27FC236}">
                        <a16:creationId xmlns:a16="http://schemas.microsoft.com/office/drawing/2014/main" id="{2D8381CA-81CE-6043-8A80-B21877C70619}"/>
                      </a:ext>
                    </a:extLst>
                  </p:cNvPr>
                  <p:cNvPicPr>
                    <a:picLocks noChangeAspect="1"/>
                  </p:cNvPicPr>
                  <p:nvPr/>
                </p:nvPicPr>
                <p:blipFill>
                  <a:blip r:embed="rId13"/>
                  <a:stretch>
                    <a:fillRect/>
                  </a:stretch>
                </p:blipFill>
                <p:spPr>
                  <a:xfrm>
                    <a:off x="5479204" y="3194566"/>
                    <a:ext cx="973658" cy="271233"/>
                  </a:xfrm>
                  <a:prstGeom prst="rect">
                    <a:avLst/>
                  </a:prstGeom>
                </p:spPr>
              </p:pic>
              <p:pic>
                <p:nvPicPr>
                  <p:cNvPr id="29" name="Picture 28">
                    <a:extLst>
                      <a:ext uri="{FF2B5EF4-FFF2-40B4-BE49-F238E27FC236}">
                        <a16:creationId xmlns:a16="http://schemas.microsoft.com/office/drawing/2014/main" id="{66847D4C-4997-2D46-8FB2-3F4EE29892C6}"/>
                      </a:ext>
                    </a:extLst>
                  </p:cNvPr>
                  <p:cNvPicPr>
                    <a:picLocks noChangeAspect="1"/>
                  </p:cNvPicPr>
                  <p:nvPr/>
                </p:nvPicPr>
                <p:blipFill>
                  <a:blip r:embed="rId14"/>
                  <a:stretch>
                    <a:fillRect/>
                  </a:stretch>
                </p:blipFill>
                <p:spPr>
                  <a:xfrm>
                    <a:off x="5410492" y="2363714"/>
                    <a:ext cx="1011955" cy="404783"/>
                  </a:xfrm>
                  <a:prstGeom prst="rect">
                    <a:avLst/>
                  </a:prstGeom>
                </p:spPr>
              </p:pic>
            </p:grpSp>
          </p:grpSp>
          <p:sp>
            <p:nvSpPr>
              <p:cNvPr id="88" name="Rounded Rectangle 87">
                <a:extLst>
                  <a:ext uri="{FF2B5EF4-FFF2-40B4-BE49-F238E27FC236}">
                    <a16:creationId xmlns:a16="http://schemas.microsoft.com/office/drawing/2014/main" id="{61630596-CFB5-7846-A19D-34A257A11337}"/>
                  </a:ext>
                </a:extLst>
              </p:cNvPr>
              <p:cNvSpPr/>
              <p:nvPr/>
            </p:nvSpPr>
            <p:spPr>
              <a:xfrm>
                <a:off x="2761573" y="2397783"/>
                <a:ext cx="5782638" cy="1560415"/>
              </a:xfrm>
              <a:prstGeom prst="round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grpSp>
            <p:nvGrpSpPr>
              <p:cNvPr id="2" name="Group 1">
                <a:extLst>
                  <a:ext uri="{FF2B5EF4-FFF2-40B4-BE49-F238E27FC236}">
                    <a16:creationId xmlns:a16="http://schemas.microsoft.com/office/drawing/2014/main" id="{9904972E-899E-9744-96DC-5691D96D1CE9}"/>
                  </a:ext>
                </a:extLst>
              </p:cNvPr>
              <p:cNvGrpSpPr/>
              <p:nvPr/>
            </p:nvGrpSpPr>
            <p:grpSpPr>
              <a:xfrm>
                <a:off x="3196822" y="2537056"/>
                <a:ext cx="1279868" cy="1115139"/>
                <a:chOff x="3201443" y="2536021"/>
                <a:chExt cx="1431766" cy="1247486"/>
              </a:xfrm>
            </p:grpSpPr>
            <p:pic>
              <p:nvPicPr>
                <p:cNvPr id="60" name="image91.png" descr="AmazonWebservices_Logo.svg.png">
                  <a:extLst>
                    <a:ext uri="{FF2B5EF4-FFF2-40B4-BE49-F238E27FC236}">
                      <a16:creationId xmlns:a16="http://schemas.microsoft.com/office/drawing/2014/main" id="{796AC6D2-2D5F-484C-8972-C1A0CE0883F6}"/>
                    </a:ext>
                  </a:extLst>
                </p:cNvPr>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3408569" y="3084372"/>
                  <a:ext cx="733052" cy="274320"/>
                </a:xfrm>
                <a:prstGeom prst="rect">
                  <a:avLst/>
                </a:prstGeom>
                <a:ln w="12700">
                  <a:miter lim="400000"/>
                </a:ln>
              </p:spPr>
            </p:pic>
            <p:sp>
              <p:nvSpPr>
                <p:cNvPr id="8" name="Rectangle 7">
                  <a:extLst>
                    <a:ext uri="{FF2B5EF4-FFF2-40B4-BE49-F238E27FC236}">
                      <a16:creationId xmlns:a16="http://schemas.microsoft.com/office/drawing/2014/main" id="{F204121C-A720-F444-AD39-9995A6EB0EE3}"/>
                    </a:ext>
                  </a:extLst>
                </p:cNvPr>
                <p:cNvSpPr/>
                <p:nvPr/>
              </p:nvSpPr>
              <p:spPr>
                <a:xfrm>
                  <a:off x="3289630" y="2536021"/>
                  <a:ext cx="1287083" cy="276999"/>
                </a:xfrm>
                <a:prstGeom prst="rect">
                  <a:avLst/>
                </a:prstGeom>
              </p:spPr>
              <p:txBody>
                <a:bodyPr wrap="none">
                  <a:spAutoFit/>
                </a:bodyPr>
                <a:lstStyle/>
                <a:p>
                  <a:pPr algn="ctr"/>
                  <a:r>
                    <a:rPr lang="en-US" sz="1200" dirty="0"/>
                    <a:t>Platform Access</a:t>
                  </a:r>
                </a:p>
              </p:txBody>
            </p:sp>
            <p:pic>
              <p:nvPicPr>
                <p:cNvPr id="61" name="Picture 60">
                  <a:extLst>
                    <a:ext uri="{FF2B5EF4-FFF2-40B4-BE49-F238E27FC236}">
                      <a16:creationId xmlns:a16="http://schemas.microsoft.com/office/drawing/2014/main" id="{73513012-51A9-4F4E-AFBC-C0E00650B7DB}"/>
                    </a:ext>
                  </a:extLst>
                </p:cNvPr>
                <p:cNvPicPr>
                  <a:picLocks noChangeAspect="1"/>
                </p:cNvPicPr>
                <p:nvPr/>
              </p:nvPicPr>
              <p:blipFill rotWithShape="1">
                <a:blip r:embed="rId16"/>
                <a:srcRect l="6070" t="36804" r="6216" b="36181"/>
                <a:stretch/>
              </p:blipFill>
              <p:spPr>
                <a:xfrm>
                  <a:off x="3203819" y="3354542"/>
                  <a:ext cx="830058" cy="255650"/>
                </a:xfrm>
                <a:prstGeom prst="rect">
                  <a:avLst/>
                </a:prstGeom>
              </p:spPr>
            </p:pic>
            <p:pic>
              <p:nvPicPr>
                <p:cNvPr id="7" name="Picture 6">
                  <a:extLst>
                    <a:ext uri="{FF2B5EF4-FFF2-40B4-BE49-F238E27FC236}">
                      <a16:creationId xmlns:a16="http://schemas.microsoft.com/office/drawing/2014/main" id="{910C2E58-1733-D34F-A868-9E2ED82A7028}"/>
                    </a:ext>
                  </a:extLst>
                </p:cNvPr>
                <p:cNvPicPr>
                  <a:picLocks noChangeAspect="1"/>
                </p:cNvPicPr>
                <p:nvPr/>
              </p:nvPicPr>
              <p:blipFill>
                <a:blip r:embed="rId17">
                  <a:clrChange>
                    <a:clrFrom>
                      <a:srgbClr val="FFFFFF"/>
                    </a:clrFrom>
                    <a:clrTo>
                      <a:srgbClr val="FFFFFF">
                        <a:alpha val="0"/>
                      </a:srgbClr>
                    </a:clrTo>
                  </a:clrChange>
                </a:blip>
                <a:stretch>
                  <a:fillRect/>
                </a:stretch>
              </p:blipFill>
              <p:spPr>
                <a:xfrm>
                  <a:off x="3933543" y="3388044"/>
                  <a:ext cx="699666" cy="395463"/>
                </a:xfrm>
                <a:prstGeom prst="rect">
                  <a:avLst/>
                </a:prstGeom>
              </p:spPr>
            </p:pic>
            <p:pic>
              <p:nvPicPr>
                <p:cNvPr id="74" name="Picture 73">
                  <a:extLst>
                    <a:ext uri="{FF2B5EF4-FFF2-40B4-BE49-F238E27FC236}">
                      <a16:creationId xmlns:a16="http://schemas.microsoft.com/office/drawing/2014/main" id="{746708A6-FE2C-E64F-AA0B-F916B00C557A}"/>
                    </a:ext>
                  </a:extLst>
                </p:cNvPr>
                <p:cNvPicPr>
                  <a:picLocks noChangeAspect="1"/>
                </p:cNvPicPr>
                <p:nvPr/>
              </p:nvPicPr>
              <p:blipFill rotWithShape="1">
                <a:blip r:embed="rId18">
                  <a:clrChange>
                    <a:clrFrom>
                      <a:srgbClr val="FFFFFF"/>
                    </a:clrFrom>
                    <a:clrTo>
                      <a:srgbClr val="FFFFFF">
                        <a:alpha val="0"/>
                      </a:srgbClr>
                    </a:clrTo>
                  </a:clrChange>
                </a:blip>
                <a:srcRect l="11383" t="32152" r="14688" b="31459"/>
                <a:stretch/>
              </p:blipFill>
              <p:spPr>
                <a:xfrm>
                  <a:off x="3201443" y="2880011"/>
                  <a:ext cx="870007" cy="150021"/>
                </a:xfrm>
                <a:prstGeom prst="rect">
                  <a:avLst/>
                </a:prstGeom>
              </p:spPr>
            </p:pic>
            <p:pic>
              <p:nvPicPr>
                <p:cNvPr id="75" name="Picture 74">
                  <a:extLst>
                    <a:ext uri="{FF2B5EF4-FFF2-40B4-BE49-F238E27FC236}">
                      <a16:creationId xmlns:a16="http://schemas.microsoft.com/office/drawing/2014/main" id="{9F2CF7C7-9A24-0243-A4AD-5DF952F58C31}"/>
                    </a:ext>
                  </a:extLst>
                </p:cNvPr>
                <p:cNvPicPr>
                  <a:picLocks noChangeAspect="1"/>
                </p:cNvPicPr>
                <p:nvPr/>
              </p:nvPicPr>
              <p:blipFill>
                <a:blip r:embed="rId19"/>
                <a:stretch>
                  <a:fillRect/>
                </a:stretch>
              </p:blipFill>
              <p:spPr>
                <a:xfrm>
                  <a:off x="4157866" y="2894550"/>
                  <a:ext cx="448605" cy="448605"/>
                </a:xfrm>
                <a:prstGeom prst="rect">
                  <a:avLst/>
                </a:prstGeom>
              </p:spPr>
            </p:pic>
          </p:grpSp>
        </p:grpSp>
        <p:grpSp>
          <p:nvGrpSpPr>
            <p:cNvPr id="13" name="Group 12">
              <a:extLst>
                <a:ext uri="{FF2B5EF4-FFF2-40B4-BE49-F238E27FC236}">
                  <a16:creationId xmlns:a16="http://schemas.microsoft.com/office/drawing/2014/main" id="{C40A7CC8-9F0E-084D-9FBF-B01481D6C353}"/>
                </a:ext>
              </a:extLst>
            </p:cNvPr>
            <p:cNvGrpSpPr/>
            <p:nvPr/>
          </p:nvGrpSpPr>
          <p:grpSpPr>
            <a:xfrm>
              <a:off x="2058882" y="4122587"/>
              <a:ext cx="7322408" cy="2294162"/>
              <a:chOff x="2058882" y="4100158"/>
              <a:chExt cx="7322408" cy="2294162"/>
            </a:xfrm>
          </p:grpSpPr>
          <p:grpSp>
            <p:nvGrpSpPr>
              <p:cNvPr id="40" name="Group 39">
                <a:extLst>
                  <a:ext uri="{FF2B5EF4-FFF2-40B4-BE49-F238E27FC236}">
                    <a16:creationId xmlns:a16="http://schemas.microsoft.com/office/drawing/2014/main" id="{14D694BC-BC97-2246-86AF-0E76CD4C09FC}"/>
                  </a:ext>
                </a:extLst>
              </p:cNvPr>
              <p:cNvGrpSpPr/>
              <p:nvPr/>
            </p:nvGrpSpPr>
            <p:grpSpPr>
              <a:xfrm>
                <a:off x="2058882" y="4109435"/>
                <a:ext cx="3854335" cy="2284885"/>
                <a:chOff x="1782673" y="3874343"/>
                <a:chExt cx="4855682" cy="2878493"/>
              </a:xfrm>
            </p:grpSpPr>
            <p:grpSp>
              <p:nvGrpSpPr>
                <p:cNvPr id="27" name="Group 26">
                  <a:extLst>
                    <a:ext uri="{FF2B5EF4-FFF2-40B4-BE49-F238E27FC236}">
                      <a16:creationId xmlns:a16="http://schemas.microsoft.com/office/drawing/2014/main" id="{C4A21A21-2DAF-0C45-9236-D3CB267ACAB6}"/>
                    </a:ext>
                  </a:extLst>
                </p:cNvPr>
                <p:cNvGrpSpPr/>
                <p:nvPr/>
              </p:nvGrpSpPr>
              <p:grpSpPr>
                <a:xfrm>
                  <a:off x="1985546" y="4222065"/>
                  <a:ext cx="4503581" cy="1324451"/>
                  <a:chOff x="2687615" y="4215782"/>
                  <a:chExt cx="4503581" cy="1324451"/>
                </a:xfrm>
              </p:grpSpPr>
              <p:pic>
                <p:nvPicPr>
                  <p:cNvPr id="146" name="image87.png"/>
                  <p:cNvPicPr>
                    <a:picLocks noChangeAspect="1"/>
                  </p:cNvPicPr>
                  <p:nvPr/>
                </p:nvPicPr>
                <p:blipFill>
                  <a:blip r:embed="rId20" cstate="print">
                    <a:extLst>
                      <a:ext uri="{28A0092B-C50C-407E-A947-70E740481C1C}">
                        <a14:useLocalDpi xmlns:a14="http://schemas.microsoft.com/office/drawing/2010/main"/>
                      </a:ext>
                    </a:extLst>
                  </a:blip>
                  <a:stretch>
                    <a:fillRect/>
                  </a:stretch>
                </p:blipFill>
                <p:spPr>
                  <a:xfrm>
                    <a:off x="4308984" y="4720240"/>
                    <a:ext cx="882301" cy="731401"/>
                  </a:xfrm>
                  <a:prstGeom prst="rect">
                    <a:avLst/>
                  </a:prstGeom>
                  <a:ln w="12700">
                    <a:miter lim="400000"/>
                  </a:ln>
                </p:spPr>
              </p:pic>
              <p:pic>
                <p:nvPicPr>
                  <p:cNvPr id="150" name="image92.png"/>
                  <p:cNvPicPr>
                    <a:picLocks noChangeAspect="1"/>
                  </p:cNvPicPr>
                  <p:nvPr/>
                </p:nvPicPr>
                <p:blipFill>
                  <a:blip r:embed="rId21"/>
                  <a:stretch>
                    <a:fillRect/>
                  </a:stretch>
                </p:blipFill>
                <p:spPr>
                  <a:xfrm>
                    <a:off x="2787336" y="4710554"/>
                    <a:ext cx="731401" cy="731401"/>
                  </a:xfrm>
                  <a:prstGeom prst="rect">
                    <a:avLst/>
                  </a:prstGeom>
                  <a:ln w="12700">
                    <a:miter lim="400000"/>
                  </a:ln>
                </p:spPr>
              </p:pic>
              <p:sp>
                <p:nvSpPr>
                  <p:cNvPr id="21" name="TextBox 20"/>
                  <p:cNvSpPr txBox="1"/>
                  <p:nvPr/>
                </p:nvSpPr>
                <p:spPr>
                  <a:xfrm>
                    <a:off x="2687615" y="4216583"/>
                    <a:ext cx="836459" cy="542831"/>
                  </a:xfrm>
                  <a:prstGeom prst="rect">
                    <a:avLst/>
                  </a:prstGeom>
                  <a:noFill/>
                </p:spPr>
                <p:txBody>
                  <a:bodyPr wrap="none" rtlCol="0">
                    <a:spAutoFit/>
                  </a:bodyPr>
                  <a:lstStyle/>
                  <a:p>
                    <a:pPr algn="ctr"/>
                    <a:r>
                      <a:rPr lang="en-US" sz="1050" dirty="0"/>
                      <a:t>Version</a:t>
                    </a:r>
                    <a:br>
                      <a:rPr lang="en-US" sz="1050" dirty="0"/>
                    </a:br>
                    <a:r>
                      <a:rPr lang="en-US" sz="1050" dirty="0"/>
                      <a:t>Control</a:t>
                    </a:r>
                  </a:p>
                </p:txBody>
              </p:sp>
              <p:sp>
                <p:nvSpPr>
                  <p:cNvPr id="23" name="TextBox 22"/>
                  <p:cNvSpPr txBox="1"/>
                  <p:nvPr/>
                </p:nvSpPr>
                <p:spPr>
                  <a:xfrm>
                    <a:off x="6028929" y="4226502"/>
                    <a:ext cx="1002057" cy="504058"/>
                  </a:xfrm>
                  <a:prstGeom prst="rect">
                    <a:avLst/>
                  </a:prstGeom>
                  <a:noFill/>
                </p:spPr>
                <p:txBody>
                  <a:bodyPr wrap="none" rtlCol="0">
                    <a:spAutoFit/>
                  </a:bodyPr>
                  <a:lstStyle/>
                  <a:p>
                    <a:pPr algn="ctr"/>
                    <a:r>
                      <a:rPr lang="en-US" sz="1000" dirty="0"/>
                      <a:t>Artifact</a:t>
                    </a:r>
                    <a:br>
                      <a:rPr lang="en-US" sz="1000" dirty="0"/>
                    </a:br>
                    <a:r>
                      <a:rPr lang="en-US" sz="1000" dirty="0"/>
                      <a:t>Repository</a:t>
                    </a:r>
                  </a:p>
                </p:txBody>
              </p:sp>
              <p:sp>
                <p:nvSpPr>
                  <p:cNvPr id="28" name="TextBox 27"/>
                  <p:cNvSpPr txBox="1"/>
                  <p:nvPr/>
                </p:nvSpPr>
                <p:spPr>
                  <a:xfrm>
                    <a:off x="4185075" y="4215782"/>
                    <a:ext cx="1216119" cy="504058"/>
                  </a:xfrm>
                  <a:prstGeom prst="rect">
                    <a:avLst/>
                  </a:prstGeom>
                  <a:noFill/>
                </p:spPr>
                <p:txBody>
                  <a:bodyPr wrap="none" rtlCol="0">
                    <a:spAutoFit/>
                  </a:bodyPr>
                  <a:lstStyle/>
                  <a:p>
                    <a:pPr algn="ctr"/>
                    <a:r>
                      <a:rPr lang="en-US" sz="1000" dirty="0"/>
                      <a:t>Test</a:t>
                    </a:r>
                    <a:br>
                      <a:rPr lang="en-US" sz="1000" dirty="0"/>
                    </a:br>
                    <a:r>
                      <a:rPr lang="en-US" sz="1000" dirty="0"/>
                      <a:t>Environments</a:t>
                    </a:r>
                  </a:p>
                </p:txBody>
              </p:sp>
              <p:pic>
                <p:nvPicPr>
                  <p:cNvPr id="12" name="Picture 11">
                    <a:extLst>
                      <a:ext uri="{FF2B5EF4-FFF2-40B4-BE49-F238E27FC236}">
                        <a16:creationId xmlns:a16="http://schemas.microsoft.com/office/drawing/2014/main" id="{4633741F-7339-4246-9E0A-0A1BF0135AED}"/>
                      </a:ext>
                    </a:extLst>
                  </p:cNvPr>
                  <p:cNvPicPr>
                    <a:picLocks noChangeAspect="1"/>
                  </p:cNvPicPr>
                  <p:nvPr/>
                </p:nvPicPr>
                <p:blipFill>
                  <a:blip r:embed="rId22" cstate="print">
                    <a:extLst>
                      <a:ext uri="{28A0092B-C50C-407E-A947-70E740481C1C}">
                        <a14:useLocalDpi xmlns:a14="http://schemas.microsoft.com/office/drawing/2010/main"/>
                      </a:ext>
                    </a:extLst>
                  </a:blip>
                  <a:stretch>
                    <a:fillRect/>
                  </a:stretch>
                </p:blipFill>
                <p:spPr>
                  <a:xfrm>
                    <a:off x="5872172" y="4720240"/>
                    <a:ext cx="1319024" cy="819993"/>
                  </a:xfrm>
                  <a:prstGeom prst="rect">
                    <a:avLst/>
                  </a:prstGeom>
                </p:spPr>
              </p:pic>
            </p:grpSp>
            <p:grpSp>
              <p:nvGrpSpPr>
                <p:cNvPr id="37" name="Group 36">
                  <a:extLst>
                    <a:ext uri="{FF2B5EF4-FFF2-40B4-BE49-F238E27FC236}">
                      <a16:creationId xmlns:a16="http://schemas.microsoft.com/office/drawing/2014/main" id="{D380E58A-629F-AD48-AB79-7B1F330C9F64}"/>
                    </a:ext>
                  </a:extLst>
                </p:cNvPr>
                <p:cNvGrpSpPr/>
                <p:nvPr/>
              </p:nvGrpSpPr>
              <p:grpSpPr>
                <a:xfrm>
                  <a:off x="2667921" y="5624541"/>
                  <a:ext cx="2852250" cy="1128295"/>
                  <a:chOff x="8658972" y="5538037"/>
                  <a:chExt cx="2852250" cy="1128295"/>
                </a:xfrm>
              </p:grpSpPr>
              <p:grpSp>
                <p:nvGrpSpPr>
                  <p:cNvPr id="18" name="Group 17">
                    <a:extLst>
                      <a:ext uri="{FF2B5EF4-FFF2-40B4-BE49-F238E27FC236}">
                        <a16:creationId xmlns:a16="http://schemas.microsoft.com/office/drawing/2014/main" id="{1BC92A9D-6FF6-B240-9875-82E65709ACDF}"/>
                      </a:ext>
                    </a:extLst>
                  </p:cNvPr>
                  <p:cNvGrpSpPr/>
                  <p:nvPr/>
                </p:nvGrpSpPr>
                <p:grpSpPr>
                  <a:xfrm>
                    <a:off x="8658972" y="5667273"/>
                    <a:ext cx="2852250" cy="999059"/>
                    <a:chOff x="7986971" y="5551667"/>
                    <a:chExt cx="2852250" cy="999059"/>
                  </a:xfrm>
                </p:grpSpPr>
                <p:pic>
                  <p:nvPicPr>
                    <p:cNvPr id="4" name="Picture 3"/>
                    <p:cNvPicPr>
                      <a:picLocks noChangeAspect="1"/>
                    </p:cNvPicPr>
                    <p:nvPr/>
                  </p:nvPicPr>
                  <p:blipFill>
                    <a:blip r:embed="rId23" cstate="print">
                      <a:extLst>
                        <a:ext uri="{28A0092B-C50C-407E-A947-70E740481C1C}">
                          <a14:useLocalDpi xmlns:a14="http://schemas.microsoft.com/office/drawing/2010/main"/>
                        </a:ext>
                      </a:extLst>
                    </a:blip>
                    <a:stretch>
                      <a:fillRect/>
                    </a:stretch>
                  </p:blipFill>
                  <p:spPr>
                    <a:xfrm>
                      <a:off x="7986971" y="5782071"/>
                      <a:ext cx="667880" cy="667880"/>
                    </a:xfrm>
                    <a:prstGeom prst="rect">
                      <a:avLst/>
                    </a:prstGeom>
                  </p:spPr>
                </p:pic>
                <p:pic>
                  <p:nvPicPr>
                    <p:cNvPr id="5" name="Picture 4"/>
                    <p:cNvPicPr>
                      <a:picLocks noChangeAspect="1"/>
                    </p:cNvPicPr>
                    <p:nvPr/>
                  </p:nvPicPr>
                  <p:blipFill>
                    <a:blip r:embed="rId24" cstate="print">
                      <a:extLst>
                        <a:ext uri="{28A0092B-C50C-407E-A947-70E740481C1C}">
                          <a14:useLocalDpi xmlns:a14="http://schemas.microsoft.com/office/drawing/2010/main"/>
                        </a:ext>
                      </a:extLst>
                    </a:blip>
                    <a:stretch>
                      <a:fillRect/>
                    </a:stretch>
                  </p:blipFill>
                  <p:spPr>
                    <a:xfrm>
                      <a:off x="9840162" y="5551667"/>
                      <a:ext cx="999059" cy="999059"/>
                    </a:xfrm>
                    <a:prstGeom prst="rect">
                      <a:avLst/>
                    </a:prstGeom>
                  </p:spPr>
                </p:pic>
                <p:pic>
                  <p:nvPicPr>
                    <p:cNvPr id="6" name="Picture 5"/>
                    <p:cNvPicPr>
                      <a:picLocks noChangeAspect="1"/>
                    </p:cNvPicPr>
                    <p:nvPr/>
                  </p:nvPicPr>
                  <p:blipFill>
                    <a:blip r:embed="rId25" cstate="print">
                      <a:extLst>
                        <a:ext uri="{28A0092B-C50C-407E-A947-70E740481C1C}">
                          <a14:useLocalDpi xmlns:a14="http://schemas.microsoft.com/office/drawing/2010/main"/>
                        </a:ext>
                      </a:extLst>
                    </a:blip>
                    <a:stretch>
                      <a:fillRect/>
                    </a:stretch>
                  </p:blipFill>
                  <p:spPr>
                    <a:xfrm>
                      <a:off x="8895610" y="5784953"/>
                      <a:ext cx="800636" cy="567957"/>
                    </a:xfrm>
                    <a:prstGeom prst="rect">
                      <a:avLst/>
                    </a:prstGeom>
                  </p:spPr>
                </p:pic>
              </p:grpSp>
              <p:sp>
                <p:nvSpPr>
                  <p:cNvPr id="48" name="TextBox 47"/>
                  <p:cNvSpPr txBox="1"/>
                  <p:nvPr/>
                </p:nvSpPr>
                <p:spPr>
                  <a:xfrm>
                    <a:off x="9320228" y="5538037"/>
                    <a:ext cx="1651634" cy="348963"/>
                  </a:xfrm>
                  <a:prstGeom prst="rect">
                    <a:avLst/>
                  </a:prstGeom>
                  <a:noFill/>
                </p:spPr>
                <p:txBody>
                  <a:bodyPr wrap="square" rtlCol="0">
                    <a:spAutoFit/>
                  </a:bodyPr>
                  <a:lstStyle/>
                  <a:p>
                    <a:r>
                      <a:rPr lang="en-US" sz="1200" dirty="0"/>
                      <a:t>Target Systems</a:t>
                    </a:r>
                  </a:p>
                </p:txBody>
              </p:sp>
            </p:grpSp>
            <p:sp>
              <p:nvSpPr>
                <p:cNvPr id="65" name="Rectangle 64">
                  <a:extLst>
                    <a:ext uri="{FF2B5EF4-FFF2-40B4-BE49-F238E27FC236}">
                      <a16:creationId xmlns:a16="http://schemas.microsoft.com/office/drawing/2014/main" id="{683ED1EE-40BE-B149-9260-B3E5D0AEF97D}"/>
                    </a:ext>
                  </a:extLst>
                </p:cNvPr>
                <p:cNvSpPr/>
                <p:nvPr/>
              </p:nvSpPr>
              <p:spPr>
                <a:xfrm>
                  <a:off x="3652452" y="3874343"/>
                  <a:ext cx="1006096" cy="348963"/>
                </a:xfrm>
                <a:prstGeom prst="rect">
                  <a:avLst/>
                </a:prstGeom>
              </p:spPr>
              <p:txBody>
                <a:bodyPr wrap="none">
                  <a:spAutoFit/>
                </a:bodyPr>
                <a:lstStyle/>
                <a:p>
                  <a:r>
                    <a:rPr lang="en-US" sz="1200" dirty="0"/>
                    <a:t>Pre-Prod</a:t>
                  </a:r>
                </a:p>
              </p:txBody>
            </p:sp>
            <p:sp>
              <p:nvSpPr>
                <p:cNvPr id="38" name="Rounded Rectangle 37">
                  <a:extLst>
                    <a:ext uri="{FF2B5EF4-FFF2-40B4-BE49-F238E27FC236}">
                      <a16:creationId xmlns:a16="http://schemas.microsoft.com/office/drawing/2014/main" id="{C4FD7FD5-FDA7-9C48-8974-6A31337E6587}"/>
                    </a:ext>
                  </a:extLst>
                </p:cNvPr>
                <p:cNvSpPr/>
                <p:nvPr/>
              </p:nvSpPr>
              <p:spPr>
                <a:xfrm>
                  <a:off x="1782673" y="4196730"/>
                  <a:ext cx="4855682" cy="2473370"/>
                </a:xfrm>
                <a:prstGeom prst="round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grpSp>
          <p:grpSp>
            <p:nvGrpSpPr>
              <p:cNvPr id="10" name="Group 9">
                <a:extLst>
                  <a:ext uri="{FF2B5EF4-FFF2-40B4-BE49-F238E27FC236}">
                    <a16:creationId xmlns:a16="http://schemas.microsoft.com/office/drawing/2014/main" id="{3B14D2DC-7D6C-7F41-9E5D-CF94090F24EB}"/>
                  </a:ext>
                </a:extLst>
              </p:cNvPr>
              <p:cNvGrpSpPr/>
              <p:nvPr/>
            </p:nvGrpSpPr>
            <p:grpSpPr>
              <a:xfrm>
                <a:off x="6215555" y="4100158"/>
                <a:ext cx="3165735" cy="2258488"/>
                <a:chOff x="6215555" y="4100158"/>
                <a:chExt cx="3165735" cy="2258488"/>
              </a:xfrm>
            </p:grpSpPr>
            <p:sp>
              <p:nvSpPr>
                <p:cNvPr id="11" name="Rectangle 10"/>
                <p:cNvSpPr/>
                <p:nvPr/>
              </p:nvSpPr>
              <p:spPr>
                <a:xfrm>
                  <a:off x="7367411" y="4100158"/>
                  <a:ext cx="917239" cy="276999"/>
                </a:xfrm>
                <a:prstGeom prst="rect">
                  <a:avLst/>
                </a:prstGeom>
              </p:spPr>
              <p:txBody>
                <a:bodyPr wrap="none">
                  <a:spAutoFit/>
                </a:bodyPr>
                <a:lstStyle/>
                <a:p>
                  <a:r>
                    <a:rPr lang="en-US" sz="1200" dirty="0"/>
                    <a:t>Production</a:t>
                  </a:r>
                </a:p>
              </p:txBody>
            </p:sp>
            <p:grpSp>
              <p:nvGrpSpPr>
                <p:cNvPr id="66" name="Group 65">
                  <a:extLst>
                    <a:ext uri="{FF2B5EF4-FFF2-40B4-BE49-F238E27FC236}">
                      <a16:creationId xmlns:a16="http://schemas.microsoft.com/office/drawing/2014/main" id="{7DEF775B-ADC9-AB49-B1E2-0AF56CC273D7}"/>
                    </a:ext>
                  </a:extLst>
                </p:cNvPr>
                <p:cNvGrpSpPr/>
                <p:nvPr/>
              </p:nvGrpSpPr>
              <p:grpSpPr>
                <a:xfrm>
                  <a:off x="6818888" y="5475408"/>
                  <a:ext cx="2232764" cy="883238"/>
                  <a:chOff x="8658972" y="5538037"/>
                  <a:chExt cx="2852250" cy="1128295"/>
                </a:xfrm>
              </p:grpSpPr>
              <p:grpSp>
                <p:nvGrpSpPr>
                  <p:cNvPr id="67" name="Group 66">
                    <a:extLst>
                      <a:ext uri="{FF2B5EF4-FFF2-40B4-BE49-F238E27FC236}">
                        <a16:creationId xmlns:a16="http://schemas.microsoft.com/office/drawing/2014/main" id="{C0667EE6-E11C-004B-A5E1-156984254E2C}"/>
                      </a:ext>
                    </a:extLst>
                  </p:cNvPr>
                  <p:cNvGrpSpPr/>
                  <p:nvPr/>
                </p:nvGrpSpPr>
                <p:grpSpPr>
                  <a:xfrm>
                    <a:off x="8658972" y="5667273"/>
                    <a:ext cx="2852250" cy="999059"/>
                    <a:chOff x="7986971" y="5551667"/>
                    <a:chExt cx="2852250" cy="999059"/>
                  </a:xfrm>
                </p:grpSpPr>
                <p:pic>
                  <p:nvPicPr>
                    <p:cNvPr id="69" name="Picture 68">
                      <a:extLst>
                        <a:ext uri="{FF2B5EF4-FFF2-40B4-BE49-F238E27FC236}">
                          <a16:creationId xmlns:a16="http://schemas.microsoft.com/office/drawing/2014/main" id="{37749D05-9281-2A4E-B011-E8EE8D7D781F}"/>
                        </a:ext>
                      </a:extLst>
                    </p:cNvPr>
                    <p:cNvPicPr>
                      <a:picLocks noChangeAspect="1"/>
                    </p:cNvPicPr>
                    <p:nvPr/>
                  </p:nvPicPr>
                  <p:blipFill>
                    <a:blip r:embed="rId23" cstate="print">
                      <a:extLst>
                        <a:ext uri="{28A0092B-C50C-407E-A947-70E740481C1C}">
                          <a14:useLocalDpi xmlns:a14="http://schemas.microsoft.com/office/drawing/2010/main"/>
                        </a:ext>
                      </a:extLst>
                    </a:blip>
                    <a:stretch>
                      <a:fillRect/>
                    </a:stretch>
                  </p:blipFill>
                  <p:spPr>
                    <a:xfrm>
                      <a:off x="7986971" y="5782071"/>
                      <a:ext cx="667880" cy="667880"/>
                    </a:xfrm>
                    <a:prstGeom prst="rect">
                      <a:avLst/>
                    </a:prstGeom>
                  </p:spPr>
                </p:pic>
                <p:pic>
                  <p:nvPicPr>
                    <p:cNvPr id="70" name="Picture 69">
                      <a:extLst>
                        <a:ext uri="{FF2B5EF4-FFF2-40B4-BE49-F238E27FC236}">
                          <a16:creationId xmlns:a16="http://schemas.microsoft.com/office/drawing/2014/main" id="{BD055049-061B-CC40-A5C5-87A1212C91BE}"/>
                        </a:ext>
                      </a:extLst>
                    </p:cNvPr>
                    <p:cNvPicPr>
                      <a:picLocks noChangeAspect="1"/>
                    </p:cNvPicPr>
                    <p:nvPr/>
                  </p:nvPicPr>
                  <p:blipFill>
                    <a:blip r:embed="rId24" cstate="print">
                      <a:extLst>
                        <a:ext uri="{28A0092B-C50C-407E-A947-70E740481C1C}">
                          <a14:useLocalDpi xmlns:a14="http://schemas.microsoft.com/office/drawing/2010/main"/>
                        </a:ext>
                      </a:extLst>
                    </a:blip>
                    <a:stretch>
                      <a:fillRect/>
                    </a:stretch>
                  </p:blipFill>
                  <p:spPr>
                    <a:xfrm>
                      <a:off x="9840162" y="5551667"/>
                      <a:ext cx="999059" cy="999059"/>
                    </a:xfrm>
                    <a:prstGeom prst="rect">
                      <a:avLst/>
                    </a:prstGeom>
                  </p:spPr>
                </p:pic>
                <p:pic>
                  <p:nvPicPr>
                    <p:cNvPr id="71" name="Picture 70">
                      <a:extLst>
                        <a:ext uri="{FF2B5EF4-FFF2-40B4-BE49-F238E27FC236}">
                          <a16:creationId xmlns:a16="http://schemas.microsoft.com/office/drawing/2014/main" id="{BE9CF8FD-1383-8042-BC54-A8B21BA754D9}"/>
                        </a:ext>
                      </a:extLst>
                    </p:cNvPr>
                    <p:cNvPicPr>
                      <a:picLocks noChangeAspect="1"/>
                    </p:cNvPicPr>
                    <p:nvPr/>
                  </p:nvPicPr>
                  <p:blipFill>
                    <a:blip r:embed="rId25" cstate="print">
                      <a:extLst>
                        <a:ext uri="{28A0092B-C50C-407E-A947-70E740481C1C}">
                          <a14:useLocalDpi xmlns:a14="http://schemas.microsoft.com/office/drawing/2010/main"/>
                        </a:ext>
                      </a:extLst>
                    </a:blip>
                    <a:stretch>
                      <a:fillRect/>
                    </a:stretch>
                  </p:blipFill>
                  <p:spPr>
                    <a:xfrm>
                      <a:off x="8895610" y="5784953"/>
                      <a:ext cx="800636" cy="567957"/>
                    </a:xfrm>
                    <a:prstGeom prst="rect">
                      <a:avLst/>
                    </a:prstGeom>
                  </p:spPr>
                </p:pic>
              </p:grpSp>
              <p:sp>
                <p:nvSpPr>
                  <p:cNvPr id="68" name="TextBox 67">
                    <a:extLst>
                      <a:ext uri="{FF2B5EF4-FFF2-40B4-BE49-F238E27FC236}">
                        <a16:creationId xmlns:a16="http://schemas.microsoft.com/office/drawing/2014/main" id="{9DEDF1D9-7C4D-D04E-826D-49B75A65E9CA}"/>
                      </a:ext>
                    </a:extLst>
                  </p:cNvPr>
                  <p:cNvSpPr txBox="1"/>
                  <p:nvPr/>
                </p:nvSpPr>
                <p:spPr>
                  <a:xfrm>
                    <a:off x="9320227" y="5538037"/>
                    <a:ext cx="1651634" cy="353853"/>
                  </a:xfrm>
                  <a:prstGeom prst="rect">
                    <a:avLst/>
                  </a:prstGeom>
                  <a:noFill/>
                </p:spPr>
                <p:txBody>
                  <a:bodyPr wrap="square" rtlCol="0">
                    <a:spAutoFit/>
                  </a:bodyPr>
                  <a:lstStyle/>
                  <a:p>
                    <a:r>
                      <a:rPr lang="en-US" sz="1200" dirty="0"/>
                      <a:t>Target Systems</a:t>
                    </a:r>
                  </a:p>
                </p:txBody>
              </p:sp>
            </p:grpSp>
            <p:sp>
              <p:nvSpPr>
                <p:cNvPr id="73" name="Rounded Rectangle 72">
                  <a:extLst>
                    <a:ext uri="{FF2B5EF4-FFF2-40B4-BE49-F238E27FC236}">
                      <a16:creationId xmlns:a16="http://schemas.microsoft.com/office/drawing/2014/main" id="{4485E75A-B95B-B244-8A6E-585FE4D3E0A4}"/>
                    </a:ext>
                  </a:extLst>
                </p:cNvPr>
                <p:cNvSpPr/>
                <p:nvPr/>
              </p:nvSpPr>
              <p:spPr>
                <a:xfrm>
                  <a:off x="6215555" y="4344343"/>
                  <a:ext cx="3165735" cy="1984303"/>
                </a:xfrm>
                <a:prstGeom prst="round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grpSp>
              <p:nvGrpSpPr>
                <p:cNvPr id="76" name="Group 75">
                  <a:extLst>
                    <a:ext uri="{FF2B5EF4-FFF2-40B4-BE49-F238E27FC236}">
                      <a16:creationId xmlns:a16="http://schemas.microsoft.com/office/drawing/2014/main" id="{29459242-67B1-F94A-A268-55F0FED1EC2C}"/>
                    </a:ext>
                  </a:extLst>
                </p:cNvPr>
                <p:cNvGrpSpPr/>
                <p:nvPr/>
              </p:nvGrpSpPr>
              <p:grpSpPr>
                <a:xfrm>
                  <a:off x="7917814" y="4426295"/>
                  <a:ext cx="1091173" cy="929298"/>
                  <a:chOff x="3137455" y="2545766"/>
                  <a:chExt cx="1428062" cy="1216209"/>
                </a:xfrm>
              </p:grpSpPr>
              <p:pic>
                <p:nvPicPr>
                  <p:cNvPr id="93" name="image91.png" descr="AmazonWebservices_Logo.svg.png">
                    <a:extLst>
                      <a:ext uri="{FF2B5EF4-FFF2-40B4-BE49-F238E27FC236}">
                        <a16:creationId xmlns:a16="http://schemas.microsoft.com/office/drawing/2014/main" id="{BFBCAABE-8271-5B49-815F-9376A1E60756}"/>
                      </a:ext>
                    </a:extLst>
                  </p:cNvPr>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3285556" y="2946238"/>
                    <a:ext cx="733051" cy="274320"/>
                  </a:xfrm>
                  <a:prstGeom prst="rect">
                    <a:avLst/>
                  </a:prstGeom>
                  <a:ln w="12700">
                    <a:miter lim="400000"/>
                  </a:ln>
                </p:spPr>
              </p:pic>
              <p:sp>
                <p:nvSpPr>
                  <p:cNvPr id="94" name="Rectangle 93">
                    <a:extLst>
                      <a:ext uri="{FF2B5EF4-FFF2-40B4-BE49-F238E27FC236}">
                        <a16:creationId xmlns:a16="http://schemas.microsoft.com/office/drawing/2014/main" id="{7617104C-C5F2-BE4E-8BB4-4925B6585243}"/>
                      </a:ext>
                    </a:extLst>
                  </p:cNvPr>
                  <p:cNvSpPr/>
                  <p:nvPr/>
                </p:nvSpPr>
                <p:spPr>
                  <a:xfrm>
                    <a:off x="3462408" y="2545766"/>
                    <a:ext cx="678048" cy="322239"/>
                  </a:xfrm>
                  <a:prstGeom prst="rect">
                    <a:avLst/>
                  </a:prstGeom>
                </p:spPr>
                <p:txBody>
                  <a:bodyPr wrap="none">
                    <a:spAutoFit/>
                  </a:bodyPr>
                  <a:lstStyle/>
                  <a:p>
                    <a:pPr algn="ctr"/>
                    <a:r>
                      <a:rPr lang="en-US" sz="1000" dirty="0"/>
                      <a:t>Cloud</a:t>
                    </a:r>
                  </a:p>
                </p:txBody>
              </p:sp>
              <p:pic>
                <p:nvPicPr>
                  <p:cNvPr id="97" name="Picture 96">
                    <a:extLst>
                      <a:ext uri="{FF2B5EF4-FFF2-40B4-BE49-F238E27FC236}">
                        <a16:creationId xmlns:a16="http://schemas.microsoft.com/office/drawing/2014/main" id="{0677712B-F3A1-2F4D-9E55-BDCF934BE5C2}"/>
                      </a:ext>
                    </a:extLst>
                  </p:cNvPr>
                  <p:cNvPicPr>
                    <a:picLocks noChangeAspect="1"/>
                  </p:cNvPicPr>
                  <p:nvPr/>
                </p:nvPicPr>
                <p:blipFill rotWithShape="1">
                  <a:blip r:embed="rId16"/>
                  <a:srcRect l="6070" t="36804" r="6216" b="36181"/>
                  <a:stretch/>
                </p:blipFill>
                <p:spPr>
                  <a:xfrm>
                    <a:off x="3137455" y="3341980"/>
                    <a:ext cx="830058" cy="255650"/>
                  </a:xfrm>
                  <a:prstGeom prst="rect">
                    <a:avLst/>
                  </a:prstGeom>
                </p:spPr>
              </p:pic>
              <p:pic>
                <p:nvPicPr>
                  <p:cNvPr id="98" name="Picture 97">
                    <a:extLst>
                      <a:ext uri="{FF2B5EF4-FFF2-40B4-BE49-F238E27FC236}">
                        <a16:creationId xmlns:a16="http://schemas.microsoft.com/office/drawing/2014/main" id="{CC0A55BA-ACA0-FC45-AED1-0EF61070D793}"/>
                      </a:ext>
                    </a:extLst>
                  </p:cNvPr>
                  <p:cNvPicPr>
                    <a:picLocks noChangeAspect="1"/>
                  </p:cNvPicPr>
                  <p:nvPr/>
                </p:nvPicPr>
                <p:blipFill>
                  <a:blip r:embed="rId17">
                    <a:clrChange>
                      <a:clrFrom>
                        <a:srgbClr val="FFFFFF"/>
                      </a:clrFrom>
                      <a:clrTo>
                        <a:srgbClr val="FFFFFF">
                          <a:alpha val="0"/>
                        </a:srgbClr>
                      </a:clrTo>
                    </a:clrChange>
                  </a:blip>
                  <a:stretch>
                    <a:fillRect/>
                  </a:stretch>
                </p:blipFill>
                <p:spPr>
                  <a:xfrm>
                    <a:off x="3865851" y="3366512"/>
                    <a:ext cx="699666" cy="395463"/>
                  </a:xfrm>
                  <a:prstGeom prst="rect">
                    <a:avLst/>
                  </a:prstGeom>
                </p:spPr>
              </p:pic>
              <p:pic>
                <p:nvPicPr>
                  <p:cNvPr id="100" name="Picture 99">
                    <a:extLst>
                      <a:ext uri="{FF2B5EF4-FFF2-40B4-BE49-F238E27FC236}">
                        <a16:creationId xmlns:a16="http://schemas.microsoft.com/office/drawing/2014/main" id="{29763886-070A-5D42-B767-49C45D75D1AE}"/>
                      </a:ext>
                    </a:extLst>
                  </p:cNvPr>
                  <p:cNvPicPr>
                    <a:picLocks noChangeAspect="1"/>
                  </p:cNvPicPr>
                  <p:nvPr/>
                </p:nvPicPr>
                <p:blipFill>
                  <a:blip r:embed="rId19"/>
                  <a:stretch>
                    <a:fillRect/>
                  </a:stretch>
                </p:blipFill>
                <p:spPr>
                  <a:xfrm>
                    <a:off x="4033877" y="2896308"/>
                    <a:ext cx="448605" cy="448605"/>
                  </a:xfrm>
                  <a:prstGeom prst="rect">
                    <a:avLst/>
                  </a:prstGeom>
                </p:spPr>
              </p:pic>
            </p:grpSp>
            <p:grpSp>
              <p:nvGrpSpPr>
                <p:cNvPr id="9" name="Group 8">
                  <a:extLst>
                    <a:ext uri="{FF2B5EF4-FFF2-40B4-BE49-F238E27FC236}">
                      <a16:creationId xmlns:a16="http://schemas.microsoft.com/office/drawing/2014/main" id="{D240E39A-870B-DA4F-8DCB-38CF8E3F714B}"/>
                    </a:ext>
                  </a:extLst>
                </p:cNvPr>
                <p:cNvGrpSpPr/>
                <p:nvPr/>
              </p:nvGrpSpPr>
              <p:grpSpPr>
                <a:xfrm>
                  <a:off x="6526932" y="4463975"/>
                  <a:ext cx="773240" cy="784916"/>
                  <a:chOff x="6526932" y="4463975"/>
                  <a:chExt cx="773240" cy="784916"/>
                </a:xfrm>
              </p:grpSpPr>
              <p:pic>
                <p:nvPicPr>
                  <p:cNvPr id="34" name="image87.png"/>
                  <p:cNvPicPr>
                    <a:picLocks noChangeAspect="1"/>
                  </p:cNvPicPr>
                  <p:nvPr/>
                </p:nvPicPr>
                <p:blipFill>
                  <a:blip r:embed="rId20" cstate="print">
                    <a:extLst>
                      <a:ext uri="{28A0092B-C50C-407E-A947-70E740481C1C}">
                        <a14:useLocalDpi xmlns:a14="http://schemas.microsoft.com/office/drawing/2010/main"/>
                      </a:ext>
                    </a:extLst>
                  </a:blip>
                  <a:stretch>
                    <a:fillRect/>
                  </a:stretch>
                </p:blipFill>
                <p:spPr>
                  <a:xfrm>
                    <a:off x="6526932" y="4763063"/>
                    <a:ext cx="361375" cy="299569"/>
                  </a:xfrm>
                  <a:prstGeom prst="rect">
                    <a:avLst/>
                  </a:prstGeom>
                  <a:ln w="12700">
                    <a:miter lim="400000"/>
                  </a:ln>
                </p:spPr>
              </p:pic>
              <p:sp>
                <p:nvSpPr>
                  <p:cNvPr id="35" name="TextBox 34"/>
                  <p:cNvSpPr txBox="1"/>
                  <p:nvPr/>
                </p:nvSpPr>
                <p:spPr>
                  <a:xfrm>
                    <a:off x="6540149" y="4463975"/>
                    <a:ext cx="704039" cy="246221"/>
                  </a:xfrm>
                  <a:prstGeom prst="rect">
                    <a:avLst/>
                  </a:prstGeom>
                  <a:noFill/>
                </p:spPr>
                <p:txBody>
                  <a:bodyPr wrap="none" rtlCol="0">
                    <a:spAutoFit/>
                  </a:bodyPr>
                  <a:lstStyle/>
                  <a:p>
                    <a:pPr algn="ctr"/>
                    <a:r>
                      <a:rPr lang="en-US" sz="1000" dirty="0"/>
                      <a:t>On-</a:t>
                    </a:r>
                    <a:r>
                      <a:rPr lang="en-US" sz="1000" dirty="0" err="1"/>
                      <a:t>Prem</a:t>
                    </a:r>
                    <a:endParaRPr lang="en-US" sz="1000" dirty="0"/>
                  </a:p>
                </p:txBody>
              </p:sp>
              <p:pic>
                <p:nvPicPr>
                  <p:cNvPr id="101" name="Picture 100">
                    <a:extLst>
                      <a:ext uri="{FF2B5EF4-FFF2-40B4-BE49-F238E27FC236}">
                        <a16:creationId xmlns:a16="http://schemas.microsoft.com/office/drawing/2014/main" id="{4FCECE3C-BBB1-1E40-A828-92758853E2AF}"/>
                      </a:ext>
                    </a:extLst>
                  </p:cNvPr>
                  <p:cNvPicPr>
                    <a:picLocks noChangeAspect="1"/>
                  </p:cNvPicPr>
                  <p:nvPr/>
                </p:nvPicPr>
                <p:blipFill rotWithShape="1">
                  <a:blip r:embed="rId18">
                    <a:clrChange>
                      <a:clrFrom>
                        <a:srgbClr val="FFFFFF"/>
                      </a:clrFrom>
                      <a:clrTo>
                        <a:srgbClr val="FFFFFF">
                          <a:alpha val="0"/>
                        </a:srgbClr>
                      </a:clrTo>
                    </a:clrChange>
                  </a:blip>
                  <a:srcRect l="11383" t="32152" r="14688" b="31459"/>
                  <a:stretch/>
                </p:blipFill>
                <p:spPr>
                  <a:xfrm>
                    <a:off x="6581566" y="5144117"/>
                    <a:ext cx="607607" cy="104774"/>
                  </a:xfrm>
                  <a:prstGeom prst="rect">
                    <a:avLst/>
                  </a:prstGeom>
                </p:spPr>
              </p:pic>
              <p:pic>
                <p:nvPicPr>
                  <p:cNvPr id="102" name="Picture 101">
                    <a:extLst>
                      <a:ext uri="{FF2B5EF4-FFF2-40B4-BE49-F238E27FC236}">
                        <a16:creationId xmlns:a16="http://schemas.microsoft.com/office/drawing/2014/main" id="{439CCA3D-BA65-F840-B506-36B86AE169CF}"/>
                      </a:ext>
                    </a:extLst>
                  </p:cNvPr>
                  <p:cNvPicPr>
                    <a:picLocks noChangeAspect="1"/>
                  </p:cNvPicPr>
                  <p:nvPr/>
                </p:nvPicPr>
                <p:blipFill>
                  <a:blip r:embed="rId19"/>
                  <a:stretch>
                    <a:fillRect/>
                  </a:stretch>
                </p:blipFill>
                <p:spPr>
                  <a:xfrm>
                    <a:off x="6957396" y="4752614"/>
                    <a:ext cx="342776" cy="342776"/>
                  </a:xfrm>
                  <a:prstGeom prst="rect">
                    <a:avLst/>
                  </a:prstGeom>
                </p:spPr>
              </p:pic>
            </p:grpSp>
          </p:grpSp>
        </p:grpSp>
      </p:grpSp>
    </p:spTree>
    <p:extLst>
      <p:ext uri="{BB962C8B-B14F-4D97-AF65-F5344CB8AC3E}">
        <p14:creationId xmlns:p14="http://schemas.microsoft.com/office/powerpoint/2010/main" val="37852422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a:t>The Vision We’re Delivering On</a:t>
            </a:r>
          </a:p>
        </p:txBody>
      </p:sp>
      <p:sp>
        <p:nvSpPr>
          <p:cNvPr id="331" name="object 137"/>
          <p:cNvSpPr/>
          <p:nvPr/>
        </p:nvSpPr>
        <p:spPr>
          <a:xfrm>
            <a:off x="609600" y="2036172"/>
            <a:ext cx="10966508" cy="617491"/>
          </a:xfrm>
          <a:custGeom>
            <a:avLst/>
            <a:gdLst/>
            <a:ahLst/>
            <a:cxnLst/>
            <a:rect l="l" t="t" r="r" b="b"/>
            <a:pathLst>
              <a:path w="15078710" h="544829">
                <a:moveTo>
                  <a:pt x="418058" y="0"/>
                </a:moveTo>
                <a:lnTo>
                  <a:pt x="0" y="272244"/>
                </a:lnTo>
                <a:lnTo>
                  <a:pt x="418058" y="544487"/>
                </a:lnTo>
                <a:lnTo>
                  <a:pt x="418058" y="442774"/>
                </a:lnTo>
                <a:lnTo>
                  <a:pt x="14816215" y="442774"/>
                </a:lnTo>
                <a:lnTo>
                  <a:pt x="15078079" y="272244"/>
                </a:lnTo>
                <a:lnTo>
                  <a:pt x="14816277" y="101752"/>
                </a:lnTo>
                <a:lnTo>
                  <a:pt x="418058" y="101752"/>
                </a:lnTo>
                <a:lnTo>
                  <a:pt x="418058" y="0"/>
                </a:lnTo>
                <a:close/>
              </a:path>
              <a:path w="15078710" h="544829">
                <a:moveTo>
                  <a:pt x="14816215" y="442774"/>
                </a:moveTo>
                <a:lnTo>
                  <a:pt x="14660029" y="442774"/>
                </a:lnTo>
                <a:lnTo>
                  <a:pt x="14660029" y="544487"/>
                </a:lnTo>
                <a:lnTo>
                  <a:pt x="14816215" y="442774"/>
                </a:lnTo>
                <a:close/>
              </a:path>
              <a:path w="15078710" h="544829">
                <a:moveTo>
                  <a:pt x="14660029" y="0"/>
                </a:moveTo>
                <a:lnTo>
                  <a:pt x="14660029" y="101752"/>
                </a:lnTo>
                <a:lnTo>
                  <a:pt x="14816277" y="101752"/>
                </a:lnTo>
                <a:lnTo>
                  <a:pt x="14660029" y="0"/>
                </a:lnTo>
                <a:close/>
              </a:path>
            </a:pathLst>
          </a:custGeom>
          <a:solidFill>
            <a:schemeClr val="tx1">
              <a:lumMod val="75000"/>
              <a:lumOff val="25000"/>
            </a:schemeClr>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332" name="TextBox 331"/>
          <p:cNvSpPr txBox="1"/>
          <p:nvPr/>
        </p:nvSpPr>
        <p:spPr>
          <a:xfrm>
            <a:off x="609600" y="2149959"/>
            <a:ext cx="11259507" cy="369332"/>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Arial" pitchFamily="34" charset="0"/>
                <a:ea typeface="+mn-ea"/>
                <a:cs typeface="Arial" pitchFamily="34" charset="0"/>
              </a:rPr>
              <a:t>Enterprise-Spanning Service delivered by IT Security</a:t>
            </a:r>
          </a:p>
        </p:txBody>
      </p:sp>
      <p:pic>
        <p:nvPicPr>
          <p:cNvPr id="185" name="Picture 184">
            <a:extLst>
              <a:ext uri="{FF2B5EF4-FFF2-40B4-BE49-F238E27FC236}">
                <a16:creationId xmlns:a16="http://schemas.microsoft.com/office/drawing/2014/main" id="{A9649A27-F7E0-4EDD-BC2D-1B950E646B7E}"/>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2930" b="96337" l="2256" r="96241">
                        <a14:foregroundMark x1="19799" y1="35897" x2="19799" y2="35897"/>
                        <a14:foregroundMark x1="2506" y1="54579" x2="2506" y2="54579"/>
                        <a14:foregroundMark x1="76441" y1="17949" x2="76441" y2="17949"/>
                        <a14:foregroundMark x1="80952" y1="38462" x2="80952" y2="38462"/>
                        <a14:foregroundMark x1="96241" y1="79487" x2="96241" y2="79487"/>
                        <a14:foregroundMark x1="69424" y1="96703" x2="69424" y2="96703"/>
                        <a14:foregroundMark x1="59148" y1="2930" x2="59148" y2="2930"/>
                        <a14:backgroundMark x1="17043" y1="60073" x2="17043" y2="60073"/>
                        <a14:backgroundMark x1="25815" y1="64835" x2="25815" y2="64835"/>
                        <a14:backgroundMark x1="28822" y1="65568" x2="28822" y2="65568"/>
                      </a14:backgroundRemoval>
                    </a14:imgEffect>
                  </a14:imgLayer>
                </a14:imgProps>
              </a:ext>
              <a:ext uri="{28A0092B-C50C-407E-A947-70E740481C1C}">
                <a14:useLocalDpi xmlns:a14="http://schemas.microsoft.com/office/drawing/2010/main" val="0"/>
              </a:ext>
            </a:extLst>
          </a:blip>
          <a:stretch>
            <a:fillRect/>
          </a:stretch>
        </p:blipFill>
        <p:spPr>
          <a:xfrm>
            <a:off x="8099640" y="4850607"/>
            <a:ext cx="845529" cy="554205"/>
          </a:xfrm>
          <a:prstGeom prst="rect">
            <a:avLst/>
          </a:prstGeom>
        </p:spPr>
      </p:pic>
      <p:cxnSp>
        <p:nvCxnSpPr>
          <p:cNvPr id="186" name="Elbow Connector 19">
            <a:extLst>
              <a:ext uri="{FF2B5EF4-FFF2-40B4-BE49-F238E27FC236}">
                <a16:creationId xmlns:a16="http://schemas.microsoft.com/office/drawing/2014/main" id="{DC1E0CCA-5BFD-43DE-8DB9-950FDB0021B1}"/>
              </a:ext>
            </a:extLst>
          </p:cNvPr>
          <p:cNvCxnSpPr/>
          <p:nvPr/>
        </p:nvCxnSpPr>
        <p:spPr>
          <a:xfrm rot="16200000" flipH="1">
            <a:off x="9450237" y="4640046"/>
            <a:ext cx="659026" cy="276971"/>
          </a:xfrm>
          <a:prstGeom prst="bentConnector3">
            <a:avLst>
              <a:gd name="adj1" fmla="val 99528"/>
            </a:avLst>
          </a:prstGeom>
          <a:ln w="38100">
            <a:tailEnd type="triangle"/>
          </a:ln>
        </p:spPr>
        <p:style>
          <a:lnRef idx="1">
            <a:schemeClr val="accent1"/>
          </a:lnRef>
          <a:fillRef idx="0">
            <a:schemeClr val="accent1"/>
          </a:fillRef>
          <a:effectRef idx="0">
            <a:schemeClr val="accent1"/>
          </a:effectRef>
          <a:fontRef idx="minor">
            <a:schemeClr val="tx1"/>
          </a:fontRef>
        </p:style>
      </p:cxnSp>
      <p:grpSp>
        <p:nvGrpSpPr>
          <p:cNvPr id="187" name="Group 186">
            <a:extLst>
              <a:ext uri="{FF2B5EF4-FFF2-40B4-BE49-F238E27FC236}">
                <a16:creationId xmlns:a16="http://schemas.microsoft.com/office/drawing/2014/main" id="{61D740B3-3E10-439F-9127-649D783CEE83}"/>
              </a:ext>
            </a:extLst>
          </p:cNvPr>
          <p:cNvGrpSpPr/>
          <p:nvPr/>
        </p:nvGrpSpPr>
        <p:grpSpPr>
          <a:xfrm>
            <a:off x="4765306" y="4122627"/>
            <a:ext cx="399196" cy="283246"/>
            <a:chOff x="7580917" y="4670013"/>
            <a:chExt cx="617855" cy="481965"/>
          </a:xfrm>
        </p:grpSpPr>
        <p:sp>
          <p:nvSpPr>
            <p:cNvPr id="188" name="object 14">
              <a:extLst>
                <a:ext uri="{FF2B5EF4-FFF2-40B4-BE49-F238E27FC236}">
                  <a16:creationId xmlns:a16="http://schemas.microsoft.com/office/drawing/2014/main" id="{F30A7A95-C117-4DDB-A301-7D5479D94D52}"/>
                </a:ext>
              </a:extLst>
            </p:cNvPr>
            <p:cNvSpPr/>
            <p:nvPr/>
          </p:nvSpPr>
          <p:spPr>
            <a:xfrm>
              <a:off x="7580917" y="4670013"/>
              <a:ext cx="617855" cy="481965"/>
            </a:xfrm>
            <a:custGeom>
              <a:avLst/>
              <a:gdLst/>
              <a:ahLst/>
              <a:cxnLst/>
              <a:rect l="l" t="t" r="r" b="b"/>
              <a:pathLst>
                <a:path w="617854" h="481964">
                  <a:moveTo>
                    <a:pt x="526074" y="0"/>
                  </a:moveTo>
                  <a:lnTo>
                    <a:pt x="91694" y="0"/>
                  </a:lnTo>
                  <a:lnTo>
                    <a:pt x="74805" y="3482"/>
                  </a:lnTo>
                  <a:lnTo>
                    <a:pt x="60996" y="12972"/>
                  </a:lnTo>
                  <a:lnTo>
                    <a:pt x="51676" y="27035"/>
                  </a:lnTo>
                  <a:lnTo>
                    <a:pt x="48256" y="44234"/>
                  </a:lnTo>
                  <a:lnTo>
                    <a:pt x="48256" y="334908"/>
                  </a:lnTo>
                  <a:lnTo>
                    <a:pt x="762" y="412296"/>
                  </a:lnTo>
                  <a:lnTo>
                    <a:pt x="0" y="415011"/>
                  </a:lnTo>
                  <a:lnTo>
                    <a:pt x="0" y="427598"/>
                  </a:lnTo>
                  <a:lnTo>
                    <a:pt x="4178" y="448623"/>
                  </a:lnTo>
                  <a:lnTo>
                    <a:pt x="15566" y="465809"/>
                  </a:lnTo>
                  <a:lnTo>
                    <a:pt x="32443" y="477406"/>
                  </a:lnTo>
                  <a:lnTo>
                    <a:pt x="53089" y="481661"/>
                  </a:lnTo>
                  <a:lnTo>
                    <a:pt x="564707" y="481661"/>
                  </a:lnTo>
                  <a:lnTo>
                    <a:pt x="585347" y="477406"/>
                  </a:lnTo>
                  <a:lnTo>
                    <a:pt x="602225" y="465809"/>
                  </a:lnTo>
                  <a:lnTo>
                    <a:pt x="611261" y="452176"/>
                  </a:lnTo>
                  <a:lnTo>
                    <a:pt x="53089" y="452176"/>
                  </a:lnTo>
                  <a:lnTo>
                    <a:pt x="43699" y="450242"/>
                  </a:lnTo>
                  <a:lnTo>
                    <a:pt x="36022" y="444971"/>
                  </a:lnTo>
                  <a:lnTo>
                    <a:pt x="30840" y="437158"/>
                  </a:lnTo>
                  <a:lnTo>
                    <a:pt x="28939" y="427598"/>
                  </a:lnTo>
                  <a:lnTo>
                    <a:pt x="28939" y="422677"/>
                  </a:lnTo>
                  <a:lnTo>
                    <a:pt x="617796" y="422677"/>
                  </a:lnTo>
                  <a:lnTo>
                    <a:pt x="617796" y="415011"/>
                  </a:lnTo>
                  <a:lnTo>
                    <a:pt x="617167" y="412848"/>
                  </a:lnTo>
                  <a:lnTo>
                    <a:pt x="34563" y="412848"/>
                  </a:lnTo>
                  <a:lnTo>
                    <a:pt x="73783" y="348956"/>
                  </a:lnTo>
                  <a:lnTo>
                    <a:pt x="578133" y="348956"/>
                  </a:lnTo>
                  <a:lnTo>
                    <a:pt x="569511" y="334908"/>
                  </a:lnTo>
                  <a:lnTo>
                    <a:pt x="569511" y="329300"/>
                  </a:lnTo>
                  <a:lnTo>
                    <a:pt x="77210" y="329300"/>
                  </a:lnTo>
                  <a:lnTo>
                    <a:pt x="77210" y="36106"/>
                  </a:lnTo>
                  <a:lnTo>
                    <a:pt x="83712" y="29484"/>
                  </a:lnTo>
                  <a:lnTo>
                    <a:pt x="566580" y="29484"/>
                  </a:lnTo>
                  <a:lnTo>
                    <a:pt x="566093" y="27035"/>
                  </a:lnTo>
                  <a:lnTo>
                    <a:pt x="556777" y="12972"/>
                  </a:lnTo>
                  <a:lnTo>
                    <a:pt x="542969" y="3482"/>
                  </a:lnTo>
                  <a:lnTo>
                    <a:pt x="526074" y="0"/>
                  </a:lnTo>
                  <a:close/>
                </a:path>
                <a:path w="617854" h="481964">
                  <a:moveTo>
                    <a:pt x="617796" y="422677"/>
                  </a:moveTo>
                  <a:lnTo>
                    <a:pt x="588814" y="422677"/>
                  </a:lnTo>
                  <a:lnTo>
                    <a:pt x="588814" y="427598"/>
                  </a:lnTo>
                  <a:lnTo>
                    <a:pt x="586915" y="437158"/>
                  </a:lnTo>
                  <a:lnTo>
                    <a:pt x="581742" y="444971"/>
                  </a:lnTo>
                  <a:lnTo>
                    <a:pt x="574078" y="450242"/>
                  </a:lnTo>
                  <a:lnTo>
                    <a:pt x="564707" y="452176"/>
                  </a:lnTo>
                  <a:lnTo>
                    <a:pt x="611261" y="452176"/>
                  </a:lnTo>
                  <a:lnTo>
                    <a:pt x="613616" y="448623"/>
                  </a:lnTo>
                  <a:lnTo>
                    <a:pt x="617796" y="427598"/>
                  </a:lnTo>
                  <a:lnTo>
                    <a:pt x="617796" y="422677"/>
                  </a:lnTo>
                  <a:close/>
                </a:path>
                <a:path w="617854" h="481964">
                  <a:moveTo>
                    <a:pt x="381275" y="388285"/>
                  </a:moveTo>
                  <a:lnTo>
                    <a:pt x="236477" y="388285"/>
                  </a:lnTo>
                  <a:lnTo>
                    <a:pt x="232465" y="412848"/>
                  </a:lnTo>
                  <a:lnTo>
                    <a:pt x="385303" y="412848"/>
                  </a:lnTo>
                  <a:lnTo>
                    <a:pt x="381275" y="388285"/>
                  </a:lnTo>
                  <a:close/>
                </a:path>
                <a:path w="617854" h="481964">
                  <a:moveTo>
                    <a:pt x="578133" y="348956"/>
                  </a:moveTo>
                  <a:lnTo>
                    <a:pt x="543984" y="348956"/>
                  </a:lnTo>
                  <a:lnTo>
                    <a:pt x="583190" y="412848"/>
                  </a:lnTo>
                  <a:lnTo>
                    <a:pt x="617167" y="412848"/>
                  </a:lnTo>
                  <a:lnTo>
                    <a:pt x="617006" y="412296"/>
                  </a:lnTo>
                  <a:lnTo>
                    <a:pt x="578133" y="348956"/>
                  </a:lnTo>
                  <a:close/>
                </a:path>
                <a:path w="617854" h="481964">
                  <a:moveTo>
                    <a:pt x="566580" y="29484"/>
                  </a:moveTo>
                  <a:lnTo>
                    <a:pt x="534054" y="29484"/>
                  </a:lnTo>
                  <a:lnTo>
                    <a:pt x="540542" y="36106"/>
                  </a:lnTo>
                  <a:lnTo>
                    <a:pt x="540542" y="329300"/>
                  </a:lnTo>
                  <a:lnTo>
                    <a:pt x="569511" y="329300"/>
                  </a:lnTo>
                  <a:lnTo>
                    <a:pt x="569511" y="44234"/>
                  </a:lnTo>
                  <a:lnTo>
                    <a:pt x="566580" y="29484"/>
                  </a:lnTo>
                  <a:close/>
                </a:path>
                <a:path w="617854" h="481964">
                  <a:moveTo>
                    <a:pt x="334938" y="29484"/>
                  </a:moveTo>
                  <a:lnTo>
                    <a:pt x="282815" y="29484"/>
                  </a:lnTo>
                  <a:lnTo>
                    <a:pt x="284748" y="39312"/>
                  </a:lnTo>
                  <a:lnTo>
                    <a:pt x="333004" y="39312"/>
                  </a:lnTo>
                  <a:lnTo>
                    <a:pt x="334938" y="29484"/>
                  </a:lnTo>
                  <a:close/>
                </a:path>
              </a:pathLst>
            </a:custGeom>
            <a:solidFill>
              <a:srgbClr val="808285"/>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190" name="object 15">
              <a:extLst>
                <a:ext uri="{FF2B5EF4-FFF2-40B4-BE49-F238E27FC236}">
                  <a16:creationId xmlns:a16="http://schemas.microsoft.com/office/drawing/2014/main" id="{B2D5CF18-A059-4DC8-88B1-51FD41A53C64}"/>
                </a:ext>
              </a:extLst>
            </p:cNvPr>
            <p:cNvSpPr/>
            <p:nvPr/>
          </p:nvSpPr>
          <p:spPr>
            <a:xfrm>
              <a:off x="7682266" y="4975066"/>
              <a:ext cx="415290" cy="0"/>
            </a:xfrm>
            <a:custGeom>
              <a:avLst/>
              <a:gdLst/>
              <a:ahLst/>
              <a:cxnLst/>
              <a:rect l="l" t="t" r="r" b="b"/>
              <a:pathLst>
                <a:path w="415290">
                  <a:moveTo>
                    <a:pt x="0" y="0"/>
                  </a:moveTo>
                  <a:lnTo>
                    <a:pt x="415076" y="0"/>
                  </a:lnTo>
                </a:path>
              </a:pathLst>
            </a:custGeom>
            <a:ln w="10159">
              <a:solidFill>
                <a:srgbClr val="8082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193" name="object 16">
              <a:extLst>
                <a:ext uri="{FF2B5EF4-FFF2-40B4-BE49-F238E27FC236}">
                  <a16:creationId xmlns:a16="http://schemas.microsoft.com/office/drawing/2014/main" id="{1A0AC5C6-D6F3-455D-BCEB-87F067644D44}"/>
                </a:ext>
              </a:extLst>
            </p:cNvPr>
            <p:cNvSpPr/>
            <p:nvPr/>
          </p:nvSpPr>
          <p:spPr>
            <a:xfrm>
              <a:off x="7687092" y="4733766"/>
              <a:ext cx="0" cy="236220"/>
            </a:xfrm>
            <a:custGeom>
              <a:avLst/>
              <a:gdLst/>
              <a:ahLst/>
              <a:cxnLst/>
              <a:rect l="l" t="t" r="r" b="b"/>
              <a:pathLst>
                <a:path h="236220">
                  <a:moveTo>
                    <a:pt x="0" y="0"/>
                  </a:moveTo>
                  <a:lnTo>
                    <a:pt x="0" y="236220"/>
                  </a:lnTo>
                </a:path>
              </a:pathLst>
            </a:custGeom>
            <a:ln w="9651">
              <a:solidFill>
                <a:srgbClr val="8082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216" name="object 17">
              <a:extLst>
                <a:ext uri="{FF2B5EF4-FFF2-40B4-BE49-F238E27FC236}">
                  <a16:creationId xmlns:a16="http://schemas.microsoft.com/office/drawing/2014/main" id="{CD50FFAE-49CB-4743-A5A4-364F165241D7}"/>
                </a:ext>
              </a:extLst>
            </p:cNvPr>
            <p:cNvSpPr/>
            <p:nvPr/>
          </p:nvSpPr>
          <p:spPr>
            <a:xfrm>
              <a:off x="7682266" y="4728686"/>
              <a:ext cx="415290" cy="0"/>
            </a:xfrm>
            <a:custGeom>
              <a:avLst/>
              <a:gdLst/>
              <a:ahLst/>
              <a:cxnLst/>
              <a:rect l="l" t="t" r="r" b="b"/>
              <a:pathLst>
                <a:path w="415290">
                  <a:moveTo>
                    <a:pt x="0" y="0"/>
                  </a:moveTo>
                  <a:lnTo>
                    <a:pt x="415076" y="0"/>
                  </a:lnTo>
                </a:path>
              </a:pathLst>
            </a:custGeom>
            <a:ln w="10159">
              <a:solidFill>
                <a:srgbClr val="8082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253" name="object 18">
              <a:extLst>
                <a:ext uri="{FF2B5EF4-FFF2-40B4-BE49-F238E27FC236}">
                  <a16:creationId xmlns:a16="http://schemas.microsoft.com/office/drawing/2014/main" id="{24C03D63-44E0-46E9-8030-0244C3165D57}"/>
                </a:ext>
              </a:extLst>
            </p:cNvPr>
            <p:cNvSpPr/>
            <p:nvPr/>
          </p:nvSpPr>
          <p:spPr>
            <a:xfrm>
              <a:off x="8092509" y="4733905"/>
              <a:ext cx="0" cy="236220"/>
            </a:xfrm>
            <a:custGeom>
              <a:avLst/>
              <a:gdLst/>
              <a:ahLst/>
              <a:cxnLst/>
              <a:rect l="l" t="t" r="r" b="b"/>
              <a:pathLst>
                <a:path h="236220">
                  <a:moveTo>
                    <a:pt x="0" y="0"/>
                  </a:moveTo>
                  <a:lnTo>
                    <a:pt x="0" y="235909"/>
                  </a:lnTo>
                </a:path>
              </a:pathLst>
            </a:custGeom>
            <a:ln w="9665">
              <a:solidFill>
                <a:srgbClr val="8082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254" name="object 19">
              <a:extLst>
                <a:ext uri="{FF2B5EF4-FFF2-40B4-BE49-F238E27FC236}">
                  <a16:creationId xmlns:a16="http://schemas.microsoft.com/office/drawing/2014/main" id="{68F63AE2-D852-40FF-B351-120F06F171F3}"/>
                </a:ext>
              </a:extLst>
            </p:cNvPr>
            <p:cNvSpPr/>
            <p:nvPr/>
          </p:nvSpPr>
          <p:spPr>
            <a:xfrm>
              <a:off x="7895534" y="4807088"/>
              <a:ext cx="135890" cy="122555"/>
            </a:xfrm>
            <a:custGeom>
              <a:avLst/>
              <a:gdLst/>
              <a:ahLst/>
              <a:cxnLst/>
              <a:rect l="l" t="t" r="r" b="b"/>
              <a:pathLst>
                <a:path w="135890" h="122554">
                  <a:moveTo>
                    <a:pt x="0" y="0"/>
                  </a:moveTo>
                  <a:lnTo>
                    <a:pt x="69198" y="122041"/>
                  </a:lnTo>
                  <a:lnTo>
                    <a:pt x="82218" y="71900"/>
                  </a:lnTo>
                  <a:lnTo>
                    <a:pt x="106381" y="71900"/>
                  </a:lnTo>
                  <a:lnTo>
                    <a:pt x="91400" y="60475"/>
                  </a:lnTo>
                  <a:lnTo>
                    <a:pt x="135570" y="34510"/>
                  </a:lnTo>
                  <a:lnTo>
                    <a:pt x="0" y="0"/>
                  </a:lnTo>
                  <a:close/>
                </a:path>
                <a:path w="135890" h="122554">
                  <a:moveTo>
                    <a:pt x="106381" y="71900"/>
                  </a:moveTo>
                  <a:lnTo>
                    <a:pt x="82218" y="71900"/>
                  </a:lnTo>
                  <a:lnTo>
                    <a:pt x="123327" y="103249"/>
                  </a:lnTo>
                  <a:lnTo>
                    <a:pt x="124850" y="103726"/>
                  </a:lnTo>
                  <a:lnTo>
                    <a:pt x="128556" y="103726"/>
                  </a:lnTo>
                  <a:lnTo>
                    <a:pt x="130753" y="102712"/>
                  </a:lnTo>
                  <a:lnTo>
                    <a:pt x="132158" y="100773"/>
                  </a:lnTo>
                  <a:lnTo>
                    <a:pt x="134560" y="97522"/>
                  </a:lnTo>
                  <a:lnTo>
                    <a:pt x="133916" y="92898"/>
                  </a:lnTo>
                  <a:lnTo>
                    <a:pt x="106381" y="71900"/>
                  </a:lnTo>
                  <a:close/>
                </a:path>
              </a:pathLst>
            </a:custGeom>
            <a:solidFill>
              <a:srgbClr val="808285"/>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grpSp>
      <p:grpSp>
        <p:nvGrpSpPr>
          <p:cNvPr id="255" name="Group 254">
            <a:extLst>
              <a:ext uri="{FF2B5EF4-FFF2-40B4-BE49-F238E27FC236}">
                <a16:creationId xmlns:a16="http://schemas.microsoft.com/office/drawing/2014/main" id="{677802B7-55CD-4866-BCBE-5EB0E7DD69E4}"/>
              </a:ext>
            </a:extLst>
          </p:cNvPr>
          <p:cNvGrpSpPr/>
          <p:nvPr/>
        </p:nvGrpSpPr>
        <p:grpSpPr>
          <a:xfrm>
            <a:off x="5905670" y="4112384"/>
            <a:ext cx="399196" cy="283246"/>
            <a:chOff x="9591327" y="4670013"/>
            <a:chExt cx="617855" cy="481965"/>
          </a:xfrm>
        </p:grpSpPr>
        <p:sp>
          <p:nvSpPr>
            <p:cNvPr id="256" name="object 20">
              <a:extLst>
                <a:ext uri="{FF2B5EF4-FFF2-40B4-BE49-F238E27FC236}">
                  <a16:creationId xmlns:a16="http://schemas.microsoft.com/office/drawing/2014/main" id="{8CD2667F-EC56-403B-A997-9FD8FB982552}"/>
                </a:ext>
              </a:extLst>
            </p:cNvPr>
            <p:cNvSpPr/>
            <p:nvPr/>
          </p:nvSpPr>
          <p:spPr>
            <a:xfrm>
              <a:off x="9591327" y="4670013"/>
              <a:ext cx="617855" cy="481965"/>
            </a:xfrm>
            <a:custGeom>
              <a:avLst/>
              <a:gdLst/>
              <a:ahLst/>
              <a:cxnLst/>
              <a:rect l="l" t="t" r="r" b="b"/>
              <a:pathLst>
                <a:path w="617854" h="481964">
                  <a:moveTo>
                    <a:pt x="526074" y="0"/>
                  </a:moveTo>
                  <a:lnTo>
                    <a:pt x="91694" y="0"/>
                  </a:lnTo>
                  <a:lnTo>
                    <a:pt x="74805" y="3482"/>
                  </a:lnTo>
                  <a:lnTo>
                    <a:pt x="60996" y="12972"/>
                  </a:lnTo>
                  <a:lnTo>
                    <a:pt x="51676" y="27035"/>
                  </a:lnTo>
                  <a:lnTo>
                    <a:pt x="48256" y="44234"/>
                  </a:lnTo>
                  <a:lnTo>
                    <a:pt x="48256" y="334908"/>
                  </a:lnTo>
                  <a:lnTo>
                    <a:pt x="762" y="412296"/>
                  </a:lnTo>
                  <a:lnTo>
                    <a:pt x="0" y="415011"/>
                  </a:lnTo>
                  <a:lnTo>
                    <a:pt x="0" y="427598"/>
                  </a:lnTo>
                  <a:lnTo>
                    <a:pt x="4178" y="448623"/>
                  </a:lnTo>
                  <a:lnTo>
                    <a:pt x="15566" y="465809"/>
                  </a:lnTo>
                  <a:lnTo>
                    <a:pt x="32443" y="477406"/>
                  </a:lnTo>
                  <a:lnTo>
                    <a:pt x="53089" y="481661"/>
                  </a:lnTo>
                  <a:lnTo>
                    <a:pt x="564707" y="481661"/>
                  </a:lnTo>
                  <a:lnTo>
                    <a:pt x="585347" y="477406"/>
                  </a:lnTo>
                  <a:lnTo>
                    <a:pt x="602225" y="465809"/>
                  </a:lnTo>
                  <a:lnTo>
                    <a:pt x="611261" y="452176"/>
                  </a:lnTo>
                  <a:lnTo>
                    <a:pt x="53089" y="452176"/>
                  </a:lnTo>
                  <a:lnTo>
                    <a:pt x="43699" y="450242"/>
                  </a:lnTo>
                  <a:lnTo>
                    <a:pt x="36022" y="444971"/>
                  </a:lnTo>
                  <a:lnTo>
                    <a:pt x="30840" y="437158"/>
                  </a:lnTo>
                  <a:lnTo>
                    <a:pt x="28939" y="427598"/>
                  </a:lnTo>
                  <a:lnTo>
                    <a:pt x="28939" y="422677"/>
                  </a:lnTo>
                  <a:lnTo>
                    <a:pt x="617796" y="422677"/>
                  </a:lnTo>
                  <a:lnTo>
                    <a:pt x="617796" y="415011"/>
                  </a:lnTo>
                  <a:lnTo>
                    <a:pt x="617167" y="412848"/>
                  </a:lnTo>
                  <a:lnTo>
                    <a:pt x="34563" y="412848"/>
                  </a:lnTo>
                  <a:lnTo>
                    <a:pt x="73783" y="348956"/>
                  </a:lnTo>
                  <a:lnTo>
                    <a:pt x="578133" y="348956"/>
                  </a:lnTo>
                  <a:lnTo>
                    <a:pt x="569511" y="334908"/>
                  </a:lnTo>
                  <a:lnTo>
                    <a:pt x="569511" y="329300"/>
                  </a:lnTo>
                  <a:lnTo>
                    <a:pt x="77210" y="329300"/>
                  </a:lnTo>
                  <a:lnTo>
                    <a:pt x="77210" y="36106"/>
                  </a:lnTo>
                  <a:lnTo>
                    <a:pt x="83712" y="29484"/>
                  </a:lnTo>
                  <a:lnTo>
                    <a:pt x="566580" y="29484"/>
                  </a:lnTo>
                  <a:lnTo>
                    <a:pt x="566093" y="27035"/>
                  </a:lnTo>
                  <a:lnTo>
                    <a:pt x="556777" y="12972"/>
                  </a:lnTo>
                  <a:lnTo>
                    <a:pt x="542969" y="3482"/>
                  </a:lnTo>
                  <a:lnTo>
                    <a:pt x="526074" y="0"/>
                  </a:lnTo>
                  <a:close/>
                </a:path>
                <a:path w="617854" h="481964">
                  <a:moveTo>
                    <a:pt x="617796" y="422677"/>
                  </a:moveTo>
                  <a:lnTo>
                    <a:pt x="588814" y="422677"/>
                  </a:lnTo>
                  <a:lnTo>
                    <a:pt x="588814" y="427598"/>
                  </a:lnTo>
                  <a:lnTo>
                    <a:pt x="586915" y="437158"/>
                  </a:lnTo>
                  <a:lnTo>
                    <a:pt x="581742" y="444971"/>
                  </a:lnTo>
                  <a:lnTo>
                    <a:pt x="574078" y="450242"/>
                  </a:lnTo>
                  <a:lnTo>
                    <a:pt x="564707" y="452176"/>
                  </a:lnTo>
                  <a:lnTo>
                    <a:pt x="611261" y="452176"/>
                  </a:lnTo>
                  <a:lnTo>
                    <a:pt x="613616" y="448623"/>
                  </a:lnTo>
                  <a:lnTo>
                    <a:pt x="617796" y="427598"/>
                  </a:lnTo>
                  <a:lnTo>
                    <a:pt x="617796" y="422677"/>
                  </a:lnTo>
                  <a:close/>
                </a:path>
                <a:path w="617854" h="481964">
                  <a:moveTo>
                    <a:pt x="381275" y="388285"/>
                  </a:moveTo>
                  <a:lnTo>
                    <a:pt x="236477" y="388285"/>
                  </a:lnTo>
                  <a:lnTo>
                    <a:pt x="232465" y="412848"/>
                  </a:lnTo>
                  <a:lnTo>
                    <a:pt x="385303" y="412848"/>
                  </a:lnTo>
                  <a:lnTo>
                    <a:pt x="381275" y="388285"/>
                  </a:lnTo>
                  <a:close/>
                </a:path>
                <a:path w="617854" h="481964">
                  <a:moveTo>
                    <a:pt x="578133" y="348956"/>
                  </a:moveTo>
                  <a:lnTo>
                    <a:pt x="543984" y="348956"/>
                  </a:lnTo>
                  <a:lnTo>
                    <a:pt x="583190" y="412848"/>
                  </a:lnTo>
                  <a:lnTo>
                    <a:pt x="617167" y="412848"/>
                  </a:lnTo>
                  <a:lnTo>
                    <a:pt x="617006" y="412296"/>
                  </a:lnTo>
                  <a:lnTo>
                    <a:pt x="578133" y="348956"/>
                  </a:lnTo>
                  <a:close/>
                </a:path>
                <a:path w="617854" h="481964">
                  <a:moveTo>
                    <a:pt x="566580" y="29484"/>
                  </a:moveTo>
                  <a:lnTo>
                    <a:pt x="534054" y="29484"/>
                  </a:lnTo>
                  <a:lnTo>
                    <a:pt x="540542" y="36106"/>
                  </a:lnTo>
                  <a:lnTo>
                    <a:pt x="540542" y="329300"/>
                  </a:lnTo>
                  <a:lnTo>
                    <a:pt x="569511" y="329300"/>
                  </a:lnTo>
                  <a:lnTo>
                    <a:pt x="569511" y="44234"/>
                  </a:lnTo>
                  <a:lnTo>
                    <a:pt x="566580" y="29484"/>
                  </a:lnTo>
                  <a:close/>
                </a:path>
                <a:path w="617854" h="481964">
                  <a:moveTo>
                    <a:pt x="334938" y="29484"/>
                  </a:moveTo>
                  <a:lnTo>
                    <a:pt x="282815" y="29484"/>
                  </a:lnTo>
                  <a:lnTo>
                    <a:pt x="284748" y="39312"/>
                  </a:lnTo>
                  <a:lnTo>
                    <a:pt x="333004" y="39312"/>
                  </a:lnTo>
                  <a:lnTo>
                    <a:pt x="334938" y="29484"/>
                  </a:lnTo>
                  <a:close/>
                </a:path>
              </a:pathLst>
            </a:custGeom>
            <a:solidFill>
              <a:srgbClr val="808285"/>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257" name="object 21">
              <a:extLst>
                <a:ext uri="{FF2B5EF4-FFF2-40B4-BE49-F238E27FC236}">
                  <a16:creationId xmlns:a16="http://schemas.microsoft.com/office/drawing/2014/main" id="{73F70E3F-AD69-41B2-A6D3-C1D9FBA7D03F}"/>
                </a:ext>
              </a:extLst>
            </p:cNvPr>
            <p:cNvSpPr/>
            <p:nvPr/>
          </p:nvSpPr>
          <p:spPr>
            <a:xfrm>
              <a:off x="9692676" y="4975066"/>
              <a:ext cx="415290" cy="0"/>
            </a:xfrm>
            <a:custGeom>
              <a:avLst/>
              <a:gdLst/>
              <a:ahLst/>
              <a:cxnLst/>
              <a:rect l="l" t="t" r="r" b="b"/>
              <a:pathLst>
                <a:path w="415290">
                  <a:moveTo>
                    <a:pt x="0" y="0"/>
                  </a:moveTo>
                  <a:lnTo>
                    <a:pt x="415076" y="0"/>
                  </a:lnTo>
                </a:path>
              </a:pathLst>
            </a:custGeom>
            <a:ln w="10159">
              <a:solidFill>
                <a:srgbClr val="8082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262" name="object 22">
              <a:extLst>
                <a:ext uri="{FF2B5EF4-FFF2-40B4-BE49-F238E27FC236}">
                  <a16:creationId xmlns:a16="http://schemas.microsoft.com/office/drawing/2014/main" id="{A3A9CAF3-AB9B-4B4B-A902-A375E733FDA4}"/>
                </a:ext>
              </a:extLst>
            </p:cNvPr>
            <p:cNvSpPr/>
            <p:nvPr/>
          </p:nvSpPr>
          <p:spPr>
            <a:xfrm>
              <a:off x="9697501" y="4733766"/>
              <a:ext cx="0" cy="236220"/>
            </a:xfrm>
            <a:custGeom>
              <a:avLst/>
              <a:gdLst/>
              <a:ahLst/>
              <a:cxnLst/>
              <a:rect l="l" t="t" r="r" b="b"/>
              <a:pathLst>
                <a:path h="236220">
                  <a:moveTo>
                    <a:pt x="0" y="0"/>
                  </a:moveTo>
                  <a:lnTo>
                    <a:pt x="0" y="236220"/>
                  </a:lnTo>
                </a:path>
              </a:pathLst>
            </a:custGeom>
            <a:ln w="9651">
              <a:solidFill>
                <a:srgbClr val="8082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263" name="object 23">
              <a:extLst>
                <a:ext uri="{FF2B5EF4-FFF2-40B4-BE49-F238E27FC236}">
                  <a16:creationId xmlns:a16="http://schemas.microsoft.com/office/drawing/2014/main" id="{5703E5A9-8286-4DD4-A211-2CF831AA295F}"/>
                </a:ext>
              </a:extLst>
            </p:cNvPr>
            <p:cNvSpPr/>
            <p:nvPr/>
          </p:nvSpPr>
          <p:spPr>
            <a:xfrm>
              <a:off x="9692676" y="4728686"/>
              <a:ext cx="415290" cy="0"/>
            </a:xfrm>
            <a:custGeom>
              <a:avLst/>
              <a:gdLst/>
              <a:ahLst/>
              <a:cxnLst/>
              <a:rect l="l" t="t" r="r" b="b"/>
              <a:pathLst>
                <a:path w="415290">
                  <a:moveTo>
                    <a:pt x="0" y="0"/>
                  </a:moveTo>
                  <a:lnTo>
                    <a:pt x="415076" y="0"/>
                  </a:lnTo>
                </a:path>
              </a:pathLst>
            </a:custGeom>
            <a:ln w="10159">
              <a:solidFill>
                <a:srgbClr val="8082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264" name="object 24">
              <a:extLst>
                <a:ext uri="{FF2B5EF4-FFF2-40B4-BE49-F238E27FC236}">
                  <a16:creationId xmlns:a16="http://schemas.microsoft.com/office/drawing/2014/main" id="{06EE870F-DC39-48CD-907E-C37D1CFAEB1C}"/>
                </a:ext>
              </a:extLst>
            </p:cNvPr>
            <p:cNvSpPr/>
            <p:nvPr/>
          </p:nvSpPr>
          <p:spPr>
            <a:xfrm>
              <a:off x="10102919" y="4733905"/>
              <a:ext cx="0" cy="236220"/>
            </a:xfrm>
            <a:custGeom>
              <a:avLst/>
              <a:gdLst/>
              <a:ahLst/>
              <a:cxnLst/>
              <a:rect l="l" t="t" r="r" b="b"/>
              <a:pathLst>
                <a:path h="236220">
                  <a:moveTo>
                    <a:pt x="0" y="0"/>
                  </a:moveTo>
                  <a:lnTo>
                    <a:pt x="0" y="235909"/>
                  </a:lnTo>
                </a:path>
              </a:pathLst>
            </a:custGeom>
            <a:ln w="9665">
              <a:solidFill>
                <a:srgbClr val="8082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265" name="object 25">
              <a:extLst>
                <a:ext uri="{FF2B5EF4-FFF2-40B4-BE49-F238E27FC236}">
                  <a16:creationId xmlns:a16="http://schemas.microsoft.com/office/drawing/2014/main" id="{74F84E35-1DE7-478A-9F6F-E3AB523268CE}"/>
                </a:ext>
              </a:extLst>
            </p:cNvPr>
            <p:cNvSpPr/>
            <p:nvPr/>
          </p:nvSpPr>
          <p:spPr>
            <a:xfrm>
              <a:off x="9905944" y="4807088"/>
              <a:ext cx="135890" cy="122555"/>
            </a:xfrm>
            <a:custGeom>
              <a:avLst/>
              <a:gdLst/>
              <a:ahLst/>
              <a:cxnLst/>
              <a:rect l="l" t="t" r="r" b="b"/>
              <a:pathLst>
                <a:path w="135890" h="122554">
                  <a:moveTo>
                    <a:pt x="0" y="0"/>
                  </a:moveTo>
                  <a:lnTo>
                    <a:pt x="69198" y="122041"/>
                  </a:lnTo>
                  <a:lnTo>
                    <a:pt x="82218" y="71900"/>
                  </a:lnTo>
                  <a:lnTo>
                    <a:pt x="106381" y="71900"/>
                  </a:lnTo>
                  <a:lnTo>
                    <a:pt x="91400" y="60475"/>
                  </a:lnTo>
                  <a:lnTo>
                    <a:pt x="135570" y="34510"/>
                  </a:lnTo>
                  <a:lnTo>
                    <a:pt x="0" y="0"/>
                  </a:lnTo>
                  <a:close/>
                </a:path>
                <a:path w="135890" h="122554">
                  <a:moveTo>
                    <a:pt x="106381" y="71900"/>
                  </a:moveTo>
                  <a:lnTo>
                    <a:pt x="82218" y="71900"/>
                  </a:lnTo>
                  <a:lnTo>
                    <a:pt x="123327" y="103249"/>
                  </a:lnTo>
                  <a:lnTo>
                    <a:pt x="124850" y="103726"/>
                  </a:lnTo>
                  <a:lnTo>
                    <a:pt x="128556" y="103726"/>
                  </a:lnTo>
                  <a:lnTo>
                    <a:pt x="130753" y="102712"/>
                  </a:lnTo>
                  <a:lnTo>
                    <a:pt x="132158" y="100773"/>
                  </a:lnTo>
                  <a:lnTo>
                    <a:pt x="134560" y="97522"/>
                  </a:lnTo>
                  <a:lnTo>
                    <a:pt x="133916" y="92898"/>
                  </a:lnTo>
                  <a:lnTo>
                    <a:pt x="106381" y="71900"/>
                  </a:lnTo>
                  <a:close/>
                </a:path>
              </a:pathLst>
            </a:custGeom>
            <a:solidFill>
              <a:srgbClr val="808285"/>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grpSp>
      <p:sp>
        <p:nvSpPr>
          <p:cNvPr id="266" name="object 80">
            <a:extLst>
              <a:ext uri="{FF2B5EF4-FFF2-40B4-BE49-F238E27FC236}">
                <a16:creationId xmlns:a16="http://schemas.microsoft.com/office/drawing/2014/main" id="{8C249E2E-9655-4533-9B10-DA27F2661F76}"/>
              </a:ext>
            </a:extLst>
          </p:cNvPr>
          <p:cNvSpPr txBox="1"/>
          <p:nvPr/>
        </p:nvSpPr>
        <p:spPr>
          <a:xfrm>
            <a:off x="4669306" y="3658053"/>
            <a:ext cx="1612558" cy="286331"/>
          </a:xfrm>
          <a:prstGeom prst="rect">
            <a:avLst/>
          </a:prstGeom>
        </p:spPr>
        <p:txBody>
          <a:bodyPr vert="horz" wrap="square" lIns="0" tIns="9242" rIns="0" bIns="0" rtlCol="0">
            <a:spAutoFit/>
          </a:bodyPr>
          <a:lstStyle/>
          <a:p>
            <a:pPr marL="7701" marR="0" lvl="0" indent="0" algn="ctr" defTabSz="914400" rtl="0" eaLnBrk="1" fontAlgn="auto" latinLnBrk="0" hangingPunct="1">
              <a:lnSpc>
                <a:spcPct val="100000"/>
              </a:lnSpc>
              <a:spcBef>
                <a:spcPts val="73"/>
              </a:spcBef>
              <a:spcAft>
                <a:spcPts val="0"/>
              </a:spcAft>
              <a:buClrTx/>
              <a:buSzTx/>
              <a:buFontTx/>
              <a:buNone/>
              <a:tabLst/>
              <a:defRPr/>
            </a:pPr>
            <a:r>
              <a:rPr kumimoji="0" lang="en-US" sz="1800" b="1"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rPr>
              <a:t>IaaS</a:t>
            </a:r>
            <a:endParaRPr kumimoji="0" lang="en-US" sz="1100" b="1"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cxnSp>
        <p:nvCxnSpPr>
          <p:cNvPr id="267" name="Straight Arrow Connector 266">
            <a:extLst>
              <a:ext uri="{FF2B5EF4-FFF2-40B4-BE49-F238E27FC236}">
                <a16:creationId xmlns:a16="http://schemas.microsoft.com/office/drawing/2014/main" id="{48961DE8-1928-43CC-82FE-15AD39C2AADF}"/>
              </a:ext>
            </a:extLst>
          </p:cNvPr>
          <p:cNvCxnSpPr/>
          <p:nvPr/>
        </p:nvCxnSpPr>
        <p:spPr>
          <a:xfrm>
            <a:off x="4954586" y="4449721"/>
            <a:ext cx="0" cy="35558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68" name="object 74">
            <a:extLst>
              <a:ext uri="{FF2B5EF4-FFF2-40B4-BE49-F238E27FC236}">
                <a16:creationId xmlns:a16="http://schemas.microsoft.com/office/drawing/2014/main" id="{9C68134A-4A70-4245-BFFA-97D3E38F74DD}"/>
              </a:ext>
            </a:extLst>
          </p:cNvPr>
          <p:cNvSpPr/>
          <p:nvPr/>
        </p:nvSpPr>
        <p:spPr>
          <a:xfrm>
            <a:off x="4604875" y="3631402"/>
            <a:ext cx="1758940" cy="826937"/>
          </a:xfrm>
          <a:custGeom>
            <a:avLst/>
            <a:gdLst/>
            <a:ahLst/>
            <a:cxnLst/>
            <a:rect l="l" t="t" r="r" b="b"/>
            <a:pathLst>
              <a:path w="5631180" h="1034414">
                <a:moveTo>
                  <a:pt x="5487962" y="1034101"/>
                </a:moveTo>
                <a:lnTo>
                  <a:pt x="143107" y="1034101"/>
                </a:lnTo>
                <a:lnTo>
                  <a:pt x="97870" y="1026756"/>
                </a:lnTo>
                <a:lnTo>
                  <a:pt x="58586" y="1006303"/>
                </a:lnTo>
                <a:lnTo>
                  <a:pt x="27608" y="975117"/>
                </a:lnTo>
                <a:lnTo>
                  <a:pt x="7294" y="935570"/>
                </a:lnTo>
                <a:lnTo>
                  <a:pt x="0" y="890038"/>
                </a:lnTo>
                <a:lnTo>
                  <a:pt x="0" y="144063"/>
                </a:lnTo>
                <a:lnTo>
                  <a:pt x="7294" y="98524"/>
                </a:lnTo>
                <a:lnTo>
                  <a:pt x="27608" y="58977"/>
                </a:lnTo>
                <a:lnTo>
                  <a:pt x="58586" y="27793"/>
                </a:lnTo>
                <a:lnTo>
                  <a:pt x="97870" y="7343"/>
                </a:lnTo>
                <a:lnTo>
                  <a:pt x="143107" y="0"/>
                </a:lnTo>
                <a:lnTo>
                  <a:pt x="5487962" y="0"/>
                </a:lnTo>
                <a:lnTo>
                  <a:pt x="5533194" y="7343"/>
                </a:lnTo>
                <a:lnTo>
                  <a:pt x="5572482" y="27793"/>
                </a:lnTo>
                <a:lnTo>
                  <a:pt x="5603465" y="58977"/>
                </a:lnTo>
                <a:lnTo>
                  <a:pt x="5623786" y="98524"/>
                </a:lnTo>
                <a:lnTo>
                  <a:pt x="5631084" y="144063"/>
                </a:lnTo>
                <a:lnTo>
                  <a:pt x="5631084" y="890038"/>
                </a:lnTo>
                <a:lnTo>
                  <a:pt x="5623786" y="935570"/>
                </a:lnTo>
                <a:lnTo>
                  <a:pt x="5603465" y="975117"/>
                </a:lnTo>
                <a:lnTo>
                  <a:pt x="5572482" y="1006303"/>
                </a:lnTo>
                <a:lnTo>
                  <a:pt x="5533194" y="1026756"/>
                </a:lnTo>
                <a:lnTo>
                  <a:pt x="5487962" y="1034101"/>
                </a:lnTo>
                <a:close/>
              </a:path>
            </a:pathLst>
          </a:custGeom>
          <a:ln w="44435">
            <a:solidFill>
              <a:srgbClr val="D2D3D4"/>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cxnSp>
        <p:nvCxnSpPr>
          <p:cNvPr id="269" name="Straight Arrow Connector 268">
            <a:extLst>
              <a:ext uri="{FF2B5EF4-FFF2-40B4-BE49-F238E27FC236}">
                <a16:creationId xmlns:a16="http://schemas.microsoft.com/office/drawing/2014/main" id="{20998784-69CD-4681-A85F-F0E8D744585A}"/>
              </a:ext>
            </a:extLst>
          </p:cNvPr>
          <p:cNvCxnSpPr/>
          <p:nvPr/>
        </p:nvCxnSpPr>
        <p:spPr>
          <a:xfrm>
            <a:off x="6115191" y="4478004"/>
            <a:ext cx="0" cy="35558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nvGrpSpPr>
          <p:cNvPr id="270" name="Group 269">
            <a:extLst>
              <a:ext uri="{FF2B5EF4-FFF2-40B4-BE49-F238E27FC236}">
                <a16:creationId xmlns:a16="http://schemas.microsoft.com/office/drawing/2014/main" id="{46CF277F-0D00-4E73-8327-CB9503D83F22}"/>
              </a:ext>
            </a:extLst>
          </p:cNvPr>
          <p:cNvGrpSpPr/>
          <p:nvPr/>
        </p:nvGrpSpPr>
        <p:grpSpPr>
          <a:xfrm>
            <a:off x="787023" y="4123374"/>
            <a:ext cx="399196" cy="283246"/>
            <a:chOff x="7580917" y="4670013"/>
            <a:chExt cx="617855" cy="481965"/>
          </a:xfrm>
        </p:grpSpPr>
        <p:sp>
          <p:nvSpPr>
            <p:cNvPr id="271" name="object 14">
              <a:extLst>
                <a:ext uri="{FF2B5EF4-FFF2-40B4-BE49-F238E27FC236}">
                  <a16:creationId xmlns:a16="http://schemas.microsoft.com/office/drawing/2014/main" id="{C5B36FE5-77B1-40BB-B261-4D5CB428DCA1}"/>
                </a:ext>
              </a:extLst>
            </p:cNvPr>
            <p:cNvSpPr/>
            <p:nvPr/>
          </p:nvSpPr>
          <p:spPr>
            <a:xfrm>
              <a:off x="7580917" y="4670013"/>
              <a:ext cx="617855" cy="481965"/>
            </a:xfrm>
            <a:custGeom>
              <a:avLst/>
              <a:gdLst/>
              <a:ahLst/>
              <a:cxnLst/>
              <a:rect l="l" t="t" r="r" b="b"/>
              <a:pathLst>
                <a:path w="617854" h="481964">
                  <a:moveTo>
                    <a:pt x="526074" y="0"/>
                  </a:moveTo>
                  <a:lnTo>
                    <a:pt x="91694" y="0"/>
                  </a:lnTo>
                  <a:lnTo>
                    <a:pt x="74805" y="3482"/>
                  </a:lnTo>
                  <a:lnTo>
                    <a:pt x="60996" y="12972"/>
                  </a:lnTo>
                  <a:lnTo>
                    <a:pt x="51676" y="27035"/>
                  </a:lnTo>
                  <a:lnTo>
                    <a:pt x="48256" y="44234"/>
                  </a:lnTo>
                  <a:lnTo>
                    <a:pt x="48256" y="334908"/>
                  </a:lnTo>
                  <a:lnTo>
                    <a:pt x="762" y="412296"/>
                  </a:lnTo>
                  <a:lnTo>
                    <a:pt x="0" y="415011"/>
                  </a:lnTo>
                  <a:lnTo>
                    <a:pt x="0" y="427598"/>
                  </a:lnTo>
                  <a:lnTo>
                    <a:pt x="4178" y="448623"/>
                  </a:lnTo>
                  <a:lnTo>
                    <a:pt x="15566" y="465809"/>
                  </a:lnTo>
                  <a:lnTo>
                    <a:pt x="32443" y="477406"/>
                  </a:lnTo>
                  <a:lnTo>
                    <a:pt x="53089" y="481661"/>
                  </a:lnTo>
                  <a:lnTo>
                    <a:pt x="564707" y="481661"/>
                  </a:lnTo>
                  <a:lnTo>
                    <a:pt x="585347" y="477406"/>
                  </a:lnTo>
                  <a:lnTo>
                    <a:pt x="602225" y="465809"/>
                  </a:lnTo>
                  <a:lnTo>
                    <a:pt x="611261" y="452176"/>
                  </a:lnTo>
                  <a:lnTo>
                    <a:pt x="53089" y="452176"/>
                  </a:lnTo>
                  <a:lnTo>
                    <a:pt x="43699" y="450242"/>
                  </a:lnTo>
                  <a:lnTo>
                    <a:pt x="36022" y="444971"/>
                  </a:lnTo>
                  <a:lnTo>
                    <a:pt x="30840" y="437158"/>
                  </a:lnTo>
                  <a:lnTo>
                    <a:pt x="28939" y="427598"/>
                  </a:lnTo>
                  <a:lnTo>
                    <a:pt x="28939" y="422677"/>
                  </a:lnTo>
                  <a:lnTo>
                    <a:pt x="617796" y="422677"/>
                  </a:lnTo>
                  <a:lnTo>
                    <a:pt x="617796" y="415011"/>
                  </a:lnTo>
                  <a:lnTo>
                    <a:pt x="617167" y="412848"/>
                  </a:lnTo>
                  <a:lnTo>
                    <a:pt x="34563" y="412848"/>
                  </a:lnTo>
                  <a:lnTo>
                    <a:pt x="73783" y="348956"/>
                  </a:lnTo>
                  <a:lnTo>
                    <a:pt x="578133" y="348956"/>
                  </a:lnTo>
                  <a:lnTo>
                    <a:pt x="569511" y="334908"/>
                  </a:lnTo>
                  <a:lnTo>
                    <a:pt x="569511" y="329300"/>
                  </a:lnTo>
                  <a:lnTo>
                    <a:pt x="77210" y="329300"/>
                  </a:lnTo>
                  <a:lnTo>
                    <a:pt x="77210" y="36106"/>
                  </a:lnTo>
                  <a:lnTo>
                    <a:pt x="83712" y="29484"/>
                  </a:lnTo>
                  <a:lnTo>
                    <a:pt x="566580" y="29484"/>
                  </a:lnTo>
                  <a:lnTo>
                    <a:pt x="566093" y="27035"/>
                  </a:lnTo>
                  <a:lnTo>
                    <a:pt x="556777" y="12972"/>
                  </a:lnTo>
                  <a:lnTo>
                    <a:pt x="542969" y="3482"/>
                  </a:lnTo>
                  <a:lnTo>
                    <a:pt x="526074" y="0"/>
                  </a:lnTo>
                  <a:close/>
                </a:path>
                <a:path w="617854" h="481964">
                  <a:moveTo>
                    <a:pt x="617796" y="422677"/>
                  </a:moveTo>
                  <a:lnTo>
                    <a:pt x="588814" y="422677"/>
                  </a:lnTo>
                  <a:lnTo>
                    <a:pt x="588814" y="427598"/>
                  </a:lnTo>
                  <a:lnTo>
                    <a:pt x="586915" y="437158"/>
                  </a:lnTo>
                  <a:lnTo>
                    <a:pt x="581742" y="444971"/>
                  </a:lnTo>
                  <a:lnTo>
                    <a:pt x="574078" y="450242"/>
                  </a:lnTo>
                  <a:lnTo>
                    <a:pt x="564707" y="452176"/>
                  </a:lnTo>
                  <a:lnTo>
                    <a:pt x="611261" y="452176"/>
                  </a:lnTo>
                  <a:lnTo>
                    <a:pt x="613616" y="448623"/>
                  </a:lnTo>
                  <a:lnTo>
                    <a:pt x="617796" y="427598"/>
                  </a:lnTo>
                  <a:lnTo>
                    <a:pt x="617796" y="422677"/>
                  </a:lnTo>
                  <a:close/>
                </a:path>
                <a:path w="617854" h="481964">
                  <a:moveTo>
                    <a:pt x="381275" y="388285"/>
                  </a:moveTo>
                  <a:lnTo>
                    <a:pt x="236477" y="388285"/>
                  </a:lnTo>
                  <a:lnTo>
                    <a:pt x="232465" y="412848"/>
                  </a:lnTo>
                  <a:lnTo>
                    <a:pt x="385303" y="412848"/>
                  </a:lnTo>
                  <a:lnTo>
                    <a:pt x="381275" y="388285"/>
                  </a:lnTo>
                  <a:close/>
                </a:path>
                <a:path w="617854" h="481964">
                  <a:moveTo>
                    <a:pt x="578133" y="348956"/>
                  </a:moveTo>
                  <a:lnTo>
                    <a:pt x="543984" y="348956"/>
                  </a:lnTo>
                  <a:lnTo>
                    <a:pt x="583190" y="412848"/>
                  </a:lnTo>
                  <a:lnTo>
                    <a:pt x="617167" y="412848"/>
                  </a:lnTo>
                  <a:lnTo>
                    <a:pt x="617006" y="412296"/>
                  </a:lnTo>
                  <a:lnTo>
                    <a:pt x="578133" y="348956"/>
                  </a:lnTo>
                  <a:close/>
                </a:path>
                <a:path w="617854" h="481964">
                  <a:moveTo>
                    <a:pt x="566580" y="29484"/>
                  </a:moveTo>
                  <a:lnTo>
                    <a:pt x="534054" y="29484"/>
                  </a:lnTo>
                  <a:lnTo>
                    <a:pt x="540542" y="36106"/>
                  </a:lnTo>
                  <a:lnTo>
                    <a:pt x="540542" y="329300"/>
                  </a:lnTo>
                  <a:lnTo>
                    <a:pt x="569511" y="329300"/>
                  </a:lnTo>
                  <a:lnTo>
                    <a:pt x="569511" y="44234"/>
                  </a:lnTo>
                  <a:lnTo>
                    <a:pt x="566580" y="29484"/>
                  </a:lnTo>
                  <a:close/>
                </a:path>
                <a:path w="617854" h="481964">
                  <a:moveTo>
                    <a:pt x="334938" y="29484"/>
                  </a:moveTo>
                  <a:lnTo>
                    <a:pt x="282815" y="29484"/>
                  </a:lnTo>
                  <a:lnTo>
                    <a:pt x="284748" y="39312"/>
                  </a:lnTo>
                  <a:lnTo>
                    <a:pt x="333004" y="39312"/>
                  </a:lnTo>
                  <a:lnTo>
                    <a:pt x="334938" y="29484"/>
                  </a:lnTo>
                  <a:close/>
                </a:path>
              </a:pathLst>
            </a:custGeom>
            <a:solidFill>
              <a:srgbClr val="808285"/>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272" name="object 15">
              <a:extLst>
                <a:ext uri="{FF2B5EF4-FFF2-40B4-BE49-F238E27FC236}">
                  <a16:creationId xmlns:a16="http://schemas.microsoft.com/office/drawing/2014/main" id="{65427BD8-8286-4706-A2A2-48409E1561F6}"/>
                </a:ext>
              </a:extLst>
            </p:cNvPr>
            <p:cNvSpPr/>
            <p:nvPr/>
          </p:nvSpPr>
          <p:spPr>
            <a:xfrm>
              <a:off x="7682266" y="4975066"/>
              <a:ext cx="415290" cy="0"/>
            </a:xfrm>
            <a:custGeom>
              <a:avLst/>
              <a:gdLst/>
              <a:ahLst/>
              <a:cxnLst/>
              <a:rect l="l" t="t" r="r" b="b"/>
              <a:pathLst>
                <a:path w="415290">
                  <a:moveTo>
                    <a:pt x="0" y="0"/>
                  </a:moveTo>
                  <a:lnTo>
                    <a:pt x="415076" y="0"/>
                  </a:lnTo>
                </a:path>
              </a:pathLst>
            </a:custGeom>
            <a:ln w="10159">
              <a:solidFill>
                <a:srgbClr val="8082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273" name="object 16">
              <a:extLst>
                <a:ext uri="{FF2B5EF4-FFF2-40B4-BE49-F238E27FC236}">
                  <a16:creationId xmlns:a16="http://schemas.microsoft.com/office/drawing/2014/main" id="{D94D591A-2692-4A58-885C-7CABC9620F9F}"/>
                </a:ext>
              </a:extLst>
            </p:cNvPr>
            <p:cNvSpPr/>
            <p:nvPr/>
          </p:nvSpPr>
          <p:spPr>
            <a:xfrm>
              <a:off x="7687092" y="4733766"/>
              <a:ext cx="0" cy="236220"/>
            </a:xfrm>
            <a:custGeom>
              <a:avLst/>
              <a:gdLst/>
              <a:ahLst/>
              <a:cxnLst/>
              <a:rect l="l" t="t" r="r" b="b"/>
              <a:pathLst>
                <a:path h="236220">
                  <a:moveTo>
                    <a:pt x="0" y="0"/>
                  </a:moveTo>
                  <a:lnTo>
                    <a:pt x="0" y="236220"/>
                  </a:lnTo>
                </a:path>
              </a:pathLst>
            </a:custGeom>
            <a:ln w="9651">
              <a:solidFill>
                <a:srgbClr val="8082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274" name="object 17">
              <a:extLst>
                <a:ext uri="{FF2B5EF4-FFF2-40B4-BE49-F238E27FC236}">
                  <a16:creationId xmlns:a16="http://schemas.microsoft.com/office/drawing/2014/main" id="{F666BF35-1B6B-44D1-9468-293325DF926F}"/>
                </a:ext>
              </a:extLst>
            </p:cNvPr>
            <p:cNvSpPr/>
            <p:nvPr/>
          </p:nvSpPr>
          <p:spPr>
            <a:xfrm>
              <a:off x="7682266" y="4728686"/>
              <a:ext cx="415290" cy="0"/>
            </a:xfrm>
            <a:custGeom>
              <a:avLst/>
              <a:gdLst/>
              <a:ahLst/>
              <a:cxnLst/>
              <a:rect l="l" t="t" r="r" b="b"/>
              <a:pathLst>
                <a:path w="415290">
                  <a:moveTo>
                    <a:pt x="0" y="0"/>
                  </a:moveTo>
                  <a:lnTo>
                    <a:pt x="415076" y="0"/>
                  </a:lnTo>
                </a:path>
              </a:pathLst>
            </a:custGeom>
            <a:ln w="10159">
              <a:solidFill>
                <a:srgbClr val="8082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275" name="object 18">
              <a:extLst>
                <a:ext uri="{FF2B5EF4-FFF2-40B4-BE49-F238E27FC236}">
                  <a16:creationId xmlns:a16="http://schemas.microsoft.com/office/drawing/2014/main" id="{FE7231B2-A087-4B72-B20E-4F5E4A76A3A5}"/>
                </a:ext>
              </a:extLst>
            </p:cNvPr>
            <p:cNvSpPr/>
            <p:nvPr/>
          </p:nvSpPr>
          <p:spPr>
            <a:xfrm>
              <a:off x="8092509" y="4733905"/>
              <a:ext cx="0" cy="236220"/>
            </a:xfrm>
            <a:custGeom>
              <a:avLst/>
              <a:gdLst/>
              <a:ahLst/>
              <a:cxnLst/>
              <a:rect l="l" t="t" r="r" b="b"/>
              <a:pathLst>
                <a:path h="236220">
                  <a:moveTo>
                    <a:pt x="0" y="0"/>
                  </a:moveTo>
                  <a:lnTo>
                    <a:pt x="0" y="235909"/>
                  </a:lnTo>
                </a:path>
              </a:pathLst>
            </a:custGeom>
            <a:ln w="9665">
              <a:solidFill>
                <a:srgbClr val="8082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276" name="object 19">
              <a:extLst>
                <a:ext uri="{FF2B5EF4-FFF2-40B4-BE49-F238E27FC236}">
                  <a16:creationId xmlns:a16="http://schemas.microsoft.com/office/drawing/2014/main" id="{66E3C780-C601-42B7-9637-6882570CFC80}"/>
                </a:ext>
              </a:extLst>
            </p:cNvPr>
            <p:cNvSpPr/>
            <p:nvPr/>
          </p:nvSpPr>
          <p:spPr>
            <a:xfrm>
              <a:off x="7895534" y="4807088"/>
              <a:ext cx="135890" cy="122555"/>
            </a:xfrm>
            <a:custGeom>
              <a:avLst/>
              <a:gdLst/>
              <a:ahLst/>
              <a:cxnLst/>
              <a:rect l="l" t="t" r="r" b="b"/>
              <a:pathLst>
                <a:path w="135890" h="122554">
                  <a:moveTo>
                    <a:pt x="0" y="0"/>
                  </a:moveTo>
                  <a:lnTo>
                    <a:pt x="69198" y="122041"/>
                  </a:lnTo>
                  <a:lnTo>
                    <a:pt x="82218" y="71900"/>
                  </a:lnTo>
                  <a:lnTo>
                    <a:pt x="106381" y="71900"/>
                  </a:lnTo>
                  <a:lnTo>
                    <a:pt x="91400" y="60475"/>
                  </a:lnTo>
                  <a:lnTo>
                    <a:pt x="135570" y="34510"/>
                  </a:lnTo>
                  <a:lnTo>
                    <a:pt x="0" y="0"/>
                  </a:lnTo>
                  <a:close/>
                </a:path>
                <a:path w="135890" h="122554">
                  <a:moveTo>
                    <a:pt x="106381" y="71900"/>
                  </a:moveTo>
                  <a:lnTo>
                    <a:pt x="82218" y="71900"/>
                  </a:lnTo>
                  <a:lnTo>
                    <a:pt x="123327" y="103249"/>
                  </a:lnTo>
                  <a:lnTo>
                    <a:pt x="124850" y="103726"/>
                  </a:lnTo>
                  <a:lnTo>
                    <a:pt x="128556" y="103726"/>
                  </a:lnTo>
                  <a:lnTo>
                    <a:pt x="130753" y="102712"/>
                  </a:lnTo>
                  <a:lnTo>
                    <a:pt x="132158" y="100773"/>
                  </a:lnTo>
                  <a:lnTo>
                    <a:pt x="134560" y="97522"/>
                  </a:lnTo>
                  <a:lnTo>
                    <a:pt x="133916" y="92898"/>
                  </a:lnTo>
                  <a:lnTo>
                    <a:pt x="106381" y="71900"/>
                  </a:lnTo>
                  <a:close/>
                </a:path>
              </a:pathLst>
            </a:custGeom>
            <a:solidFill>
              <a:srgbClr val="808285"/>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grpSp>
      <p:grpSp>
        <p:nvGrpSpPr>
          <p:cNvPr id="277" name="Group 276">
            <a:extLst>
              <a:ext uri="{FF2B5EF4-FFF2-40B4-BE49-F238E27FC236}">
                <a16:creationId xmlns:a16="http://schemas.microsoft.com/office/drawing/2014/main" id="{D29B2A44-E900-4350-A7BE-A47C74AA2DA1}"/>
              </a:ext>
            </a:extLst>
          </p:cNvPr>
          <p:cNvGrpSpPr/>
          <p:nvPr/>
        </p:nvGrpSpPr>
        <p:grpSpPr>
          <a:xfrm>
            <a:off x="1613083" y="4123374"/>
            <a:ext cx="399196" cy="283246"/>
            <a:chOff x="9591327" y="4670013"/>
            <a:chExt cx="617855" cy="481965"/>
          </a:xfrm>
        </p:grpSpPr>
        <p:sp>
          <p:nvSpPr>
            <p:cNvPr id="278" name="object 20">
              <a:extLst>
                <a:ext uri="{FF2B5EF4-FFF2-40B4-BE49-F238E27FC236}">
                  <a16:creationId xmlns:a16="http://schemas.microsoft.com/office/drawing/2014/main" id="{D9910399-62ED-49B0-A825-22D4D4EDDF6A}"/>
                </a:ext>
              </a:extLst>
            </p:cNvPr>
            <p:cNvSpPr/>
            <p:nvPr/>
          </p:nvSpPr>
          <p:spPr>
            <a:xfrm>
              <a:off x="9591327" y="4670013"/>
              <a:ext cx="617855" cy="481965"/>
            </a:xfrm>
            <a:custGeom>
              <a:avLst/>
              <a:gdLst/>
              <a:ahLst/>
              <a:cxnLst/>
              <a:rect l="l" t="t" r="r" b="b"/>
              <a:pathLst>
                <a:path w="617854" h="481964">
                  <a:moveTo>
                    <a:pt x="526074" y="0"/>
                  </a:moveTo>
                  <a:lnTo>
                    <a:pt x="91694" y="0"/>
                  </a:lnTo>
                  <a:lnTo>
                    <a:pt x="74805" y="3482"/>
                  </a:lnTo>
                  <a:lnTo>
                    <a:pt x="60996" y="12972"/>
                  </a:lnTo>
                  <a:lnTo>
                    <a:pt x="51676" y="27035"/>
                  </a:lnTo>
                  <a:lnTo>
                    <a:pt x="48256" y="44234"/>
                  </a:lnTo>
                  <a:lnTo>
                    <a:pt x="48256" y="334908"/>
                  </a:lnTo>
                  <a:lnTo>
                    <a:pt x="762" y="412296"/>
                  </a:lnTo>
                  <a:lnTo>
                    <a:pt x="0" y="415011"/>
                  </a:lnTo>
                  <a:lnTo>
                    <a:pt x="0" y="427598"/>
                  </a:lnTo>
                  <a:lnTo>
                    <a:pt x="4178" y="448623"/>
                  </a:lnTo>
                  <a:lnTo>
                    <a:pt x="15566" y="465809"/>
                  </a:lnTo>
                  <a:lnTo>
                    <a:pt x="32443" y="477406"/>
                  </a:lnTo>
                  <a:lnTo>
                    <a:pt x="53089" y="481661"/>
                  </a:lnTo>
                  <a:lnTo>
                    <a:pt x="564707" y="481661"/>
                  </a:lnTo>
                  <a:lnTo>
                    <a:pt x="585347" y="477406"/>
                  </a:lnTo>
                  <a:lnTo>
                    <a:pt x="602225" y="465809"/>
                  </a:lnTo>
                  <a:lnTo>
                    <a:pt x="611261" y="452176"/>
                  </a:lnTo>
                  <a:lnTo>
                    <a:pt x="53089" y="452176"/>
                  </a:lnTo>
                  <a:lnTo>
                    <a:pt x="43699" y="450242"/>
                  </a:lnTo>
                  <a:lnTo>
                    <a:pt x="36022" y="444971"/>
                  </a:lnTo>
                  <a:lnTo>
                    <a:pt x="30840" y="437158"/>
                  </a:lnTo>
                  <a:lnTo>
                    <a:pt x="28939" y="427598"/>
                  </a:lnTo>
                  <a:lnTo>
                    <a:pt x="28939" y="422677"/>
                  </a:lnTo>
                  <a:lnTo>
                    <a:pt x="617796" y="422677"/>
                  </a:lnTo>
                  <a:lnTo>
                    <a:pt x="617796" y="415011"/>
                  </a:lnTo>
                  <a:lnTo>
                    <a:pt x="617167" y="412848"/>
                  </a:lnTo>
                  <a:lnTo>
                    <a:pt x="34563" y="412848"/>
                  </a:lnTo>
                  <a:lnTo>
                    <a:pt x="73783" y="348956"/>
                  </a:lnTo>
                  <a:lnTo>
                    <a:pt x="578133" y="348956"/>
                  </a:lnTo>
                  <a:lnTo>
                    <a:pt x="569511" y="334908"/>
                  </a:lnTo>
                  <a:lnTo>
                    <a:pt x="569511" y="329300"/>
                  </a:lnTo>
                  <a:lnTo>
                    <a:pt x="77210" y="329300"/>
                  </a:lnTo>
                  <a:lnTo>
                    <a:pt x="77210" y="36106"/>
                  </a:lnTo>
                  <a:lnTo>
                    <a:pt x="83712" y="29484"/>
                  </a:lnTo>
                  <a:lnTo>
                    <a:pt x="566580" y="29484"/>
                  </a:lnTo>
                  <a:lnTo>
                    <a:pt x="566093" y="27035"/>
                  </a:lnTo>
                  <a:lnTo>
                    <a:pt x="556777" y="12972"/>
                  </a:lnTo>
                  <a:lnTo>
                    <a:pt x="542969" y="3482"/>
                  </a:lnTo>
                  <a:lnTo>
                    <a:pt x="526074" y="0"/>
                  </a:lnTo>
                  <a:close/>
                </a:path>
                <a:path w="617854" h="481964">
                  <a:moveTo>
                    <a:pt x="617796" y="422677"/>
                  </a:moveTo>
                  <a:lnTo>
                    <a:pt x="588814" y="422677"/>
                  </a:lnTo>
                  <a:lnTo>
                    <a:pt x="588814" y="427598"/>
                  </a:lnTo>
                  <a:lnTo>
                    <a:pt x="586915" y="437158"/>
                  </a:lnTo>
                  <a:lnTo>
                    <a:pt x="581742" y="444971"/>
                  </a:lnTo>
                  <a:lnTo>
                    <a:pt x="574078" y="450242"/>
                  </a:lnTo>
                  <a:lnTo>
                    <a:pt x="564707" y="452176"/>
                  </a:lnTo>
                  <a:lnTo>
                    <a:pt x="611261" y="452176"/>
                  </a:lnTo>
                  <a:lnTo>
                    <a:pt x="613616" y="448623"/>
                  </a:lnTo>
                  <a:lnTo>
                    <a:pt x="617796" y="427598"/>
                  </a:lnTo>
                  <a:lnTo>
                    <a:pt x="617796" y="422677"/>
                  </a:lnTo>
                  <a:close/>
                </a:path>
                <a:path w="617854" h="481964">
                  <a:moveTo>
                    <a:pt x="381275" y="388285"/>
                  </a:moveTo>
                  <a:lnTo>
                    <a:pt x="236477" y="388285"/>
                  </a:lnTo>
                  <a:lnTo>
                    <a:pt x="232465" y="412848"/>
                  </a:lnTo>
                  <a:lnTo>
                    <a:pt x="385303" y="412848"/>
                  </a:lnTo>
                  <a:lnTo>
                    <a:pt x="381275" y="388285"/>
                  </a:lnTo>
                  <a:close/>
                </a:path>
                <a:path w="617854" h="481964">
                  <a:moveTo>
                    <a:pt x="578133" y="348956"/>
                  </a:moveTo>
                  <a:lnTo>
                    <a:pt x="543984" y="348956"/>
                  </a:lnTo>
                  <a:lnTo>
                    <a:pt x="583190" y="412848"/>
                  </a:lnTo>
                  <a:lnTo>
                    <a:pt x="617167" y="412848"/>
                  </a:lnTo>
                  <a:lnTo>
                    <a:pt x="617006" y="412296"/>
                  </a:lnTo>
                  <a:lnTo>
                    <a:pt x="578133" y="348956"/>
                  </a:lnTo>
                  <a:close/>
                </a:path>
                <a:path w="617854" h="481964">
                  <a:moveTo>
                    <a:pt x="566580" y="29484"/>
                  </a:moveTo>
                  <a:lnTo>
                    <a:pt x="534054" y="29484"/>
                  </a:lnTo>
                  <a:lnTo>
                    <a:pt x="540542" y="36106"/>
                  </a:lnTo>
                  <a:lnTo>
                    <a:pt x="540542" y="329300"/>
                  </a:lnTo>
                  <a:lnTo>
                    <a:pt x="569511" y="329300"/>
                  </a:lnTo>
                  <a:lnTo>
                    <a:pt x="569511" y="44234"/>
                  </a:lnTo>
                  <a:lnTo>
                    <a:pt x="566580" y="29484"/>
                  </a:lnTo>
                  <a:close/>
                </a:path>
                <a:path w="617854" h="481964">
                  <a:moveTo>
                    <a:pt x="334938" y="29484"/>
                  </a:moveTo>
                  <a:lnTo>
                    <a:pt x="282815" y="29484"/>
                  </a:lnTo>
                  <a:lnTo>
                    <a:pt x="284748" y="39312"/>
                  </a:lnTo>
                  <a:lnTo>
                    <a:pt x="333004" y="39312"/>
                  </a:lnTo>
                  <a:lnTo>
                    <a:pt x="334938" y="29484"/>
                  </a:lnTo>
                  <a:close/>
                </a:path>
              </a:pathLst>
            </a:custGeom>
            <a:solidFill>
              <a:srgbClr val="808285"/>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279" name="object 21">
              <a:extLst>
                <a:ext uri="{FF2B5EF4-FFF2-40B4-BE49-F238E27FC236}">
                  <a16:creationId xmlns:a16="http://schemas.microsoft.com/office/drawing/2014/main" id="{26C4318E-E28F-4146-9E14-6D0B9A53023D}"/>
                </a:ext>
              </a:extLst>
            </p:cNvPr>
            <p:cNvSpPr/>
            <p:nvPr/>
          </p:nvSpPr>
          <p:spPr>
            <a:xfrm>
              <a:off x="9692676" y="4975066"/>
              <a:ext cx="415290" cy="0"/>
            </a:xfrm>
            <a:custGeom>
              <a:avLst/>
              <a:gdLst/>
              <a:ahLst/>
              <a:cxnLst/>
              <a:rect l="l" t="t" r="r" b="b"/>
              <a:pathLst>
                <a:path w="415290">
                  <a:moveTo>
                    <a:pt x="0" y="0"/>
                  </a:moveTo>
                  <a:lnTo>
                    <a:pt x="415076" y="0"/>
                  </a:lnTo>
                </a:path>
              </a:pathLst>
            </a:custGeom>
            <a:ln w="10159">
              <a:solidFill>
                <a:srgbClr val="8082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280" name="object 22">
              <a:extLst>
                <a:ext uri="{FF2B5EF4-FFF2-40B4-BE49-F238E27FC236}">
                  <a16:creationId xmlns:a16="http://schemas.microsoft.com/office/drawing/2014/main" id="{E35D85D9-5A13-41E0-ACDB-23FA868D39E1}"/>
                </a:ext>
              </a:extLst>
            </p:cNvPr>
            <p:cNvSpPr/>
            <p:nvPr/>
          </p:nvSpPr>
          <p:spPr>
            <a:xfrm>
              <a:off x="9697501" y="4733766"/>
              <a:ext cx="0" cy="236220"/>
            </a:xfrm>
            <a:custGeom>
              <a:avLst/>
              <a:gdLst/>
              <a:ahLst/>
              <a:cxnLst/>
              <a:rect l="l" t="t" r="r" b="b"/>
              <a:pathLst>
                <a:path h="236220">
                  <a:moveTo>
                    <a:pt x="0" y="0"/>
                  </a:moveTo>
                  <a:lnTo>
                    <a:pt x="0" y="236220"/>
                  </a:lnTo>
                </a:path>
              </a:pathLst>
            </a:custGeom>
            <a:ln w="9651">
              <a:solidFill>
                <a:srgbClr val="8082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281" name="object 23">
              <a:extLst>
                <a:ext uri="{FF2B5EF4-FFF2-40B4-BE49-F238E27FC236}">
                  <a16:creationId xmlns:a16="http://schemas.microsoft.com/office/drawing/2014/main" id="{22BAB4F7-A79C-4069-8DA0-2197BBE255E3}"/>
                </a:ext>
              </a:extLst>
            </p:cNvPr>
            <p:cNvSpPr/>
            <p:nvPr/>
          </p:nvSpPr>
          <p:spPr>
            <a:xfrm>
              <a:off x="9692676" y="4728686"/>
              <a:ext cx="415290" cy="0"/>
            </a:xfrm>
            <a:custGeom>
              <a:avLst/>
              <a:gdLst/>
              <a:ahLst/>
              <a:cxnLst/>
              <a:rect l="l" t="t" r="r" b="b"/>
              <a:pathLst>
                <a:path w="415290">
                  <a:moveTo>
                    <a:pt x="0" y="0"/>
                  </a:moveTo>
                  <a:lnTo>
                    <a:pt x="415076" y="0"/>
                  </a:lnTo>
                </a:path>
              </a:pathLst>
            </a:custGeom>
            <a:ln w="10159">
              <a:solidFill>
                <a:srgbClr val="8082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282" name="object 24">
              <a:extLst>
                <a:ext uri="{FF2B5EF4-FFF2-40B4-BE49-F238E27FC236}">
                  <a16:creationId xmlns:a16="http://schemas.microsoft.com/office/drawing/2014/main" id="{0E1E81CA-25D0-496D-A11E-91C274A68449}"/>
                </a:ext>
              </a:extLst>
            </p:cNvPr>
            <p:cNvSpPr/>
            <p:nvPr/>
          </p:nvSpPr>
          <p:spPr>
            <a:xfrm>
              <a:off x="10102919" y="4733905"/>
              <a:ext cx="0" cy="236220"/>
            </a:xfrm>
            <a:custGeom>
              <a:avLst/>
              <a:gdLst/>
              <a:ahLst/>
              <a:cxnLst/>
              <a:rect l="l" t="t" r="r" b="b"/>
              <a:pathLst>
                <a:path h="236220">
                  <a:moveTo>
                    <a:pt x="0" y="0"/>
                  </a:moveTo>
                  <a:lnTo>
                    <a:pt x="0" y="235909"/>
                  </a:lnTo>
                </a:path>
              </a:pathLst>
            </a:custGeom>
            <a:ln w="9665">
              <a:solidFill>
                <a:srgbClr val="8082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283" name="object 25">
              <a:extLst>
                <a:ext uri="{FF2B5EF4-FFF2-40B4-BE49-F238E27FC236}">
                  <a16:creationId xmlns:a16="http://schemas.microsoft.com/office/drawing/2014/main" id="{70881D2B-F849-49F5-9651-915E9FA38C5E}"/>
                </a:ext>
              </a:extLst>
            </p:cNvPr>
            <p:cNvSpPr/>
            <p:nvPr/>
          </p:nvSpPr>
          <p:spPr>
            <a:xfrm>
              <a:off x="9905944" y="4807088"/>
              <a:ext cx="135890" cy="122555"/>
            </a:xfrm>
            <a:custGeom>
              <a:avLst/>
              <a:gdLst/>
              <a:ahLst/>
              <a:cxnLst/>
              <a:rect l="l" t="t" r="r" b="b"/>
              <a:pathLst>
                <a:path w="135890" h="122554">
                  <a:moveTo>
                    <a:pt x="0" y="0"/>
                  </a:moveTo>
                  <a:lnTo>
                    <a:pt x="69198" y="122041"/>
                  </a:lnTo>
                  <a:lnTo>
                    <a:pt x="82218" y="71900"/>
                  </a:lnTo>
                  <a:lnTo>
                    <a:pt x="106381" y="71900"/>
                  </a:lnTo>
                  <a:lnTo>
                    <a:pt x="91400" y="60475"/>
                  </a:lnTo>
                  <a:lnTo>
                    <a:pt x="135570" y="34510"/>
                  </a:lnTo>
                  <a:lnTo>
                    <a:pt x="0" y="0"/>
                  </a:lnTo>
                  <a:close/>
                </a:path>
                <a:path w="135890" h="122554">
                  <a:moveTo>
                    <a:pt x="106381" y="71900"/>
                  </a:moveTo>
                  <a:lnTo>
                    <a:pt x="82218" y="71900"/>
                  </a:lnTo>
                  <a:lnTo>
                    <a:pt x="123327" y="103249"/>
                  </a:lnTo>
                  <a:lnTo>
                    <a:pt x="124850" y="103726"/>
                  </a:lnTo>
                  <a:lnTo>
                    <a:pt x="128556" y="103726"/>
                  </a:lnTo>
                  <a:lnTo>
                    <a:pt x="130753" y="102712"/>
                  </a:lnTo>
                  <a:lnTo>
                    <a:pt x="132158" y="100773"/>
                  </a:lnTo>
                  <a:lnTo>
                    <a:pt x="134560" y="97522"/>
                  </a:lnTo>
                  <a:lnTo>
                    <a:pt x="133916" y="92898"/>
                  </a:lnTo>
                  <a:lnTo>
                    <a:pt x="106381" y="71900"/>
                  </a:lnTo>
                  <a:close/>
                </a:path>
              </a:pathLst>
            </a:custGeom>
            <a:solidFill>
              <a:srgbClr val="808285"/>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grpSp>
      <p:grpSp>
        <p:nvGrpSpPr>
          <p:cNvPr id="284" name="Group 283">
            <a:extLst>
              <a:ext uri="{FF2B5EF4-FFF2-40B4-BE49-F238E27FC236}">
                <a16:creationId xmlns:a16="http://schemas.microsoft.com/office/drawing/2014/main" id="{9DC329A2-430E-4F01-90D0-FC1850C16F59}"/>
              </a:ext>
            </a:extLst>
          </p:cNvPr>
          <p:cNvGrpSpPr/>
          <p:nvPr/>
        </p:nvGrpSpPr>
        <p:grpSpPr>
          <a:xfrm>
            <a:off x="2498134" y="4138122"/>
            <a:ext cx="406170" cy="283246"/>
            <a:chOff x="11601740" y="4670013"/>
            <a:chExt cx="628650" cy="481965"/>
          </a:xfrm>
        </p:grpSpPr>
        <p:sp>
          <p:nvSpPr>
            <p:cNvPr id="285" name="object 26">
              <a:extLst>
                <a:ext uri="{FF2B5EF4-FFF2-40B4-BE49-F238E27FC236}">
                  <a16:creationId xmlns:a16="http://schemas.microsoft.com/office/drawing/2014/main" id="{1BCA5CD4-C85F-4320-9FD9-961BFE28442D}"/>
                </a:ext>
              </a:extLst>
            </p:cNvPr>
            <p:cNvSpPr/>
            <p:nvPr/>
          </p:nvSpPr>
          <p:spPr>
            <a:xfrm>
              <a:off x="11601740" y="4670013"/>
              <a:ext cx="628650" cy="481965"/>
            </a:xfrm>
            <a:custGeom>
              <a:avLst/>
              <a:gdLst/>
              <a:ahLst/>
              <a:cxnLst/>
              <a:rect l="l" t="t" r="r" b="b"/>
              <a:pathLst>
                <a:path w="628650" h="481964">
                  <a:moveTo>
                    <a:pt x="534988" y="0"/>
                  </a:moveTo>
                  <a:lnTo>
                    <a:pt x="93243" y="0"/>
                  </a:lnTo>
                  <a:lnTo>
                    <a:pt x="76070" y="3482"/>
                  </a:lnTo>
                  <a:lnTo>
                    <a:pt x="62025" y="12972"/>
                  </a:lnTo>
                  <a:lnTo>
                    <a:pt x="52545" y="27035"/>
                  </a:lnTo>
                  <a:lnTo>
                    <a:pt x="49066" y="44234"/>
                  </a:lnTo>
                  <a:lnTo>
                    <a:pt x="49066" y="334908"/>
                  </a:lnTo>
                  <a:lnTo>
                    <a:pt x="774" y="412296"/>
                  </a:lnTo>
                  <a:lnTo>
                    <a:pt x="0" y="415011"/>
                  </a:lnTo>
                  <a:lnTo>
                    <a:pt x="0" y="427598"/>
                  </a:lnTo>
                  <a:lnTo>
                    <a:pt x="4247" y="448623"/>
                  </a:lnTo>
                  <a:lnTo>
                    <a:pt x="15826" y="465809"/>
                  </a:lnTo>
                  <a:lnTo>
                    <a:pt x="32989" y="477406"/>
                  </a:lnTo>
                  <a:lnTo>
                    <a:pt x="53987" y="481661"/>
                  </a:lnTo>
                  <a:lnTo>
                    <a:pt x="574275" y="481661"/>
                  </a:lnTo>
                  <a:lnTo>
                    <a:pt x="595265" y="477406"/>
                  </a:lnTo>
                  <a:lnTo>
                    <a:pt x="612428" y="465809"/>
                  </a:lnTo>
                  <a:lnTo>
                    <a:pt x="621617" y="452176"/>
                  </a:lnTo>
                  <a:lnTo>
                    <a:pt x="53987" y="452176"/>
                  </a:lnTo>
                  <a:lnTo>
                    <a:pt x="44437" y="450242"/>
                  </a:lnTo>
                  <a:lnTo>
                    <a:pt x="36628" y="444971"/>
                  </a:lnTo>
                  <a:lnTo>
                    <a:pt x="31357" y="437158"/>
                  </a:lnTo>
                  <a:lnTo>
                    <a:pt x="29423" y="427598"/>
                  </a:lnTo>
                  <a:lnTo>
                    <a:pt x="29423" y="422677"/>
                  </a:lnTo>
                  <a:lnTo>
                    <a:pt x="628263" y="422677"/>
                  </a:lnTo>
                  <a:lnTo>
                    <a:pt x="628263" y="415011"/>
                  </a:lnTo>
                  <a:lnTo>
                    <a:pt x="627621" y="412848"/>
                  </a:lnTo>
                  <a:lnTo>
                    <a:pt x="35150" y="412848"/>
                  </a:lnTo>
                  <a:lnTo>
                    <a:pt x="75034" y="348956"/>
                  </a:lnTo>
                  <a:lnTo>
                    <a:pt x="587933" y="348956"/>
                  </a:lnTo>
                  <a:lnTo>
                    <a:pt x="579165" y="334908"/>
                  </a:lnTo>
                  <a:lnTo>
                    <a:pt x="579165" y="329300"/>
                  </a:lnTo>
                  <a:lnTo>
                    <a:pt x="78510" y="329300"/>
                  </a:lnTo>
                  <a:lnTo>
                    <a:pt x="78510" y="36106"/>
                  </a:lnTo>
                  <a:lnTo>
                    <a:pt x="85128" y="29484"/>
                  </a:lnTo>
                  <a:lnTo>
                    <a:pt x="576184" y="29484"/>
                  </a:lnTo>
                  <a:lnTo>
                    <a:pt x="575689" y="27035"/>
                  </a:lnTo>
                  <a:lnTo>
                    <a:pt x="566214" y="12972"/>
                  </a:lnTo>
                  <a:lnTo>
                    <a:pt x="552170" y="3482"/>
                  </a:lnTo>
                  <a:lnTo>
                    <a:pt x="534988" y="0"/>
                  </a:lnTo>
                  <a:close/>
                </a:path>
                <a:path w="628650" h="481964">
                  <a:moveTo>
                    <a:pt x="628263" y="422677"/>
                  </a:moveTo>
                  <a:lnTo>
                    <a:pt x="598788" y="422677"/>
                  </a:lnTo>
                  <a:lnTo>
                    <a:pt x="598788" y="427598"/>
                  </a:lnTo>
                  <a:lnTo>
                    <a:pt x="596857" y="437158"/>
                  </a:lnTo>
                  <a:lnTo>
                    <a:pt x="591597" y="444971"/>
                  </a:lnTo>
                  <a:lnTo>
                    <a:pt x="583804" y="450242"/>
                  </a:lnTo>
                  <a:lnTo>
                    <a:pt x="574275" y="452176"/>
                  </a:lnTo>
                  <a:lnTo>
                    <a:pt x="621617" y="452176"/>
                  </a:lnTo>
                  <a:lnTo>
                    <a:pt x="624012" y="448623"/>
                  </a:lnTo>
                  <a:lnTo>
                    <a:pt x="628263" y="427598"/>
                  </a:lnTo>
                  <a:lnTo>
                    <a:pt x="628263" y="422677"/>
                  </a:lnTo>
                  <a:close/>
                </a:path>
                <a:path w="628650" h="481964">
                  <a:moveTo>
                    <a:pt x="387736" y="388285"/>
                  </a:moveTo>
                  <a:lnTo>
                    <a:pt x="240484" y="388285"/>
                  </a:lnTo>
                  <a:lnTo>
                    <a:pt x="236401" y="412848"/>
                  </a:lnTo>
                  <a:lnTo>
                    <a:pt x="391831" y="412848"/>
                  </a:lnTo>
                  <a:lnTo>
                    <a:pt x="387736" y="388285"/>
                  </a:lnTo>
                  <a:close/>
                </a:path>
                <a:path w="628650" h="481964">
                  <a:moveTo>
                    <a:pt x="587933" y="348956"/>
                  </a:moveTo>
                  <a:lnTo>
                    <a:pt x="553197" y="348956"/>
                  </a:lnTo>
                  <a:lnTo>
                    <a:pt x="593070" y="412848"/>
                  </a:lnTo>
                  <a:lnTo>
                    <a:pt x="627621" y="412848"/>
                  </a:lnTo>
                  <a:lnTo>
                    <a:pt x="627457" y="412296"/>
                  </a:lnTo>
                  <a:lnTo>
                    <a:pt x="587933" y="348956"/>
                  </a:lnTo>
                  <a:close/>
                </a:path>
                <a:path w="628650" h="481964">
                  <a:moveTo>
                    <a:pt x="576184" y="29484"/>
                  </a:moveTo>
                  <a:lnTo>
                    <a:pt x="543103" y="29484"/>
                  </a:lnTo>
                  <a:lnTo>
                    <a:pt x="549700" y="36106"/>
                  </a:lnTo>
                  <a:lnTo>
                    <a:pt x="549700" y="329300"/>
                  </a:lnTo>
                  <a:lnTo>
                    <a:pt x="579165" y="329300"/>
                  </a:lnTo>
                  <a:lnTo>
                    <a:pt x="579165" y="44234"/>
                  </a:lnTo>
                  <a:lnTo>
                    <a:pt x="576184" y="29484"/>
                  </a:lnTo>
                  <a:close/>
                </a:path>
                <a:path w="628650" h="481964">
                  <a:moveTo>
                    <a:pt x="340607" y="29484"/>
                  </a:moveTo>
                  <a:lnTo>
                    <a:pt x="287603" y="29484"/>
                  </a:lnTo>
                  <a:lnTo>
                    <a:pt x="289572" y="39312"/>
                  </a:lnTo>
                  <a:lnTo>
                    <a:pt x="338649" y="39312"/>
                  </a:lnTo>
                  <a:lnTo>
                    <a:pt x="340607" y="29484"/>
                  </a:lnTo>
                  <a:close/>
                </a:path>
              </a:pathLst>
            </a:custGeom>
            <a:solidFill>
              <a:srgbClr val="808285"/>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286" name="object 27">
              <a:extLst>
                <a:ext uri="{FF2B5EF4-FFF2-40B4-BE49-F238E27FC236}">
                  <a16:creationId xmlns:a16="http://schemas.microsoft.com/office/drawing/2014/main" id="{F04BA26D-0CF5-4B71-B05E-B3D2B7CD4ED5}"/>
                </a:ext>
              </a:extLst>
            </p:cNvPr>
            <p:cNvSpPr/>
            <p:nvPr/>
          </p:nvSpPr>
          <p:spPr>
            <a:xfrm>
              <a:off x="11704805" y="4975066"/>
              <a:ext cx="422275" cy="0"/>
            </a:xfrm>
            <a:custGeom>
              <a:avLst/>
              <a:gdLst/>
              <a:ahLst/>
              <a:cxnLst/>
              <a:rect l="l" t="t" r="r" b="b"/>
              <a:pathLst>
                <a:path w="422275">
                  <a:moveTo>
                    <a:pt x="0" y="0"/>
                  </a:moveTo>
                  <a:lnTo>
                    <a:pt x="422112" y="0"/>
                  </a:lnTo>
                </a:path>
              </a:pathLst>
            </a:custGeom>
            <a:ln w="10159">
              <a:solidFill>
                <a:srgbClr val="8082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287" name="object 28">
              <a:extLst>
                <a:ext uri="{FF2B5EF4-FFF2-40B4-BE49-F238E27FC236}">
                  <a16:creationId xmlns:a16="http://schemas.microsoft.com/office/drawing/2014/main" id="{0BF8294C-5F72-4DB6-B281-968EB0FFB23D}"/>
                </a:ext>
              </a:extLst>
            </p:cNvPr>
            <p:cNvSpPr/>
            <p:nvPr/>
          </p:nvSpPr>
          <p:spPr>
            <a:xfrm>
              <a:off x="11709711" y="4733766"/>
              <a:ext cx="0" cy="236220"/>
            </a:xfrm>
            <a:custGeom>
              <a:avLst/>
              <a:gdLst/>
              <a:ahLst/>
              <a:cxnLst/>
              <a:rect l="l" t="t" r="r" b="b"/>
              <a:pathLst>
                <a:path h="236220">
                  <a:moveTo>
                    <a:pt x="0" y="0"/>
                  </a:moveTo>
                  <a:lnTo>
                    <a:pt x="0" y="236220"/>
                  </a:lnTo>
                </a:path>
              </a:pathLst>
            </a:custGeom>
            <a:ln w="9811">
              <a:solidFill>
                <a:srgbClr val="8082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288" name="object 29">
              <a:extLst>
                <a:ext uri="{FF2B5EF4-FFF2-40B4-BE49-F238E27FC236}">
                  <a16:creationId xmlns:a16="http://schemas.microsoft.com/office/drawing/2014/main" id="{CF6C41F5-B262-4E2D-9077-0BAE80E6078E}"/>
                </a:ext>
              </a:extLst>
            </p:cNvPr>
            <p:cNvSpPr/>
            <p:nvPr/>
          </p:nvSpPr>
          <p:spPr>
            <a:xfrm>
              <a:off x="11704805" y="4728686"/>
              <a:ext cx="422275" cy="0"/>
            </a:xfrm>
            <a:custGeom>
              <a:avLst/>
              <a:gdLst/>
              <a:ahLst/>
              <a:cxnLst/>
              <a:rect l="l" t="t" r="r" b="b"/>
              <a:pathLst>
                <a:path w="422275">
                  <a:moveTo>
                    <a:pt x="0" y="0"/>
                  </a:moveTo>
                  <a:lnTo>
                    <a:pt x="422112" y="0"/>
                  </a:lnTo>
                </a:path>
              </a:pathLst>
            </a:custGeom>
            <a:ln w="10159">
              <a:solidFill>
                <a:srgbClr val="8082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289" name="object 30">
              <a:extLst>
                <a:ext uri="{FF2B5EF4-FFF2-40B4-BE49-F238E27FC236}">
                  <a16:creationId xmlns:a16="http://schemas.microsoft.com/office/drawing/2014/main" id="{9F0961BE-8658-4E32-9A48-86496D7CC6C7}"/>
                </a:ext>
              </a:extLst>
            </p:cNvPr>
            <p:cNvSpPr/>
            <p:nvPr/>
          </p:nvSpPr>
          <p:spPr>
            <a:xfrm>
              <a:off x="12122002" y="4733905"/>
              <a:ext cx="0" cy="236220"/>
            </a:xfrm>
            <a:custGeom>
              <a:avLst/>
              <a:gdLst/>
              <a:ahLst/>
              <a:cxnLst/>
              <a:rect l="l" t="t" r="r" b="b"/>
              <a:pathLst>
                <a:path h="236220">
                  <a:moveTo>
                    <a:pt x="0" y="0"/>
                  </a:moveTo>
                  <a:lnTo>
                    <a:pt x="0" y="235909"/>
                  </a:lnTo>
                </a:path>
              </a:pathLst>
            </a:custGeom>
            <a:ln w="9832">
              <a:solidFill>
                <a:srgbClr val="8082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290" name="object 31">
              <a:extLst>
                <a:ext uri="{FF2B5EF4-FFF2-40B4-BE49-F238E27FC236}">
                  <a16:creationId xmlns:a16="http://schemas.microsoft.com/office/drawing/2014/main" id="{67ED7991-F561-48EA-A270-C239143D7892}"/>
                </a:ext>
              </a:extLst>
            </p:cNvPr>
            <p:cNvSpPr/>
            <p:nvPr/>
          </p:nvSpPr>
          <p:spPr>
            <a:xfrm>
              <a:off x="11921689" y="4807088"/>
              <a:ext cx="138430" cy="122555"/>
            </a:xfrm>
            <a:custGeom>
              <a:avLst/>
              <a:gdLst/>
              <a:ahLst/>
              <a:cxnLst/>
              <a:rect l="l" t="t" r="r" b="b"/>
              <a:pathLst>
                <a:path w="138429" h="122554">
                  <a:moveTo>
                    <a:pt x="0" y="0"/>
                  </a:moveTo>
                  <a:lnTo>
                    <a:pt x="70364" y="122041"/>
                  </a:lnTo>
                  <a:lnTo>
                    <a:pt x="83610" y="71900"/>
                  </a:lnTo>
                  <a:lnTo>
                    <a:pt x="108184" y="71900"/>
                  </a:lnTo>
                  <a:lnTo>
                    <a:pt x="92950" y="60475"/>
                  </a:lnTo>
                  <a:lnTo>
                    <a:pt x="137870" y="34510"/>
                  </a:lnTo>
                  <a:lnTo>
                    <a:pt x="0" y="0"/>
                  </a:lnTo>
                  <a:close/>
                </a:path>
                <a:path w="138429" h="122554">
                  <a:moveTo>
                    <a:pt x="108184" y="71900"/>
                  </a:moveTo>
                  <a:lnTo>
                    <a:pt x="83610" y="71900"/>
                  </a:lnTo>
                  <a:lnTo>
                    <a:pt x="125420" y="103249"/>
                  </a:lnTo>
                  <a:lnTo>
                    <a:pt x="126959" y="103726"/>
                  </a:lnTo>
                  <a:lnTo>
                    <a:pt x="130729" y="103726"/>
                  </a:lnTo>
                  <a:lnTo>
                    <a:pt x="132969" y="102712"/>
                  </a:lnTo>
                  <a:lnTo>
                    <a:pt x="134393" y="100773"/>
                  </a:lnTo>
                  <a:lnTo>
                    <a:pt x="136833" y="97522"/>
                  </a:lnTo>
                  <a:lnTo>
                    <a:pt x="136184" y="92898"/>
                  </a:lnTo>
                  <a:lnTo>
                    <a:pt x="108184" y="71900"/>
                  </a:lnTo>
                  <a:close/>
                </a:path>
              </a:pathLst>
            </a:custGeom>
            <a:solidFill>
              <a:srgbClr val="808285"/>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grpSp>
      <p:sp>
        <p:nvSpPr>
          <p:cNvPr id="291" name="object 80">
            <a:extLst>
              <a:ext uri="{FF2B5EF4-FFF2-40B4-BE49-F238E27FC236}">
                <a16:creationId xmlns:a16="http://schemas.microsoft.com/office/drawing/2014/main" id="{55A12792-7D57-46CF-8A7A-B72E7ADE8AEB}"/>
              </a:ext>
            </a:extLst>
          </p:cNvPr>
          <p:cNvSpPr txBox="1"/>
          <p:nvPr/>
        </p:nvSpPr>
        <p:spPr>
          <a:xfrm>
            <a:off x="623942" y="3619108"/>
            <a:ext cx="3644524" cy="470997"/>
          </a:xfrm>
          <a:prstGeom prst="rect">
            <a:avLst/>
          </a:prstGeom>
        </p:spPr>
        <p:txBody>
          <a:bodyPr vert="horz" wrap="square" lIns="0" tIns="9242" rIns="0" bIns="0" rtlCol="0">
            <a:spAutoFit/>
          </a:bodyPr>
          <a:lstStyle/>
          <a:p>
            <a:pPr marL="7701" marR="0" lvl="0" indent="0" algn="ctr" defTabSz="914400" rtl="0" eaLnBrk="1" fontAlgn="auto" latinLnBrk="0" hangingPunct="1">
              <a:lnSpc>
                <a:spcPts val="1800"/>
              </a:lnSpc>
              <a:spcBef>
                <a:spcPts val="64"/>
              </a:spcBef>
              <a:spcAft>
                <a:spcPts val="0"/>
              </a:spcAft>
              <a:buClrTx/>
              <a:buSzTx/>
              <a:buFontTx/>
              <a:buNone/>
              <a:tabLst/>
              <a:defRPr/>
            </a:pPr>
            <a:r>
              <a:rPr kumimoji="0" lang="en-US" sz="1300" b="1"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rPr>
              <a:t>On-</a:t>
            </a:r>
            <a:r>
              <a:rPr kumimoji="0" lang="en-US" sz="1300" b="1" i="0" u="none" strike="noStrike" kern="1200" cap="none" spc="0" normalizeH="0" baseline="0" noProof="0" err="1">
                <a:ln>
                  <a:noFill/>
                </a:ln>
                <a:solidFill>
                  <a:srgbClr val="0F2233"/>
                </a:solidFill>
                <a:effectLst/>
                <a:uLnTx/>
                <a:uFillTx/>
                <a:latin typeface="Arial" panose="020B0604020202020204" pitchFamily="34" charset="0"/>
                <a:ea typeface="+mn-ea"/>
                <a:cs typeface="Arial" panose="020B0604020202020204" pitchFamily="34" charset="0"/>
              </a:rPr>
              <a:t>Prem</a:t>
            </a:r>
            <a:r>
              <a:rPr kumimoji="0" lang="en-US" sz="1300" b="1"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rPr>
              <a:t> Infrastructure and Apps</a:t>
            </a:r>
          </a:p>
          <a:p>
            <a:pPr marL="7701" marR="0" lvl="0" indent="0" algn="ctr" defTabSz="914400" rtl="0" eaLnBrk="1" fontAlgn="auto" latinLnBrk="0" hangingPunct="1">
              <a:lnSpc>
                <a:spcPts val="1800"/>
              </a:lnSpc>
              <a:spcBef>
                <a:spcPts val="64"/>
              </a:spcBef>
              <a:spcAft>
                <a:spcPts val="0"/>
              </a:spcAft>
              <a:buClrTx/>
              <a:buSzTx/>
              <a:buFontTx/>
              <a:buNone/>
              <a:tabLst/>
              <a:defRPr/>
            </a:pPr>
            <a:r>
              <a:rPr kumimoji="0" lang="en-US" sz="1300" b="1"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rPr>
              <a:t> (*NIX, Windows, </a:t>
            </a:r>
            <a:r>
              <a:rPr kumimoji="0" lang="en-US" sz="1300" b="1" i="0" u="none" strike="noStrike" kern="1200" cap="none" spc="0" normalizeH="0" baseline="0" noProof="0" err="1">
                <a:ln>
                  <a:noFill/>
                </a:ln>
                <a:solidFill>
                  <a:srgbClr val="0F2233"/>
                </a:solidFill>
                <a:effectLst/>
                <a:uLnTx/>
                <a:uFillTx/>
                <a:latin typeface="Arial" panose="020B0604020202020204" pitchFamily="34" charset="0"/>
                <a:ea typeface="+mn-ea"/>
                <a:cs typeface="Arial" panose="020B0604020202020204" pitchFamily="34" charset="0"/>
              </a:rPr>
              <a:t>zOS</a:t>
            </a:r>
            <a:r>
              <a:rPr kumimoji="0" lang="en-US" sz="1300" b="1"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rPr>
              <a:t>)</a:t>
            </a:r>
          </a:p>
        </p:txBody>
      </p:sp>
      <p:sp>
        <p:nvSpPr>
          <p:cNvPr id="292" name="object 74">
            <a:extLst>
              <a:ext uri="{FF2B5EF4-FFF2-40B4-BE49-F238E27FC236}">
                <a16:creationId xmlns:a16="http://schemas.microsoft.com/office/drawing/2014/main" id="{50280A78-E90D-4D3B-AA5C-31063964C415}"/>
              </a:ext>
            </a:extLst>
          </p:cNvPr>
          <p:cNvSpPr/>
          <p:nvPr/>
        </p:nvSpPr>
        <p:spPr>
          <a:xfrm>
            <a:off x="574216" y="3622784"/>
            <a:ext cx="3602447" cy="826937"/>
          </a:xfrm>
          <a:custGeom>
            <a:avLst/>
            <a:gdLst/>
            <a:ahLst/>
            <a:cxnLst/>
            <a:rect l="l" t="t" r="r" b="b"/>
            <a:pathLst>
              <a:path w="5631180" h="1034414">
                <a:moveTo>
                  <a:pt x="5487962" y="1034101"/>
                </a:moveTo>
                <a:lnTo>
                  <a:pt x="143107" y="1034101"/>
                </a:lnTo>
                <a:lnTo>
                  <a:pt x="97870" y="1026756"/>
                </a:lnTo>
                <a:lnTo>
                  <a:pt x="58586" y="1006303"/>
                </a:lnTo>
                <a:lnTo>
                  <a:pt x="27608" y="975117"/>
                </a:lnTo>
                <a:lnTo>
                  <a:pt x="7294" y="935570"/>
                </a:lnTo>
                <a:lnTo>
                  <a:pt x="0" y="890038"/>
                </a:lnTo>
                <a:lnTo>
                  <a:pt x="0" y="144063"/>
                </a:lnTo>
                <a:lnTo>
                  <a:pt x="7294" y="98524"/>
                </a:lnTo>
                <a:lnTo>
                  <a:pt x="27608" y="58977"/>
                </a:lnTo>
                <a:lnTo>
                  <a:pt x="58586" y="27793"/>
                </a:lnTo>
                <a:lnTo>
                  <a:pt x="97870" y="7343"/>
                </a:lnTo>
                <a:lnTo>
                  <a:pt x="143107" y="0"/>
                </a:lnTo>
                <a:lnTo>
                  <a:pt x="5487962" y="0"/>
                </a:lnTo>
                <a:lnTo>
                  <a:pt x="5533194" y="7343"/>
                </a:lnTo>
                <a:lnTo>
                  <a:pt x="5572482" y="27793"/>
                </a:lnTo>
                <a:lnTo>
                  <a:pt x="5603465" y="58977"/>
                </a:lnTo>
                <a:lnTo>
                  <a:pt x="5623786" y="98524"/>
                </a:lnTo>
                <a:lnTo>
                  <a:pt x="5631084" y="144063"/>
                </a:lnTo>
                <a:lnTo>
                  <a:pt x="5631084" y="890038"/>
                </a:lnTo>
                <a:lnTo>
                  <a:pt x="5623786" y="935570"/>
                </a:lnTo>
                <a:lnTo>
                  <a:pt x="5603465" y="975117"/>
                </a:lnTo>
                <a:lnTo>
                  <a:pt x="5572482" y="1006303"/>
                </a:lnTo>
                <a:lnTo>
                  <a:pt x="5533194" y="1026756"/>
                </a:lnTo>
                <a:lnTo>
                  <a:pt x="5487962" y="1034101"/>
                </a:lnTo>
                <a:close/>
              </a:path>
            </a:pathLst>
          </a:custGeom>
          <a:ln w="44435">
            <a:solidFill>
              <a:srgbClr val="D2D3D4"/>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grpSp>
        <p:nvGrpSpPr>
          <p:cNvPr id="293" name="Group 292">
            <a:extLst>
              <a:ext uri="{FF2B5EF4-FFF2-40B4-BE49-F238E27FC236}">
                <a16:creationId xmlns:a16="http://schemas.microsoft.com/office/drawing/2014/main" id="{098CABAB-8537-4EC8-9674-984E68CF6F74}"/>
              </a:ext>
            </a:extLst>
          </p:cNvPr>
          <p:cNvGrpSpPr/>
          <p:nvPr/>
        </p:nvGrpSpPr>
        <p:grpSpPr>
          <a:xfrm>
            <a:off x="9441665" y="4074730"/>
            <a:ext cx="399196" cy="283246"/>
            <a:chOff x="7580917" y="4670013"/>
            <a:chExt cx="617855" cy="481965"/>
          </a:xfrm>
        </p:grpSpPr>
        <p:sp>
          <p:nvSpPr>
            <p:cNvPr id="294" name="object 14">
              <a:extLst>
                <a:ext uri="{FF2B5EF4-FFF2-40B4-BE49-F238E27FC236}">
                  <a16:creationId xmlns:a16="http://schemas.microsoft.com/office/drawing/2014/main" id="{B9E4BDB8-4005-4B2D-B1AC-741A0E619B0C}"/>
                </a:ext>
              </a:extLst>
            </p:cNvPr>
            <p:cNvSpPr/>
            <p:nvPr/>
          </p:nvSpPr>
          <p:spPr>
            <a:xfrm>
              <a:off x="7580917" y="4670013"/>
              <a:ext cx="617855" cy="481965"/>
            </a:xfrm>
            <a:custGeom>
              <a:avLst/>
              <a:gdLst/>
              <a:ahLst/>
              <a:cxnLst/>
              <a:rect l="l" t="t" r="r" b="b"/>
              <a:pathLst>
                <a:path w="617854" h="481964">
                  <a:moveTo>
                    <a:pt x="526074" y="0"/>
                  </a:moveTo>
                  <a:lnTo>
                    <a:pt x="91694" y="0"/>
                  </a:lnTo>
                  <a:lnTo>
                    <a:pt x="74805" y="3482"/>
                  </a:lnTo>
                  <a:lnTo>
                    <a:pt x="60996" y="12972"/>
                  </a:lnTo>
                  <a:lnTo>
                    <a:pt x="51676" y="27035"/>
                  </a:lnTo>
                  <a:lnTo>
                    <a:pt x="48256" y="44234"/>
                  </a:lnTo>
                  <a:lnTo>
                    <a:pt x="48256" y="334908"/>
                  </a:lnTo>
                  <a:lnTo>
                    <a:pt x="762" y="412296"/>
                  </a:lnTo>
                  <a:lnTo>
                    <a:pt x="0" y="415011"/>
                  </a:lnTo>
                  <a:lnTo>
                    <a:pt x="0" y="427598"/>
                  </a:lnTo>
                  <a:lnTo>
                    <a:pt x="4178" y="448623"/>
                  </a:lnTo>
                  <a:lnTo>
                    <a:pt x="15566" y="465809"/>
                  </a:lnTo>
                  <a:lnTo>
                    <a:pt x="32443" y="477406"/>
                  </a:lnTo>
                  <a:lnTo>
                    <a:pt x="53089" y="481661"/>
                  </a:lnTo>
                  <a:lnTo>
                    <a:pt x="564707" y="481661"/>
                  </a:lnTo>
                  <a:lnTo>
                    <a:pt x="585347" y="477406"/>
                  </a:lnTo>
                  <a:lnTo>
                    <a:pt x="602225" y="465809"/>
                  </a:lnTo>
                  <a:lnTo>
                    <a:pt x="611261" y="452176"/>
                  </a:lnTo>
                  <a:lnTo>
                    <a:pt x="53089" y="452176"/>
                  </a:lnTo>
                  <a:lnTo>
                    <a:pt x="43699" y="450242"/>
                  </a:lnTo>
                  <a:lnTo>
                    <a:pt x="36022" y="444971"/>
                  </a:lnTo>
                  <a:lnTo>
                    <a:pt x="30840" y="437158"/>
                  </a:lnTo>
                  <a:lnTo>
                    <a:pt x="28939" y="427598"/>
                  </a:lnTo>
                  <a:lnTo>
                    <a:pt x="28939" y="422677"/>
                  </a:lnTo>
                  <a:lnTo>
                    <a:pt x="617796" y="422677"/>
                  </a:lnTo>
                  <a:lnTo>
                    <a:pt x="617796" y="415011"/>
                  </a:lnTo>
                  <a:lnTo>
                    <a:pt x="617167" y="412848"/>
                  </a:lnTo>
                  <a:lnTo>
                    <a:pt x="34563" y="412848"/>
                  </a:lnTo>
                  <a:lnTo>
                    <a:pt x="73783" y="348956"/>
                  </a:lnTo>
                  <a:lnTo>
                    <a:pt x="578133" y="348956"/>
                  </a:lnTo>
                  <a:lnTo>
                    <a:pt x="569511" y="334908"/>
                  </a:lnTo>
                  <a:lnTo>
                    <a:pt x="569511" y="329300"/>
                  </a:lnTo>
                  <a:lnTo>
                    <a:pt x="77210" y="329300"/>
                  </a:lnTo>
                  <a:lnTo>
                    <a:pt x="77210" y="36106"/>
                  </a:lnTo>
                  <a:lnTo>
                    <a:pt x="83712" y="29484"/>
                  </a:lnTo>
                  <a:lnTo>
                    <a:pt x="566580" y="29484"/>
                  </a:lnTo>
                  <a:lnTo>
                    <a:pt x="566093" y="27035"/>
                  </a:lnTo>
                  <a:lnTo>
                    <a:pt x="556777" y="12972"/>
                  </a:lnTo>
                  <a:lnTo>
                    <a:pt x="542969" y="3482"/>
                  </a:lnTo>
                  <a:lnTo>
                    <a:pt x="526074" y="0"/>
                  </a:lnTo>
                  <a:close/>
                </a:path>
                <a:path w="617854" h="481964">
                  <a:moveTo>
                    <a:pt x="617796" y="422677"/>
                  </a:moveTo>
                  <a:lnTo>
                    <a:pt x="588814" y="422677"/>
                  </a:lnTo>
                  <a:lnTo>
                    <a:pt x="588814" y="427598"/>
                  </a:lnTo>
                  <a:lnTo>
                    <a:pt x="586915" y="437158"/>
                  </a:lnTo>
                  <a:lnTo>
                    <a:pt x="581742" y="444971"/>
                  </a:lnTo>
                  <a:lnTo>
                    <a:pt x="574078" y="450242"/>
                  </a:lnTo>
                  <a:lnTo>
                    <a:pt x="564707" y="452176"/>
                  </a:lnTo>
                  <a:lnTo>
                    <a:pt x="611261" y="452176"/>
                  </a:lnTo>
                  <a:lnTo>
                    <a:pt x="613616" y="448623"/>
                  </a:lnTo>
                  <a:lnTo>
                    <a:pt x="617796" y="427598"/>
                  </a:lnTo>
                  <a:lnTo>
                    <a:pt x="617796" y="422677"/>
                  </a:lnTo>
                  <a:close/>
                </a:path>
                <a:path w="617854" h="481964">
                  <a:moveTo>
                    <a:pt x="381275" y="388285"/>
                  </a:moveTo>
                  <a:lnTo>
                    <a:pt x="236477" y="388285"/>
                  </a:lnTo>
                  <a:lnTo>
                    <a:pt x="232465" y="412848"/>
                  </a:lnTo>
                  <a:lnTo>
                    <a:pt x="385303" y="412848"/>
                  </a:lnTo>
                  <a:lnTo>
                    <a:pt x="381275" y="388285"/>
                  </a:lnTo>
                  <a:close/>
                </a:path>
                <a:path w="617854" h="481964">
                  <a:moveTo>
                    <a:pt x="578133" y="348956"/>
                  </a:moveTo>
                  <a:lnTo>
                    <a:pt x="543984" y="348956"/>
                  </a:lnTo>
                  <a:lnTo>
                    <a:pt x="583190" y="412848"/>
                  </a:lnTo>
                  <a:lnTo>
                    <a:pt x="617167" y="412848"/>
                  </a:lnTo>
                  <a:lnTo>
                    <a:pt x="617006" y="412296"/>
                  </a:lnTo>
                  <a:lnTo>
                    <a:pt x="578133" y="348956"/>
                  </a:lnTo>
                  <a:close/>
                </a:path>
                <a:path w="617854" h="481964">
                  <a:moveTo>
                    <a:pt x="566580" y="29484"/>
                  </a:moveTo>
                  <a:lnTo>
                    <a:pt x="534054" y="29484"/>
                  </a:lnTo>
                  <a:lnTo>
                    <a:pt x="540542" y="36106"/>
                  </a:lnTo>
                  <a:lnTo>
                    <a:pt x="540542" y="329300"/>
                  </a:lnTo>
                  <a:lnTo>
                    <a:pt x="569511" y="329300"/>
                  </a:lnTo>
                  <a:lnTo>
                    <a:pt x="569511" y="44234"/>
                  </a:lnTo>
                  <a:lnTo>
                    <a:pt x="566580" y="29484"/>
                  </a:lnTo>
                  <a:close/>
                </a:path>
                <a:path w="617854" h="481964">
                  <a:moveTo>
                    <a:pt x="334938" y="29484"/>
                  </a:moveTo>
                  <a:lnTo>
                    <a:pt x="282815" y="29484"/>
                  </a:lnTo>
                  <a:lnTo>
                    <a:pt x="284748" y="39312"/>
                  </a:lnTo>
                  <a:lnTo>
                    <a:pt x="333004" y="39312"/>
                  </a:lnTo>
                  <a:lnTo>
                    <a:pt x="334938" y="29484"/>
                  </a:lnTo>
                  <a:close/>
                </a:path>
              </a:pathLst>
            </a:custGeom>
            <a:solidFill>
              <a:srgbClr val="808285"/>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295" name="object 15">
              <a:extLst>
                <a:ext uri="{FF2B5EF4-FFF2-40B4-BE49-F238E27FC236}">
                  <a16:creationId xmlns:a16="http://schemas.microsoft.com/office/drawing/2014/main" id="{E5BFC002-88C7-4A1B-9896-C8DE138718FC}"/>
                </a:ext>
              </a:extLst>
            </p:cNvPr>
            <p:cNvSpPr/>
            <p:nvPr/>
          </p:nvSpPr>
          <p:spPr>
            <a:xfrm>
              <a:off x="7682266" y="4975066"/>
              <a:ext cx="415290" cy="0"/>
            </a:xfrm>
            <a:custGeom>
              <a:avLst/>
              <a:gdLst/>
              <a:ahLst/>
              <a:cxnLst/>
              <a:rect l="l" t="t" r="r" b="b"/>
              <a:pathLst>
                <a:path w="415290">
                  <a:moveTo>
                    <a:pt x="0" y="0"/>
                  </a:moveTo>
                  <a:lnTo>
                    <a:pt x="415076" y="0"/>
                  </a:lnTo>
                </a:path>
              </a:pathLst>
            </a:custGeom>
            <a:ln w="10159">
              <a:solidFill>
                <a:srgbClr val="8082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296" name="object 16">
              <a:extLst>
                <a:ext uri="{FF2B5EF4-FFF2-40B4-BE49-F238E27FC236}">
                  <a16:creationId xmlns:a16="http://schemas.microsoft.com/office/drawing/2014/main" id="{9E902A2F-C89C-4F96-8068-697EDB6F30A3}"/>
                </a:ext>
              </a:extLst>
            </p:cNvPr>
            <p:cNvSpPr/>
            <p:nvPr/>
          </p:nvSpPr>
          <p:spPr>
            <a:xfrm>
              <a:off x="7687092" y="4733766"/>
              <a:ext cx="0" cy="236220"/>
            </a:xfrm>
            <a:custGeom>
              <a:avLst/>
              <a:gdLst/>
              <a:ahLst/>
              <a:cxnLst/>
              <a:rect l="l" t="t" r="r" b="b"/>
              <a:pathLst>
                <a:path h="236220">
                  <a:moveTo>
                    <a:pt x="0" y="0"/>
                  </a:moveTo>
                  <a:lnTo>
                    <a:pt x="0" y="236220"/>
                  </a:lnTo>
                </a:path>
              </a:pathLst>
            </a:custGeom>
            <a:ln w="9651">
              <a:solidFill>
                <a:srgbClr val="8082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297" name="object 17">
              <a:extLst>
                <a:ext uri="{FF2B5EF4-FFF2-40B4-BE49-F238E27FC236}">
                  <a16:creationId xmlns:a16="http://schemas.microsoft.com/office/drawing/2014/main" id="{8018CA4C-F91E-4501-8D16-168D7FACBA97}"/>
                </a:ext>
              </a:extLst>
            </p:cNvPr>
            <p:cNvSpPr/>
            <p:nvPr/>
          </p:nvSpPr>
          <p:spPr>
            <a:xfrm>
              <a:off x="7682266" y="4728686"/>
              <a:ext cx="415290" cy="0"/>
            </a:xfrm>
            <a:custGeom>
              <a:avLst/>
              <a:gdLst/>
              <a:ahLst/>
              <a:cxnLst/>
              <a:rect l="l" t="t" r="r" b="b"/>
              <a:pathLst>
                <a:path w="415290">
                  <a:moveTo>
                    <a:pt x="0" y="0"/>
                  </a:moveTo>
                  <a:lnTo>
                    <a:pt x="415076" y="0"/>
                  </a:lnTo>
                </a:path>
              </a:pathLst>
            </a:custGeom>
            <a:ln w="10159">
              <a:solidFill>
                <a:srgbClr val="8082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298" name="object 18">
              <a:extLst>
                <a:ext uri="{FF2B5EF4-FFF2-40B4-BE49-F238E27FC236}">
                  <a16:creationId xmlns:a16="http://schemas.microsoft.com/office/drawing/2014/main" id="{D443D943-796E-438F-89DB-5DB1A97DFCF8}"/>
                </a:ext>
              </a:extLst>
            </p:cNvPr>
            <p:cNvSpPr/>
            <p:nvPr/>
          </p:nvSpPr>
          <p:spPr>
            <a:xfrm>
              <a:off x="8092509" y="4733905"/>
              <a:ext cx="0" cy="236220"/>
            </a:xfrm>
            <a:custGeom>
              <a:avLst/>
              <a:gdLst/>
              <a:ahLst/>
              <a:cxnLst/>
              <a:rect l="l" t="t" r="r" b="b"/>
              <a:pathLst>
                <a:path h="236220">
                  <a:moveTo>
                    <a:pt x="0" y="0"/>
                  </a:moveTo>
                  <a:lnTo>
                    <a:pt x="0" y="235909"/>
                  </a:lnTo>
                </a:path>
              </a:pathLst>
            </a:custGeom>
            <a:ln w="9665">
              <a:solidFill>
                <a:srgbClr val="8082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299" name="object 19">
              <a:extLst>
                <a:ext uri="{FF2B5EF4-FFF2-40B4-BE49-F238E27FC236}">
                  <a16:creationId xmlns:a16="http://schemas.microsoft.com/office/drawing/2014/main" id="{5E8418B6-FAB7-495C-AFE2-625B743CA2B1}"/>
                </a:ext>
              </a:extLst>
            </p:cNvPr>
            <p:cNvSpPr/>
            <p:nvPr/>
          </p:nvSpPr>
          <p:spPr>
            <a:xfrm>
              <a:off x="7895534" y="4807088"/>
              <a:ext cx="135890" cy="122555"/>
            </a:xfrm>
            <a:custGeom>
              <a:avLst/>
              <a:gdLst/>
              <a:ahLst/>
              <a:cxnLst/>
              <a:rect l="l" t="t" r="r" b="b"/>
              <a:pathLst>
                <a:path w="135890" h="122554">
                  <a:moveTo>
                    <a:pt x="0" y="0"/>
                  </a:moveTo>
                  <a:lnTo>
                    <a:pt x="69198" y="122041"/>
                  </a:lnTo>
                  <a:lnTo>
                    <a:pt x="82218" y="71900"/>
                  </a:lnTo>
                  <a:lnTo>
                    <a:pt x="106381" y="71900"/>
                  </a:lnTo>
                  <a:lnTo>
                    <a:pt x="91400" y="60475"/>
                  </a:lnTo>
                  <a:lnTo>
                    <a:pt x="135570" y="34510"/>
                  </a:lnTo>
                  <a:lnTo>
                    <a:pt x="0" y="0"/>
                  </a:lnTo>
                  <a:close/>
                </a:path>
                <a:path w="135890" h="122554">
                  <a:moveTo>
                    <a:pt x="106381" y="71900"/>
                  </a:moveTo>
                  <a:lnTo>
                    <a:pt x="82218" y="71900"/>
                  </a:lnTo>
                  <a:lnTo>
                    <a:pt x="123327" y="103249"/>
                  </a:lnTo>
                  <a:lnTo>
                    <a:pt x="124850" y="103726"/>
                  </a:lnTo>
                  <a:lnTo>
                    <a:pt x="128556" y="103726"/>
                  </a:lnTo>
                  <a:lnTo>
                    <a:pt x="130753" y="102712"/>
                  </a:lnTo>
                  <a:lnTo>
                    <a:pt x="132158" y="100773"/>
                  </a:lnTo>
                  <a:lnTo>
                    <a:pt x="134560" y="97522"/>
                  </a:lnTo>
                  <a:lnTo>
                    <a:pt x="133916" y="92898"/>
                  </a:lnTo>
                  <a:lnTo>
                    <a:pt x="106381" y="71900"/>
                  </a:lnTo>
                  <a:close/>
                </a:path>
              </a:pathLst>
            </a:custGeom>
            <a:solidFill>
              <a:srgbClr val="808285"/>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grpSp>
      <p:grpSp>
        <p:nvGrpSpPr>
          <p:cNvPr id="300" name="Group 299">
            <a:extLst>
              <a:ext uri="{FF2B5EF4-FFF2-40B4-BE49-F238E27FC236}">
                <a16:creationId xmlns:a16="http://schemas.microsoft.com/office/drawing/2014/main" id="{F8D75225-486D-4B18-8D43-684C47E87536}"/>
              </a:ext>
            </a:extLst>
          </p:cNvPr>
          <p:cNvGrpSpPr/>
          <p:nvPr/>
        </p:nvGrpSpPr>
        <p:grpSpPr>
          <a:xfrm>
            <a:off x="10311969" y="4074730"/>
            <a:ext cx="399196" cy="283246"/>
            <a:chOff x="9591327" y="4670013"/>
            <a:chExt cx="617855" cy="481965"/>
          </a:xfrm>
        </p:grpSpPr>
        <p:sp>
          <p:nvSpPr>
            <p:cNvPr id="301" name="object 20">
              <a:extLst>
                <a:ext uri="{FF2B5EF4-FFF2-40B4-BE49-F238E27FC236}">
                  <a16:creationId xmlns:a16="http://schemas.microsoft.com/office/drawing/2014/main" id="{0107857F-9E73-4C16-B7E7-41A039E32ECC}"/>
                </a:ext>
              </a:extLst>
            </p:cNvPr>
            <p:cNvSpPr/>
            <p:nvPr/>
          </p:nvSpPr>
          <p:spPr>
            <a:xfrm>
              <a:off x="9591327" y="4670013"/>
              <a:ext cx="617855" cy="481965"/>
            </a:xfrm>
            <a:custGeom>
              <a:avLst/>
              <a:gdLst/>
              <a:ahLst/>
              <a:cxnLst/>
              <a:rect l="l" t="t" r="r" b="b"/>
              <a:pathLst>
                <a:path w="617854" h="481964">
                  <a:moveTo>
                    <a:pt x="526074" y="0"/>
                  </a:moveTo>
                  <a:lnTo>
                    <a:pt x="91694" y="0"/>
                  </a:lnTo>
                  <a:lnTo>
                    <a:pt x="74805" y="3482"/>
                  </a:lnTo>
                  <a:lnTo>
                    <a:pt x="60996" y="12972"/>
                  </a:lnTo>
                  <a:lnTo>
                    <a:pt x="51676" y="27035"/>
                  </a:lnTo>
                  <a:lnTo>
                    <a:pt x="48256" y="44234"/>
                  </a:lnTo>
                  <a:lnTo>
                    <a:pt x="48256" y="334908"/>
                  </a:lnTo>
                  <a:lnTo>
                    <a:pt x="762" y="412296"/>
                  </a:lnTo>
                  <a:lnTo>
                    <a:pt x="0" y="415011"/>
                  </a:lnTo>
                  <a:lnTo>
                    <a:pt x="0" y="427598"/>
                  </a:lnTo>
                  <a:lnTo>
                    <a:pt x="4178" y="448623"/>
                  </a:lnTo>
                  <a:lnTo>
                    <a:pt x="15566" y="465809"/>
                  </a:lnTo>
                  <a:lnTo>
                    <a:pt x="32443" y="477406"/>
                  </a:lnTo>
                  <a:lnTo>
                    <a:pt x="53089" y="481661"/>
                  </a:lnTo>
                  <a:lnTo>
                    <a:pt x="564707" y="481661"/>
                  </a:lnTo>
                  <a:lnTo>
                    <a:pt x="585347" y="477406"/>
                  </a:lnTo>
                  <a:lnTo>
                    <a:pt x="602225" y="465809"/>
                  </a:lnTo>
                  <a:lnTo>
                    <a:pt x="611261" y="452176"/>
                  </a:lnTo>
                  <a:lnTo>
                    <a:pt x="53089" y="452176"/>
                  </a:lnTo>
                  <a:lnTo>
                    <a:pt x="43699" y="450242"/>
                  </a:lnTo>
                  <a:lnTo>
                    <a:pt x="36022" y="444971"/>
                  </a:lnTo>
                  <a:lnTo>
                    <a:pt x="30840" y="437158"/>
                  </a:lnTo>
                  <a:lnTo>
                    <a:pt x="28939" y="427598"/>
                  </a:lnTo>
                  <a:lnTo>
                    <a:pt x="28939" y="422677"/>
                  </a:lnTo>
                  <a:lnTo>
                    <a:pt x="617796" y="422677"/>
                  </a:lnTo>
                  <a:lnTo>
                    <a:pt x="617796" y="415011"/>
                  </a:lnTo>
                  <a:lnTo>
                    <a:pt x="617167" y="412848"/>
                  </a:lnTo>
                  <a:lnTo>
                    <a:pt x="34563" y="412848"/>
                  </a:lnTo>
                  <a:lnTo>
                    <a:pt x="73783" y="348956"/>
                  </a:lnTo>
                  <a:lnTo>
                    <a:pt x="578133" y="348956"/>
                  </a:lnTo>
                  <a:lnTo>
                    <a:pt x="569511" y="334908"/>
                  </a:lnTo>
                  <a:lnTo>
                    <a:pt x="569511" y="329300"/>
                  </a:lnTo>
                  <a:lnTo>
                    <a:pt x="77210" y="329300"/>
                  </a:lnTo>
                  <a:lnTo>
                    <a:pt x="77210" y="36106"/>
                  </a:lnTo>
                  <a:lnTo>
                    <a:pt x="83712" y="29484"/>
                  </a:lnTo>
                  <a:lnTo>
                    <a:pt x="566580" y="29484"/>
                  </a:lnTo>
                  <a:lnTo>
                    <a:pt x="566093" y="27035"/>
                  </a:lnTo>
                  <a:lnTo>
                    <a:pt x="556777" y="12972"/>
                  </a:lnTo>
                  <a:lnTo>
                    <a:pt x="542969" y="3482"/>
                  </a:lnTo>
                  <a:lnTo>
                    <a:pt x="526074" y="0"/>
                  </a:lnTo>
                  <a:close/>
                </a:path>
                <a:path w="617854" h="481964">
                  <a:moveTo>
                    <a:pt x="617796" y="422677"/>
                  </a:moveTo>
                  <a:lnTo>
                    <a:pt x="588814" y="422677"/>
                  </a:lnTo>
                  <a:lnTo>
                    <a:pt x="588814" y="427598"/>
                  </a:lnTo>
                  <a:lnTo>
                    <a:pt x="586915" y="437158"/>
                  </a:lnTo>
                  <a:lnTo>
                    <a:pt x="581742" y="444971"/>
                  </a:lnTo>
                  <a:lnTo>
                    <a:pt x="574078" y="450242"/>
                  </a:lnTo>
                  <a:lnTo>
                    <a:pt x="564707" y="452176"/>
                  </a:lnTo>
                  <a:lnTo>
                    <a:pt x="611261" y="452176"/>
                  </a:lnTo>
                  <a:lnTo>
                    <a:pt x="613616" y="448623"/>
                  </a:lnTo>
                  <a:lnTo>
                    <a:pt x="617796" y="427598"/>
                  </a:lnTo>
                  <a:lnTo>
                    <a:pt x="617796" y="422677"/>
                  </a:lnTo>
                  <a:close/>
                </a:path>
                <a:path w="617854" h="481964">
                  <a:moveTo>
                    <a:pt x="381275" y="388285"/>
                  </a:moveTo>
                  <a:lnTo>
                    <a:pt x="236477" y="388285"/>
                  </a:lnTo>
                  <a:lnTo>
                    <a:pt x="232465" y="412848"/>
                  </a:lnTo>
                  <a:lnTo>
                    <a:pt x="385303" y="412848"/>
                  </a:lnTo>
                  <a:lnTo>
                    <a:pt x="381275" y="388285"/>
                  </a:lnTo>
                  <a:close/>
                </a:path>
                <a:path w="617854" h="481964">
                  <a:moveTo>
                    <a:pt x="578133" y="348956"/>
                  </a:moveTo>
                  <a:lnTo>
                    <a:pt x="543984" y="348956"/>
                  </a:lnTo>
                  <a:lnTo>
                    <a:pt x="583190" y="412848"/>
                  </a:lnTo>
                  <a:lnTo>
                    <a:pt x="617167" y="412848"/>
                  </a:lnTo>
                  <a:lnTo>
                    <a:pt x="617006" y="412296"/>
                  </a:lnTo>
                  <a:lnTo>
                    <a:pt x="578133" y="348956"/>
                  </a:lnTo>
                  <a:close/>
                </a:path>
                <a:path w="617854" h="481964">
                  <a:moveTo>
                    <a:pt x="566580" y="29484"/>
                  </a:moveTo>
                  <a:lnTo>
                    <a:pt x="534054" y="29484"/>
                  </a:lnTo>
                  <a:lnTo>
                    <a:pt x="540542" y="36106"/>
                  </a:lnTo>
                  <a:lnTo>
                    <a:pt x="540542" y="329300"/>
                  </a:lnTo>
                  <a:lnTo>
                    <a:pt x="569511" y="329300"/>
                  </a:lnTo>
                  <a:lnTo>
                    <a:pt x="569511" y="44234"/>
                  </a:lnTo>
                  <a:lnTo>
                    <a:pt x="566580" y="29484"/>
                  </a:lnTo>
                  <a:close/>
                </a:path>
                <a:path w="617854" h="481964">
                  <a:moveTo>
                    <a:pt x="334938" y="29484"/>
                  </a:moveTo>
                  <a:lnTo>
                    <a:pt x="282815" y="29484"/>
                  </a:lnTo>
                  <a:lnTo>
                    <a:pt x="284748" y="39312"/>
                  </a:lnTo>
                  <a:lnTo>
                    <a:pt x="333004" y="39312"/>
                  </a:lnTo>
                  <a:lnTo>
                    <a:pt x="334938" y="29484"/>
                  </a:lnTo>
                  <a:close/>
                </a:path>
              </a:pathLst>
            </a:custGeom>
            <a:solidFill>
              <a:srgbClr val="808285"/>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302" name="object 21">
              <a:extLst>
                <a:ext uri="{FF2B5EF4-FFF2-40B4-BE49-F238E27FC236}">
                  <a16:creationId xmlns:a16="http://schemas.microsoft.com/office/drawing/2014/main" id="{E530FC43-6045-432F-8C7F-9C6CE41F6613}"/>
                </a:ext>
              </a:extLst>
            </p:cNvPr>
            <p:cNvSpPr/>
            <p:nvPr/>
          </p:nvSpPr>
          <p:spPr>
            <a:xfrm>
              <a:off x="9692676" y="4975066"/>
              <a:ext cx="415290" cy="0"/>
            </a:xfrm>
            <a:custGeom>
              <a:avLst/>
              <a:gdLst/>
              <a:ahLst/>
              <a:cxnLst/>
              <a:rect l="l" t="t" r="r" b="b"/>
              <a:pathLst>
                <a:path w="415290">
                  <a:moveTo>
                    <a:pt x="0" y="0"/>
                  </a:moveTo>
                  <a:lnTo>
                    <a:pt x="415076" y="0"/>
                  </a:lnTo>
                </a:path>
              </a:pathLst>
            </a:custGeom>
            <a:ln w="10159">
              <a:solidFill>
                <a:srgbClr val="8082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303" name="object 22">
              <a:extLst>
                <a:ext uri="{FF2B5EF4-FFF2-40B4-BE49-F238E27FC236}">
                  <a16:creationId xmlns:a16="http://schemas.microsoft.com/office/drawing/2014/main" id="{75318B3D-EB30-49A7-8337-96F817BE9D6A}"/>
                </a:ext>
              </a:extLst>
            </p:cNvPr>
            <p:cNvSpPr/>
            <p:nvPr/>
          </p:nvSpPr>
          <p:spPr>
            <a:xfrm>
              <a:off x="9697501" y="4733766"/>
              <a:ext cx="0" cy="236220"/>
            </a:xfrm>
            <a:custGeom>
              <a:avLst/>
              <a:gdLst/>
              <a:ahLst/>
              <a:cxnLst/>
              <a:rect l="l" t="t" r="r" b="b"/>
              <a:pathLst>
                <a:path h="236220">
                  <a:moveTo>
                    <a:pt x="0" y="0"/>
                  </a:moveTo>
                  <a:lnTo>
                    <a:pt x="0" y="236220"/>
                  </a:lnTo>
                </a:path>
              </a:pathLst>
            </a:custGeom>
            <a:ln w="9651">
              <a:solidFill>
                <a:srgbClr val="8082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304" name="object 23">
              <a:extLst>
                <a:ext uri="{FF2B5EF4-FFF2-40B4-BE49-F238E27FC236}">
                  <a16:creationId xmlns:a16="http://schemas.microsoft.com/office/drawing/2014/main" id="{35B1A26A-6446-4853-8A23-BDD31F28918B}"/>
                </a:ext>
              </a:extLst>
            </p:cNvPr>
            <p:cNvSpPr/>
            <p:nvPr/>
          </p:nvSpPr>
          <p:spPr>
            <a:xfrm>
              <a:off x="9692676" y="4728686"/>
              <a:ext cx="415290" cy="0"/>
            </a:xfrm>
            <a:custGeom>
              <a:avLst/>
              <a:gdLst/>
              <a:ahLst/>
              <a:cxnLst/>
              <a:rect l="l" t="t" r="r" b="b"/>
              <a:pathLst>
                <a:path w="415290">
                  <a:moveTo>
                    <a:pt x="0" y="0"/>
                  </a:moveTo>
                  <a:lnTo>
                    <a:pt x="415076" y="0"/>
                  </a:lnTo>
                </a:path>
              </a:pathLst>
            </a:custGeom>
            <a:ln w="10159">
              <a:solidFill>
                <a:srgbClr val="8082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305" name="object 24">
              <a:extLst>
                <a:ext uri="{FF2B5EF4-FFF2-40B4-BE49-F238E27FC236}">
                  <a16:creationId xmlns:a16="http://schemas.microsoft.com/office/drawing/2014/main" id="{C4FA5CEC-CF75-4F6E-B895-B8D0F9FE6EF1}"/>
                </a:ext>
              </a:extLst>
            </p:cNvPr>
            <p:cNvSpPr/>
            <p:nvPr/>
          </p:nvSpPr>
          <p:spPr>
            <a:xfrm>
              <a:off x="10102919" y="4733905"/>
              <a:ext cx="0" cy="236220"/>
            </a:xfrm>
            <a:custGeom>
              <a:avLst/>
              <a:gdLst/>
              <a:ahLst/>
              <a:cxnLst/>
              <a:rect l="l" t="t" r="r" b="b"/>
              <a:pathLst>
                <a:path h="236220">
                  <a:moveTo>
                    <a:pt x="0" y="0"/>
                  </a:moveTo>
                  <a:lnTo>
                    <a:pt x="0" y="235909"/>
                  </a:lnTo>
                </a:path>
              </a:pathLst>
            </a:custGeom>
            <a:ln w="9665">
              <a:solidFill>
                <a:srgbClr val="8082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306" name="object 25">
              <a:extLst>
                <a:ext uri="{FF2B5EF4-FFF2-40B4-BE49-F238E27FC236}">
                  <a16:creationId xmlns:a16="http://schemas.microsoft.com/office/drawing/2014/main" id="{33A6BD31-4AD4-43C5-AAA1-6C8D7AA0BAAF}"/>
                </a:ext>
              </a:extLst>
            </p:cNvPr>
            <p:cNvSpPr/>
            <p:nvPr/>
          </p:nvSpPr>
          <p:spPr>
            <a:xfrm>
              <a:off x="9905944" y="4807088"/>
              <a:ext cx="135890" cy="122555"/>
            </a:xfrm>
            <a:custGeom>
              <a:avLst/>
              <a:gdLst/>
              <a:ahLst/>
              <a:cxnLst/>
              <a:rect l="l" t="t" r="r" b="b"/>
              <a:pathLst>
                <a:path w="135890" h="122554">
                  <a:moveTo>
                    <a:pt x="0" y="0"/>
                  </a:moveTo>
                  <a:lnTo>
                    <a:pt x="69198" y="122041"/>
                  </a:lnTo>
                  <a:lnTo>
                    <a:pt x="82218" y="71900"/>
                  </a:lnTo>
                  <a:lnTo>
                    <a:pt x="106381" y="71900"/>
                  </a:lnTo>
                  <a:lnTo>
                    <a:pt x="91400" y="60475"/>
                  </a:lnTo>
                  <a:lnTo>
                    <a:pt x="135570" y="34510"/>
                  </a:lnTo>
                  <a:lnTo>
                    <a:pt x="0" y="0"/>
                  </a:lnTo>
                  <a:close/>
                </a:path>
                <a:path w="135890" h="122554">
                  <a:moveTo>
                    <a:pt x="106381" y="71900"/>
                  </a:moveTo>
                  <a:lnTo>
                    <a:pt x="82218" y="71900"/>
                  </a:lnTo>
                  <a:lnTo>
                    <a:pt x="123327" y="103249"/>
                  </a:lnTo>
                  <a:lnTo>
                    <a:pt x="124850" y="103726"/>
                  </a:lnTo>
                  <a:lnTo>
                    <a:pt x="128556" y="103726"/>
                  </a:lnTo>
                  <a:lnTo>
                    <a:pt x="130753" y="102712"/>
                  </a:lnTo>
                  <a:lnTo>
                    <a:pt x="132158" y="100773"/>
                  </a:lnTo>
                  <a:lnTo>
                    <a:pt x="134560" y="97522"/>
                  </a:lnTo>
                  <a:lnTo>
                    <a:pt x="133916" y="92898"/>
                  </a:lnTo>
                  <a:lnTo>
                    <a:pt x="106381" y="71900"/>
                  </a:lnTo>
                  <a:close/>
                </a:path>
              </a:pathLst>
            </a:custGeom>
            <a:solidFill>
              <a:srgbClr val="808285"/>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grpSp>
      <p:grpSp>
        <p:nvGrpSpPr>
          <p:cNvPr id="307" name="Group 306">
            <a:extLst>
              <a:ext uri="{FF2B5EF4-FFF2-40B4-BE49-F238E27FC236}">
                <a16:creationId xmlns:a16="http://schemas.microsoft.com/office/drawing/2014/main" id="{82E0B511-AE80-41FD-A384-C2B8436B2D9E}"/>
              </a:ext>
            </a:extLst>
          </p:cNvPr>
          <p:cNvGrpSpPr/>
          <p:nvPr/>
        </p:nvGrpSpPr>
        <p:grpSpPr>
          <a:xfrm>
            <a:off x="11182273" y="4074730"/>
            <a:ext cx="406170" cy="283246"/>
            <a:chOff x="11601740" y="4670013"/>
            <a:chExt cx="628650" cy="481965"/>
          </a:xfrm>
        </p:grpSpPr>
        <p:sp>
          <p:nvSpPr>
            <p:cNvPr id="308" name="object 26">
              <a:extLst>
                <a:ext uri="{FF2B5EF4-FFF2-40B4-BE49-F238E27FC236}">
                  <a16:creationId xmlns:a16="http://schemas.microsoft.com/office/drawing/2014/main" id="{F8757E08-2ECB-4D70-B7BC-2BB745D0CEC5}"/>
                </a:ext>
              </a:extLst>
            </p:cNvPr>
            <p:cNvSpPr/>
            <p:nvPr/>
          </p:nvSpPr>
          <p:spPr>
            <a:xfrm>
              <a:off x="11601740" y="4670013"/>
              <a:ext cx="628650" cy="481965"/>
            </a:xfrm>
            <a:custGeom>
              <a:avLst/>
              <a:gdLst/>
              <a:ahLst/>
              <a:cxnLst/>
              <a:rect l="l" t="t" r="r" b="b"/>
              <a:pathLst>
                <a:path w="628650" h="481964">
                  <a:moveTo>
                    <a:pt x="534988" y="0"/>
                  </a:moveTo>
                  <a:lnTo>
                    <a:pt x="93243" y="0"/>
                  </a:lnTo>
                  <a:lnTo>
                    <a:pt x="76070" y="3482"/>
                  </a:lnTo>
                  <a:lnTo>
                    <a:pt x="62025" y="12972"/>
                  </a:lnTo>
                  <a:lnTo>
                    <a:pt x="52545" y="27035"/>
                  </a:lnTo>
                  <a:lnTo>
                    <a:pt x="49066" y="44234"/>
                  </a:lnTo>
                  <a:lnTo>
                    <a:pt x="49066" y="334908"/>
                  </a:lnTo>
                  <a:lnTo>
                    <a:pt x="774" y="412296"/>
                  </a:lnTo>
                  <a:lnTo>
                    <a:pt x="0" y="415011"/>
                  </a:lnTo>
                  <a:lnTo>
                    <a:pt x="0" y="427598"/>
                  </a:lnTo>
                  <a:lnTo>
                    <a:pt x="4247" y="448623"/>
                  </a:lnTo>
                  <a:lnTo>
                    <a:pt x="15826" y="465809"/>
                  </a:lnTo>
                  <a:lnTo>
                    <a:pt x="32989" y="477406"/>
                  </a:lnTo>
                  <a:lnTo>
                    <a:pt x="53987" y="481661"/>
                  </a:lnTo>
                  <a:lnTo>
                    <a:pt x="574275" y="481661"/>
                  </a:lnTo>
                  <a:lnTo>
                    <a:pt x="595265" y="477406"/>
                  </a:lnTo>
                  <a:lnTo>
                    <a:pt x="612428" y="465809"/>
                  </a:lnTo>
                  <a:lnTo>
                    <a:pt x="621617" y="452176"/>
                  </a:lnTo>
                  <a:lnTo>
                    <a:pt x="53987" y="452176"/>
                  </a:lnTo>
                  <a:lnTo>
                    <a:pt x="44437" y="450242"/>
                  </a:lnTo>
                  <a:lnTo>
                    <a:pt x="36628" y="444971"/>
                  </a:lnTo>
                  <a:lnTo>
                    <a:pt x="31357" y="437158"/>
                  </a:lnTo>
                  <a:lnTo>
                    <a:pt x="29423" y="427598"/>
                  </a:lnTo>
                  <a:lnTo>
                    <a:pt x="29423" y="422677"/>
                  </a:lnTo>
                  <a:lnTo>
                    <a:pt x="628263" y="422677"/>
                  </a:lnTo>
                  <a:lnTo>
                    <a:pt x="628263" y="415011"/>
                  </a:lnTo>
                  <a:lnTo>
                    <a:pt x="627621" y="412848"/>
                  </a:lnTo>
                  <a:lnTo>
                    <a:pt x="35150" y="412848"/>
                  </a:lnTo>
                  <a:lnTo>
                    <a:pt x="75034" y="348956"/>
                  </a:lnTo>
                  <a:lnTo>
                    <a:pt x="587933" y="348956"/>
                  </a:lnTo>
                  <a:lnTo>
                    <a:pt x="579165" y="334908"/>
                  </a:lnTo>
                  <a:lnTo>
                    <a:pt x="579165" y="329300"/>
                  </a:lnTo>
                  <a:lnTo>
                    <a:pt x="78510" y="329300"/>
                  </a:lnTo>
                  <a:lnTo>
                    <a:pt x="78510" y="36106"/>
                  </a:lnTo>
                  <a:lnTo>
                    <a:pt x="85128" y="29484"/>
                  </a:lnTo>
                  <a:lnTo>
                    <a:pt x="576184" y="29484"/>
                  </a:lnTo>
                  <a:lnTo>
                    <a:pt x="575689" y="27035"/>
                  </a:lnTo>
                  <a:lnTo>
                    <a:pt x="566214" y="12972"/>
                  </a:lnTo>
                  <a:lnTo>
                    <a:pt x="552170" y="3482"/>
                  </a:lnTo>
                  <a:lnTo>
                    <a:pt x="534988" y="0"/>
                  </a:lnTo>
                  <a:close/>
                </a:path>
                <a:path w="628650" h="481964">
                  <a:moveTo>
                    <a:pt x="628263" y="422677"/>
                  </a:moveTo>
                  <a:lnTo>
                    <a:pt x="598788" y="422677"/>
                  </a:lnTo>
                  <a:lnTo>
                    <a:pt x="598788" y="427598"/>
                  </a:lnTo>
                  <a:lnTo>
                    <a:pt x="596857" y="437158"/>
                  </a:lnTo>
                  <a:lnTo>
                    <a:pt x="591597" y="444971"/>
                  </a:lnTo>
                  <a:lnTo>
                    <a:pt x="583804" y="450242"/>
                  </a:lnTo>
                  <a:lnTo>
                    <a:pt x="574275" y="452176"/>
                  </a:lnTo>
                  <a:lnTo>
                    <a:pt x="621617" y="452176"/>
                  </a:lnTo>
                  <a:lnTo>
                    <a:pt x="624012" y="448623"/>
                  </a:lnTo>
                  <a:lnTo>
                    <a:pt x="628263" y="427598"/>
                  </a:lnTo>
                  <a:lnTo>
                    <a:pt x="628263" y="422677"/>
                  </a:lnTo>
                  <a:close/>
                </a:path>
                <a:path w="628650" h="481964">
                  <a:moveTo>
                    <a:pt x="387736" y="388285"/>
                  </a:moveTo>
                  <a:lnTo>
                    <a:pt x="240484" y="388285"/>
                  </a:lnTo>
                  <a:lnTo>
                    <a:pt x="236401" y="412848"/>
                  </a:lnTo>
                  <a:lnTo>
                    <a:pt x="391831" y="412848"/>
                  </a:lnTo>
                  <a:lnTo>
                    <a:pt x="387736" y="388285"/>
                  </a:lnTo>
                  <a:close/>
                </a:path>
                <a:path w="628650" h="481964">
                  <a:moveTo>
                    <a:pt x="587933" y="348956"/>
                  </a:moveTo>
                  <a:lnTo>
                    <a:pt x="553197" y="348956"/>
                  </a:lnTo>
                  <a:lnTo>
                    <a:pt x="593070" y="412848"/>
                  </a:lnTo>
                  <a:lnTo>
                    <a:pt x="627621" y="412848"/>
                  </a:lnTo>
                  <a:lnTo>
                    <a:pt x="627457" y="412296"/>
                  </a:lnTo>
                  <a:lnTo>
                    <a:pt x="587933" y="348956"/>
                  </a:lnTo>
                  <a:close/>
                </a:path>
                <a:path w="628650" h="481964">
                  <a:moveTo>
                    <a:pt x="576184" y="29484"/>
                  </a:moveTo>
                  <a:lnTo>
                    <a:pt x="543103" y="29484"/>
                  </a:lnTo>
                  <a:lnTo>
                    <a:pt x="549700" y="36106"/>
                  </a:lnTo>
                  <a:lnTo>
                    <a:pt x="549700" y="329300"/>
                  </a:lnTo>
                  <a:lnTo>
                    <a:pt x="579165" y="329300"/>
                  </a:lnTo>
                  <a:lnTo>
                    <a:pt x="579165" y="44234"/>
                  </a:lnTo>
                  <a:lnTo>
                    <a:pt x="576184" y="29484"/>
                  </a:lnTo>
                  <a:close/>
                </a:path>
                <a:path w="628650" h="481964">
                  <a:moveTo>
                    <a:pt x="340607" y="29484"/>
                  </a:moveTo>
                  <a:lnTo>
                    <a:pt x="287603" y="29484"/>
                  </a:lnTo>
                  <a:lnTo>
                    <a:pt x="289572" y="39312"/>
                  </a:lnTo>
                  <a:lnTo>
                    <a:pt x="338649" y="39312"/>
                  </a:lnTo>
                  <a:lnTo>
                    <a:pt x="340607" y="29484"/>
                  </a:lnTo>
                  <a:close/>
                </a:path>
              </a:pathLst>
            </a:custGeom>
            <a:solidFill>
              <a:srgbClr val="808285"/>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309" name="object 27">
              <a:extLst>
                <a:ext uri="{FF2B5EF4-FFF2-40B4-BE49-F238E27FC236}">
                  <a16:creationId xmlns:a16="http://schemas.microsoft.com/office/drawing/2014/main" id="{A7171FDA-D795-4EBF-8218-B00A705FA4D9}"/>
                </a:ext>
              </a:extLst>
            </p:cNvPr>
            <p:cNvSpPr/>
            <p:nvPr/>
          </p:nvSpPr>
          <p:spPr>
            <a:xfrm>
              <a:off x="11704805" y="4975066"/>
              <a:ext cx="422275" cy="0"/>
            </a:xfrm>
            <a:custGeom>
              <a:avLst/>
              <a:gdLst/>
              <a:ahLst/>
              <a:cxnLst/>
              <a:rect l="l" t="t" r="r" b="b"/>
              <a:pathLst>
                <a:path w="422275">
                  <a:moveTo>
                    <a:pt x="0" y="0"/>
                  </a:moveTo>
                  <a:lnTo>
                    <a:pt x="422112" y="0"/>
                  </a:lnTo>
                </a:path>
              </a:pathLst>
            </a:custGeom>
            <a:ln w="10159">
              <a:solidFill>
                <a:srgbClr val="8082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310" name="object 28">
              <a:extLst>
                <a:ext uri="{FF2B5EF4-FFF2-40B4-BE49-F238E27FC236}">
                  <a16:creationId xmlns:a16="http://schemas.microsoft.com/office/drawing/2014/main" id="{EE3C6C80-F9DA-4588-9F54-0E7F92989201}"/>
                </a:ext>
              </a:extLst>
            </p:cNvPr>
            <p:cNvSpPr/>
            <p:nvPr/>
          </p:nvSpPr>
          <p:spPr>
            <a:xfrm>
              <a:off x="11709711" y="4733766"/>
              <a:ext cx="0" cy="236220"/>
            </a:xfrm>
            <a:custGeom>
              <a:avLst/>
              <a:gdLst/>
              <a:ahLst/>
              <a:cxnLst/>
              <a:rect l="l" t="t" r="r" b="b"/>
              <a:pathLst>
                <a:path h="236220">
                  <a:moveTo>
                    <a:pt x="0" y="0"/>
                  </a:moveTo>
                  <a:lnTo>
                    <a:pt x="0" y="236220"/>
                  </a:lnTo>
                </a:path>
              </a:pathLst>
            </a:custGeom>
            <a:ln w="9811">
              <a:solidFill>
                <a:srgbClr val="8082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311" name="object 29">
              <a:extLst>
                <a:ext uri="{FF2B5EF4-FFF2-40B4-BE49-F238E27FC236}">
                  <a16:creationId xmlns:a16="http://schemas.microsoft.com/office/drawing/2014/main" id="{246FC4A2-2CE7-44CF-896F-A2AD6415D308}"/>
                </a:ext>
              </a:extLst>
            </p:cNvPr>
            <p:cNvSpPr/>
            <p:nvPr/>
          </p:nvSpPr>
          <p:spPr>
            <a:xfrm>
              <a:off x="11704805" y="4728686"/>
              <a:ext cx="422275" cy="0"/>
            </a:xfrm>
            <a:custGeom>
              <a:avLst/>
              <a:gdLst/>
              <a:ahLst/>
              <a:cxnLst/>
              <a:rect l="l" t="t" r="r" b="b"/>
              <a:pathLst>
                <a:path w="422275">
                  <a:moveTo>
                    <a:pt x="0" y="0"/>
                  </a:moveTo>
                  <a:lnTo>
                    <a:pt x="422112" y="0"/>
                  </a:lnTo>
                </a:path>
              </a:pathLst>
            </a:custGeom>
            <a:ln w="10159">
              <a:solidFill>
                <a:srgbClr val="8082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312" name="object 30">
              <a:extLst>
                <a:ext uri="{FF2B5EF4-FFF2-40B4-BE49-F238E27FC236}">
                  <a16:creationId xmlns:a16="http://schemas.microsoft.com/office/drawing/2014/main" id="{24B0168B-5779-4056-95D4-898453E77D93}"/>
                </a:ext>
              </a:extLst>
            </p:cNvPr>
            <p:cNvSpPr/>
            <p:nvPr/>
          </p:nvSpPr>
          <p:spPr>
            <a:xfrm>
              <a:off x="12122002" y="4733905"/>
              <a:ext cx="0" cy="236220"/>
            </a:xfrm>
            <a:custGeom>
              <a:avLst/>
              <a:gdLst/>
              <a:ahLst/>
              <a:cxnLst/>
              <a:rect l="l" t="t" r="r" b="b"/>
              <a:pathLst>
                <a:path h="236220">
                  <a:moveTo>
                    <a:pt x="0" y="0"/>
                  </a:moveTo>
                  <a:lnTo>
                    <a:pt x="0" y="235909"/>
                  </a:lnTo>
                </a:path>
              </a:pathLst>
            </a:custGeom>
            <a:ln w="9832">
              <a:solidFill>
                <a:srgbClr val="8082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313" name="object 31">
              <a:extLst>
                <a:ext uri="{FF2B5EF4-FFF2-40B4-BE49-F238E27FC236}">
                  <a16:creationId xmlns:a16="http://schemas.microsoft.com/office/drawing/2014/main" id="{5DA0EC8A-1C47-44EF-9C87-F50300046763}"/>
                </a:ext>
              </a:extLst>
            </p:cNvPr>
            <p:cNvSpPr/>
            <p:nvPr/>
          </p:nvSpPr>
          <p:spPr>
            <a:xfrm>
              <a:off x="11921689" y="4807088"/>
              <a:ext cx="138430" cy="122555"/>
            </a:xfrm>
            <a:custGeom>
              <a:avLst/>
              <a:gdLst/>
              <a:ahLst/>
              <a:cxnLst/>
              <a:rect l="l" t="t" r="r" b="b"/>
              <a:pathLst>
                <a:path w="138429" h="122554">
                  <a:moveTo>
                    <a:pt x="0" y="0"/>
                  </a:moveTo>
                  <a:lnTo>
                    <a:pt x="70364" y="122041"/>
                  </a:lnTo>
                  <a:lnTo>
                    <a:pt x="83610" y="71900"/>
                  </a:lnTo>
                  <a:lnTo>
                    <a:pt x="108184" y="71900"/>
                  </a:lnTo>
                  <a:lnTo>
                    <a:pt x="92950" y="60475"/>
                  </a:lnTo>
                  <a:lnTo>
                    <a:pt x="137870" y="34510"/>
                  </a:lnTo>
                  <a:lnTo>
                    <a:pt x="0" y="0"/>
                  </a:lnTo>
                  <a:close/>
                </a:path>
                <a:path w="138429" h="122554">
                  <a:moveTo>
                    <a:pt x="108184" y="71900"/>
                  </a:moveTo>
                  <a:lnTo>
                    <a:pt x="83610" y="71900"/>
                  </a:lnTo>
                  <a:lnTo>
                    <a:pt x="125420" y="103249"/>
                  </a:lnTo>
                  <a:lnTo>
                    <a:pt x="126959" y="103726"/>
                  </a:lnTo>
                  <a:lnTo>
                    <a:pt x="130729" y="103726"/>
                  </a:lnTo>
                  <a:lnTo>
                    <a:pt x="132969" y="102712"/>
                  </a:lnTo>
                  <a:lnTo>
                    <a:pt x="134393" y="100773"/>
                  </a:lnTo>
                  <a:lnTo>
                    <a:pt x="136833" y="97522"/>
                  </a:lnTo>
                  <a:lnTo>
                    <a:pt x="136184" y="92898"/>
                  </a:lnTo>
                  <a:lnTo>
                    <a:pt x="108184" y="71900"/>
                  </a:lnTo>
                  <a:close/>
                </a:path>
              </a:pathLst>
            </a:custGeom>
            <a:solidFill>
              <a:srgbClr val="808285"/>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grpSp>
      <p:sp>
        <p:nvSpPr>
          <p:cNvPr id="314" name="object 75">
            <a:extLst>
              <a:ext uri="{FF2B5EF4-FFF2-40B4-BE49-F238E27FC236}">
                <a16:creationId xmlns:a16="http://schemas.microsoft.com/office/drawing/2014/main" id="{D2B24910-61E5-41B2-B82B-80FF4D1E27EA}"/>
              </a:ext>
            </a:extLst>
          </p:cNvPr>
          <p:cNvSpPr/>
          <p:nvPr/>
        </p:nvSpPr>
        <p:spPr>
          <a:xfrm>
            <a:off x="9806168" y="3916389"/>
            <a:ext cx="711030" cy="107505"/>
          </a:xfrm>
          <a:custGeom>
            <a:avLst/>
            <a:gdLst/>
            <a:ahLst/>
            <a:cxnLst/>
            <a:rect l="l" t="t" r="r" b="b"/>
            <a:pathLst>
              <a:path w="1682115" h="266064">
                <a:moveTo>
                  <a:pt x="0" y="265755"/>
                </a:moveTo>
                <a:lnTo>
                  <a:pt x="1681936" y="265755"/>
                </a:lnTo>
                <a:lnTo>
                  <a:pt x="1681936" y="0"/>
                </a:lnTo>
                <a:lnTo>
                  <a:pt x="0" y="0"/>
                </a:lnTo>
                <a:lnTo>
                  <a:pt x="0" y="265755"/>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315" name="object 80">
            <a:extLst>
              <a:ext uri="{FF2B5EF4-FFF2-40B4-BE49-F238E27FC236}">
                <a16:creationId xmlns:a16="http://schemas.microsoft.com/office/drawing/2014/main" id="{B0566484-41BB-41B7-AEDE-1074941C9292}"/>
              </a:ext>
            </a:extLst>
          </p:cNvPr>
          <p:cNvSpPr txBox="1"/>
          <p:nvPr/>
        </p:nvSpPr>
        <p:spPr>
          <a:xfrm>
            <a:off x="9367184" y="3629822"/>
            <a:ext cx="2205048" cy="269828"/>
          </a:xfrm>
          <a:prstGeom prst="rect">
            <a:avLst/>
          </a:prstGeom>
        </p:spPr>
        <p:txBody>
          <a:bodyPr vert="horz" wrap="square" lIns="0" tIns="9242" rIns="0" bIns="0" rtlCol="0">
            <a:spAutoFit/>
          </a:bodyPr>
          <a:lstStyle/>
          <a:p>
            <a:pPr marL="7701" marR="0" lvl="0" indent="0" algn="ctr" defTabSz="914400" rtl="0" eaLnBrk="1" fontAlgn="auto" latinLnBrk="0" hangingPunct="1">
              <a:lnSpc>
                <a:spcPct val="100000"/>
              </a:lnSpc>
              <a:spcBef>
                <a:spcPts val="73"/>
              </a:spcBef>
              <a:spcAft>
                <a:spcPts val="0"/>
              </a:spcAft>
              <a:buClrTx/>
              <a:buSzTx/>
              <a:buFontTx/>
              <a:buNone/>
              <a:tabLst/>
              <a:defRPr/>
            </a:pPr>
            <a:r>
              <a:rPr kumimoji="0" lang="en-US" sz="1800" b="1"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rPr>
              <a:t>DevOps Tools</a:t>
            </a:r>
            <a:endParaRPr kumimoji="0" sz="1800" b="1"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316" name="object 74">
            <a:extLst>
              <a:ext uri="{FF2B5EF4-FFF2-40B4-BE49-F238E27FC236}">
                <a16:creationId xmlns:a16="http://schemas.microsoft.com/office/drawing/2014/main" id="{AF497318-C4AE-4BEC-A010-F8DDBCE35F15}"/>
              </a:ext>
            </a:extLst>
          </p:cNvPr>
          <p:cNvSpPr/>
          <p:nvPr/>
        </p:nvSpPr>
        <p:spPr>
          <a:xfrm>
            <a:off x="9273104" y="3603171"/>
            <a:ext cx="2456194" cy="826937"/>
          </a:xfrm>
          <a:custGeom>
            <a:avLst/>
            <a:gdLst/>
            <a:ahLst/>
            <a:cxnLst/>
            <a:rect l="l" t="t" r="r" b="b"/>
            <a:pathLst>
              <a:path w="5631180" h="1034414">
                <a:moveTo>
                  <a:pt x="5487962" y="1034101"/>
                </a:moveTo>
                <a:lnTo>
                  <a:pt x="143107" y="1034101"/>
                </a:lnTo>
                <a:lnTo>
                  <a:pt x="97870" y="1026756"/>
                </a:lnTo>
                <a:lnTo>
                  <a:pt x="58586" y="1006303"/>
                </a:lnTo>
                <a:lnTo>
                  <a:pt x="27608" y="975117"/>
                </a:lnTo>
                <a:lnTo>
                  <a:pt x="7294" y="935570"/>
                </a:lnTo>
                <a:lnTo>
                  <a:pt x="0" y="890038"/>
                </a:lnTo>
                <a:lnTo>
                  <a:pt x="0" y="144063"/>
                </a:lnTo>
                <a:lnTo>
                  <a:pt x="7294" y="98524"/>
                </a:lnTo>
                <a:lnTo>
                  <a:pt x="27608" y="58977"/>
                </a:lnTo>
                <a:lnTo>
                  <a:pt x="58586" y="27793"/>
                </a:lnTo>
                <a:lnTo>
                  <a:pt x="97870" y="7343"/>
                </a:lnTo>
                <a:lnTo>
                  <a:pt x="143107" y="0"/>
                </a:lnTo>
                <a:lnTo>
                  <a:pt x="5487962" y="0"/>
                </a:lnTo>
                <a:lnTo>
                  <a:pt x="5533194" y="7343"/>
                </a:lnTo>
                <a:lnTo>
                  <a:pt x="5572482" y="27793"/>
                </a:lnTo>
                <a:lnTo>
                  <a:pt x="5603465" y="58977"/>
                </a:lnTo>
                <a:lnTo>
                  <a:pt x="5623786" y="98524"/>
                </a:lnTo>
                <a:lnTo>
                  <a:pt x="5631084" y="144063"/>
                </a:lnTo>
                <a:lnTo>
                  <a:pt x="5631084" y="890038"/>
                </a:lnTo>
                <a:lnTo>
                  <a:pt x="5623786" y="935570"/>
                </a:lnTo>
                <a:lnTo>
                  <a:pt x="5603465" y="975117"/>
                </a:lnTo>
                <a:lnTo>
                  <a:pt x="5572482" y="1006303"/>
                </a:lnTo>
                <a:lnTo>
                  <a:pt x="5533194" y="1026756"/>
                </a:lnTo>
                <a:lnTo>
                  <a:pt x="5487962" y="1034101"/>
                </a:lnTo>
                <a:close/>
              </a:path>
            </a:pathLst>
          </a:custGeom>
          <a:ln w="44435">
            <a:solidFill>
              <a:srgbClr val="D2D3D4"/>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cxnSp>
        <p:nvCxnSpPr>
          <p:cNvPr id="317" name="Straight Arrow Connector 316">
            <a:extLst>
              <a:ext uri="{FF2B5EF4-FFF2-40B4-BE49-F238E27FC236}">
                <a16:creationId xmlns:a16="http://schemas.microsoft.com/office/drawing/2014/main" id="{883B4A63-F884-4D41-8EBB-DB16936EC2AF}"/>
              </a:ext>
            </a:extLst>
          </p:cNvPr>
          <p:cNvCxnSpPr/>
          <p:nvPr/>
        </p:nvCxnSpPr>
        <p:spPr>
          <a:xfrm>
            <a:off x="10504077" y="4409821"/>
            <a:ext cx="0" cy="35558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nvGrpSpPr>
          <p:cNvPr id="318" name="Group 317">
            <a:extLst>
              <a:ext uri="{FF2B5EF4-FFF2-40B4-BE49-F238E27FC236}">
                <a16:creationId xmlns:a16="http://schemas.microsoft.com/office/drawing/2014/main" id="{327E5DFA-5C2D-4093-AAF8-784995813565}"/>
              </a:ext>
            </a:extLst>
          </p:cNvPr>
          <p:cNvGrpSpPr/>
          <p:nvPr/>
        </p:nvGrpSpPr>
        <p:grpSpPr>
          <a:xfrm>
            <a:off x="10118060" y="4896023"/>
            <a:ext cx="784708" cy="380223"/>
            <a:chOff x="15221170" y="6268665"/>
            <a:chExt cx="1096010" cy="551815"/>
          </a:xfrm>
        </p:grpSpPr>
        <p:sp>
          <p:nvSpPr>
            <p:cNvPr id="319" name="object 134">
              <a:extLst>
                <a:ext uri="{FF2B5EF4-FFF2-40B4-BE49-F238E27FC236}">
                  <a16:creationId xmlns:a16="http://schemas.microsoft.com/office/drawing/2014/main" id="{ADDA9D63-1498-4240-B300-7AB3F2E0F490}"/>
                </a:ext>
              </a:extLst>
            </p:cNvPr>
            <p:cNvSpPr/>
            <p:nvPr/>
          </p:nvSpPr>
          <p:spPr>
            <a:xfrm>
              <a:off x="15851792" y="6406485"/>
              <a:ext cx="328930" cy="276225"/>
            </a:xfrm>
            <a:custGeom>
              <a:avLst/>
              <a:gdLst/>
              <a:ahLst/>
              <a:cxnLst/>
              <a:rect l="l" t="t" r="r" b="b"/>
              <a:pathLst>
                <a:path w="328930" h="276225">
                  <a:moveTo>
                    <a:pt x="190912" y="275629"/>
                  </a:moveTo>
                  <a:lnTo>
                    <a:pt x="144669" y="269487"/>
                  </a:lnTo>
                  <a:lnTo>
                    <a:pt x="104678" y="251853"/>
                  </a:lnTo>
                  <a:lnTo>
                    <a:pt x="68717" y="223509"/>
                  </a:lnTo>
                  <a:lnTo>
                    <a:pt x="34565" y="185240"/>
                  </a:lnTo>
                  <a:lnTo>
                    <a:pt x="0" y="137830"/>
                  </a:lnTo>
                  <a:lnTo>
                    <a:pt x="34667" y="90383"/>
                  </a:lnTo>
                  <a:lnTo>
                    <a:pt x="68896" y="52061"/>
                  </a:lnTo>
                  <a:lnTo>
                    <a:pt x="104926" y="23681"/>
                  </a:lnTo>
                  <a:lnTo>
                    <a:pt x="144996" y="6056"/>
                  </a:lnTo>
                  <a:lnTo>
                    <a:pt x="191346" y="0"/>
                  </a:lnTo>
                  <a:lnTo>
                    <a:pt x="214345" y="1737"/>
                  </a:lnTo>
                  <a:lnTo>
                    <a:pt x="249411" y="10725"/>
                  </a:lnTo>
                  <a:lnTo>
                    <a:pt x="286677" y="32628"/>
                  </a:lnTo>
                  <a:lnTo>
                    <a:pt x="316274" y="73108"/>
                  </a:lnTo>
                  <a:lnTo>
                    <a:pt x="328332" y="137830"/>
                  </a:lnTo>
                  <a:lnTo>
                    <a:pt x="317176" y="200376"/>
                  </a:lnTo>
                  <a:lnTo>
                    <a:pt x="289366" y="240498"/>
                  </a:lnTo>
                  <a:lnTo>
                    <a:pt x="253392" y="263127"/>
                  </a:lnTo>
                  <a:lnTo>
                    <a:pt x="217745" y="273194"/>
                  </a:lnTo>
                  <a:lnTo>
                    <a:pt x="190912" y="275629"/>
                  </a:lnTo>
                  <a:close/>
                </a:path>
              </a:pathLst>
            </a:custGeom>
            <a:ln w="35015">
              <a:solidFill>
                <a:schemeClr val="bg1">
                  <a:lumMod val="65000"/>
                </a:schemeClr>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320" name="object 135">
              <a:extLst>
                <a:ext uri="{FF2B5EF4-FFF2-40B4-BE49-F238E27FC236}">
                  <a16:creationId xmlns:a16="http://schemas.microsoft.com/office/drawing/2014/main" id="{3CBBC9A3-0F8D-4222-B626-EB510653C298}"/>
                </a:ext>
              </a:extLst>
            </p:cNvPr>
            <p:cNvSpPr/>
            <p:nvPr/>
          </p:nvSpPr>
          <p:spPr>
            <a:xfrm>
              <a:off x="15358166" y="6406485"/>
              <a:ext cx="328930" cy="276225"/>
            </a:xfrm>
            <a:custGeom>
              <a:avLst/>
              <a:gdLst/>
              <a:ahLst/>
              <a:cxnLst/>
              <a:rect l="l" t="t" r="r" b="b"/>
              <a:pathLst>
                <a:path w="328930" h="276225">
                  <a:moveTo>
                    <a:pt x="136996" y="275629"/>
                  </a:moveTo>
                  <a:lnTo>
                    <a:pt x="78927" y="264905"/>
                  </a:lnTo>
                  <a:lnTo>
                    <a:pt x="41658" y="243007"/>
                  </a:lnTo>
                  <a:lnTo>
                    <a:pt x="12059" y="202536"/>
                  </a:lnTo>
                  <a:lnTo>
                    <a:pt x="0" y="137830"/>
                  </a:lnTo>
                  <a:lnTo>
                    <a:pt x="11195" y="75183"/>
                  </a:lnTo>
                  <a:lnTo>
                    <a:pt x="39067" y="35040"/>
                  </a:lnTo>
                  <a:lnTo>
                    <a:pt x="75040" y="12438"/>
                  </a:lnTo>
                  <a:lnTo>
                    <a:pt x="110541" y="2413"/>
                  </a:lnTo>
                  <a:lnTo>
                    <a:pt x="136996" y="0"/>
                  </a:lnTo>
                  <a:lnTo>
                    <a:pt x="183345" y="6056"/>
                  </a:lnTo>
                  <a:lnTo>
                    <a:pt x="223414" y="23681"/>
                  </a:lnTo>
                  <a:lnTo>
                    <a:pt x="259444" y="52061"/>
                  </a:lnTo>
                  <a:lnTo>
                    <a:pt x="293676" y="90383"/>
                  </a:lnTo>
                  <a:lnTo>
                    <a:pt x="328353" y="137830"/>
                  </a:lnTo>
                  <a:lnTo>
                    <a:pt x="293676" y="185262"/>
                  </a:lnTo>
                  <a:lnTo>
                    <a:pt x="259444" y="223574"/>
                  </a:lnTo>
                  <a:lnTo>
                    <a:pt x="223414" y="251949"/>
                  </a:lnTo>
                  <a:lnTo>
                    <a:pt x="183345" y="269573"/>
                  </a:lnTo>
                  <a:lnTo>
                    <a:pt x="136996" y="275629"/>
                  </a:lnTo>
                  <a:close/>
                </a:path>
              </a:pathLst>
            </a:custGeom>
            <a:ln w="35015">
              <a:solidFill>
                <a:schemeClr val="bg1">
                  <a:lumMod val="65000"/>
                </a:schemeClr>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321" name="object 136">
              <a:extLst>
                <a:ext uri="{FF2B5EF4-FFF2-40B4-BE49-F238E27FC236}">
                  <a16:creationId xmlns:a16="http://schemas.microsoft.com/office/drawing/2014/main" id="{027BE55A-90EA-4E3F-A67F-81BD0C51702E}"/>
                </a:ext>
              </a:extLst>
            </p:cNvPr>
            <p:cNvSpPr/>
            <p:nvPr/>
          </p:nvSpPr>
          <p:spPr>
            <a:xfrm>
              <a:off x="15221170" y="6268665"/>
              <a:ext cx="1096010" cy="551815"/>
            </a:xfrm>
            <a:custGeom>
              <a:avLst/>
              <a:gdLst/>
              <a:ahLst/>
              <a:cxnLst/>
              <a:rect l="l" t="t" r="r" b="b"/>
              <a:pathLst>
                <a:path w="1096009" h="551815">
                  <a:moveTo>
                    <a:pt x="821969" y="0"/>
                  </a:moveTo>
                  <a:lnTo>
                    <a:pt x="769063" y="4329"/>
                  </a:lnTo>
                  <a:lnTo>
                    <a:pt x="721601" y="16547"/>
                  </a:lnTo>
                  <a:lnTo>
                    <a:pt x="679071" y="35495"/>
                  </a:lnTo>
                  <a:lnTo>
                    <a:pt x="640957" y="60017"/>
                  </a:lnTo>
                  <a:lnTo>
                    <a:pt x="606746" y="88956"/>
                  </a:lnTo>
                  <a:lnTo>
                    <a:pt x="575924" y="121155"/>
                  </a:lnTo>
                  <a:lnTo>
                    <a:pt x="547976" y="155456"/>
                  </a:lnTo>
                  <a:lnTo>
                    <a:pt x="520032" y="121155"/>
                  </a:lnTo>
                  <a:lnTo>
                    <a:pt x="489212" y="88956"/>
                  </a:lnTo>
                  <a:lnTo>
                    <a:pt x="455003" y="60017"/>
                  </a:lnTo>
                  <a:lnTo>
                    <a:pt x="416890" y="35495"/>
                  </a:lnTo>
                  <a:lnTo>
                    <a:pt x="374360" y="16547"/>
                  </a:lnTo>
                  <a:lnTo>
                    <a:pt x="326899" y="4329"/>
                  </a:lnTo>
                  <a:lnTo>
                    <a:pt x="273993" y="0"/>
                  </a:lnTo>
                  <a:lnTo>
                    <a:pt x="239583" y="2258"/>
                  </a:lnTo>
                  <a:lnTo>
                    <a:pt x="166286" y="21320"/>
                  </a:lnTo>
                  <a:lnTo>
                    <a:pt x="130013" y="38789"/>
                  </a:lnTo>
                  <a:lnTo>
                    <a:pt x="95734" y="61992"/>
                  </a:lnTo>
                  <a:lnTo>
                    <a:pt x="64756" y="91262"/>
                  </a:lnTo>
                  <a:lnTo>
                    <a:pt x="38386" y="126931"/>
                  </a:lnTo>
                  <a:lnTo>
                    <a:pt x="17932" y="169330"/>
                  </a:lnTo>
                  <a:lnTo>
                    <a:pt x="4700" y="218792"/>
                  </a:lnTo>
                  <a:lnTo>
                    <a:pt x="0" y="275650"/>
                  </a:lnTo>
                  <a:lnTo>
                    <a:pt x="4700" y="332499"/>
                  </a:lnTo>
                  <a:lnTo>
                    <a:pt x="17932" y="381954"/>
                  </a:lnTo>
                  <a:lnTo>
                    <a:pt x="38386" y="424348"/>
                  </a:lnTo>
                  <a:lnTo>
                    <a:pt x="64756" y="460013"/>
                  </a:lnTo>
                  <a:lnTo>
                    <a:pt x="95734" y="489280"/>
                  </a:lnTo>
                  <a:lnTo>
                    <a:pt x="130013" y="512481"/>
                  </a:lnTo>
                  <a:lnTo>
                    <a:pt x="166286" y="529948"/>
                  </a:lnTo>
                  <a:lnTo>
                    <a:pt x="203245" y="542014"/>
                  </a:lnTo>
                  <a:lnTo>
                    <a:pt x="273993" y="551268"/>
                  </a:lnTo>
                  <a:lnTo>
                    <a:pt x="326899" y="546927"/>
                  </a:lnTo>
                  <a:lnTo>
                    <a:pt x="374360" y="534682"/>
                  </a:lnTo>
                  <a:lnTo>
                    <a:pt x="416890" y="515702"/>
                  </a:lnTo>
                  <a:lnTo>
                    <a:pt x="455003" y="491157"/>
                  </a:lnTo>
                  <a:lnTo>
                    <a:pt x="489212" y="462214"/>
                  </a:lnTo>
                  <a:lnTo>
                    <a:pt x="520032" y="430043"/>
                  </a:lnTo>
                  <a:lnTo>
                    <a:pt x="547976" y="395812"/>
                  </a:lnTo>
                  <a:lnTo>
                    <a:pt x="575924" y="430113"/>
                  </a:lnTo>
                  <a:lnTo>
                    <a:pt x="606746" y="462312"/>
                  </a:lnTo>
                  <a:lnTo>
                    <a:pt x="640957" y="491251"/>
                  </a:lnTo>
                  <a:lnTo>
                    <a:pt x="679071" y="515773"/>
                  </a:lnTo>
                  <a:lnTo>
                    <a:pt x="721601" y="534721"/>
                  </a:lnTo>
                  <a:lnTo>
                    <a:pt x="769063" y="546939"/>
                  </a:lnTo>
                  <a:lnTo>
                    <a:pt x="821969" y="551268"/>
                  </a:lnTo>
                  <a:lnTo>
                    <a:pt x="856384" y="549010"/>
                  </a:lnTo>
                  <a:lnTo>
                    <a:pt x="929686" y="529948"/>
                  </a:lnTo>
                  <a:lnTo>
                    <a:pt x="965958" y="512481"/>
                  </a:lnTo>
                  <a:lnTo>
                    <a:pt x="1000236" y="489280"/>
                  </a:lnTo>
                  <a:lnTo>
                    <a:pt x="1031213" y="460013"/>
                  </a:lnTo>
                  <a:lnTo>
                    <a:pt x="1057580" y="424348"/>
                  </a:lnTo>
                  <a:lnTo>
                    <a:pt x="1078033" y="381954"/>
                  </a:lnTo>
                  <a:lnTo>
                    <a:pt x="1091262" y="332499"/>
                  </a:lnTo>
                  <a:lnTo>
                    <a:pt x="1095963" y="275650"/>
                  </a:lnTo>
                  <a:lnTo>
                    <a:pt x="1091262" y="218792"/>
                  </a:lnTo>
                  <a:lnTo>
                    <a:pt x="1078033" y="169330"/>
                  </a:lnTo>
                  <a:lnTo>
                    <a:pt x="1057580" y="126931"/>
                  </a:lnTo>
                  <a:lnTo>
                    <a:pt x="1031213" y="91262"/>
                  </a:lnTo>
                  <a:lnTo>
                    <a:pt x="1000236" y="61992"/>
                  </a:lnTo>
                  <a:lnTo>
                    <a:pt x="965958" y="38789"/>
                  </a:lnTo>
                  <a:lnTo>
                    <a:pt x="929686" y="21320"/>
                  </a:lnTo>
                  <a:lnTo>
                    <a:pt x="892725" y="9254"/>
                  </a:lnTo>
                  <a:lnTo>
                    <a:pt x="856384" y="2258"/>
                  </a:lnTo>
                  <a:lnTo>
                    <a:pt x="821969" y="0"/>
                  </a:lnTo>
                  <a:close/>
                </a:path>
              </a:pathLst>
            </a:custGeom>
            <a:ln w="35059">
              <a:solidFill>
                <a:schemeClr val="bg1">
                  <a:lumMod val="65000"/>
                </a:schemeClr>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grpSp>
      <p:cxnSp>
        <p:nvCxnSpPr>
          <p:cNvPr id="322" name="Elbow Connector 110">
            <a:extLst>
              <a:ext uri="{FF2B5EF4-FFF2-40B4-BE49-F238E27FC236}">
                <a16:creationId xmlns:a16="http://schemas.microsoft.com/office/drawing/2014/main" id="{86D82F4C-72EC-465B-8351-CB078F1CB00E}"/>
              </a:ext>
            </a:extLst>
          </p:cNvPr>
          <p:cNvCxnSpPr/>
          <p:nvPr/>
        </p:nvCxnSpPr>
        <p:spPr>
          <a:xfrm rot="5400000">
            <a:off x="10924735" y="4626916"/>
            <a:ext cx="659026" cy="276971"/>
          </a:xfrm>
          <a:prstGeom prst="bentConnector3">
            <a:avLst>
              <a:gd name="adj1" fmla="val 99528"/>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324" name="Picture 323">
            <a:extLst>
              <a:ext uri="{FF2B5EF4-FFF2-40B4-BE49-F238E27FC236}">
                <a16:creationId xmlns:a16="http://schemas.microsoft.com/office/drawing/2014/main" id="{D367921A-52A4-47EF-B90A-903D527FCF5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21254" y="4838507"/>
            <a:ext cx="847373" cy="554205"/>
          </a:xfrm>
          <a:prstGeom prst="rect">
            <a:avLst/>
          </a:prstGeom>
        </p:spPr>
      </p:pic>
      <p:grpSp>
        <p:nvGrpSpPr>
          <p:cNvPr id="325" name="Group 324">
            <a:extLst>
              <a:ext uri="{FF2B5EF4-FFF2-40B4-BE49-F238E27FC236}">
                <a16:creationId xmlns:a16="http://schemas.microsoft.com/office/drawing/2014/main" id="{4F4CF155-B5A1-42DB-99D3-834C4E1B7711}"/>
              </a:ext>
            </a:extLst>
          </p:cNvPr>
          <p:cNvGrpSpPr/>
          <p:nvPr/>
        </p:nvGrpSpPr>
        <p:grpSpPr>
          <a:xfrm>
            <a:off x="7132686" y="4125047"/>
            <a:ext cx="399196" cy="283246"/>
            <a:chOff x="7580917" y="4670013"/>
            <a:chExt cx="617855" cy="481965"/>
          </a:xfrm>
        </p:grpSpPr>
        <p:sp>
          <p:nvSpPr>
            <p:cNvPr id="326" name="object 14">
              <a:extLst>
                <a:ext uri="{FF2B5EF4-FFF2-40B4-BE49-F238E27FC236}">
                  <a16:creationId xmlns:a16="http://schemas.microsoft.com/office/drawing/2014/main" id="{EAF30B69-8F55-445D-9641-627B9BD5A42D}"/>
                </a:ext>
              </a:extLst>
            </p:cNvPr>
            <p:cNvSpPr/>
            <p:nvPr/>
          </p:nvSpPr>
          <p:spPr>
            <a:xfrm>
              <a:off x="7580917" y="4670013"/>
              <a:ext cx="617855" cy="481965"/>
            </a:xfrm>
            <a:custGeom>
              <a:avLst/>
              <a:gdLst/>
              <a:ahLst/>
              <a:cxnLst/>
              <a:rect l="l" t="t" r="r" b="b"/>
              <a:pathLst>
                <a:path w="617854" h="481964">
                  <a:moveTo>
                    <a:pt x="526074" y="0"/>
                  </a:moveTo>
                  <a:lnTo>
                    <a:pt x="91694" y="0"/>
                  </a:lnTo>
                  <a:lnTo>
                    <a:pt x="74805" y="3482"/>
                  </a:lnTo>
                  <a:lnTo>
                    <a:pt x="60996" y="12972"/>
                  </a:lnTo>
                  <a:lnTo>
                    <a:pt x="51676" y="27035"/>
                  </a:lnTo>
                  <a:lnTo>
                    <a:pt x="48256" y="44234"/>
                  </a:lnTo>
                  <a:lnTo>
                    <a:pt x="48256" y="334908"/>
                  </a:lnTo>
                  <a:lnTo>
                    <a:pt x="762" y="412296"/>
                  </a:lnTo>
                  <a:lnTo>
                    <a:pt x="0" y="415011"/>
                  </a:lnTo>
                  <a:lnTo>
                    <a:pt x="0" y="427598"/>
                  </a:lnTo>
                  <a:lnTo>
                    <a:pt x="4178" y="448623"/>
                  </a:lnTo>
                  <a:lnTo>
                    <a:pt x="15566" y="465809"/>
                  </a:lnTo>
                  <a:lnTo>
                    <a:pt x="32443" y="477406"/>
                  </a:lnTo>
                  <a:lnTo>
                    <a:pt x="53089" y="481661"/>
                  </a:lnTo>
                  <a:lnTo>
                    <a:pt x="564707" y="481661"/>
                  </a:lnTo>
                  <a:lnTo>
                    <a:pt x="585347" y="477406"/>
                  </a:lnTo>
                  <a:lnTo>
                    <a:pt x="602225" y="465809"/>
                  </a:lnTo>
                  <a:lnTo>
                    <a:pt x="611261" y="452176"/>
                  </a:lnTo>
                  <a:lnTo>
                    <a:pt x="53089" y="452176"/>
                  </a:lnTo>
                  <a:lnTo>
                    <a:pt x="43699" y="450242"/>
                  </a:lnTo>
                  <a:lnTo>
                    <a:pt x="36022" y="444971"/>
                  </a:lnTo>
                  <a:lnTo>
                    <a:pt x="30840" y="437158"/>
                  </a:lnTo>
                  <a:lnTo>
                    <a:pt x="28939" y="427598"/>
                  </a:lnTo>
                  <a:lnTo>
                    <a:pt x="28939" y="422677"/>
                  </a:lnTo>
                  <a:lnTo>
                    <a:pt x="617796" y="422677"/>
                  </a:lnTo>
                  <a:lnTo>
                    <a:pt x="617796" y="415011"/>
                  </a:lnTo>
                  <a:lnTo>
                    <a:pt x="617167" y="412848"/>
                  </a:lnTo>
                  <a:lnTo>
                    <a:pt x="34563" y="412848"/>
                  </a:lnTo>
                  <a:lnTo>
                    <a:pt x="73783" y="348956"/>
                  </a:lnTo>
                  <a:lnTo>
                    <a:pt x="578133" y="348956"/>
                  </a:lnTo>
                  <a:lnTo>
                    <a:pt x="569511" y="334908"/>
                  </a:lnTo>
                  <a:lnTo>
                    <a:pt x="569511" y="329300"/>
                  </a:lnTo>
                  <a:lnTo>
                    <a:pt x="77210" y="329300"/>
                  </a:lnTo>
                  <a:lnTo>
                    <a:pt x="77210" y="36106"/>
                  </a:lnTo>
                  <a:lnTo>
                    <a:pt x="83712" y="29484"/>
                  </a:lnTo>
                  <a:lnTo>
                    <a:pt x="566580" y="29484"/>
                  </a:lnTo>
                  <a:lnTo>
                    <a:pt x="566093" y="27035"/>
                  </a:lnTo>
                  <a:lnTo>
                    <a:pt x="556777" y="12972"/>
                  </a:lnTo>
                  <a:lnTo>
                    <a:pt x="542969" y="3482"/>
                  </a:lnTo>
                  <a:lnTo>
                    <a:pt x="526074" y="0"/>
                  </a:lnTo>
                  <a:close/>
                </a:path>
                <a:path w="617854" h="481964">
                  <a:moveTo>
                    <a:pt x="617796" y="422677"/>
                  </a:moveTo>
                  <a:lnTo>
                    <a:pt x="588814" y="422677"/>
                  </a:lnTo>
                  <a:lnTo>
                    <a:pt x="588814" y="427598"/>
                  </a:lnTo>
                  <a:lnTo>
                    <a:pt x="586915" y="437158"/>
                  </a:lnTo>
                  <a:lnTo>
                    <a:pt x="581742" y="444971"/>
                  </a:lnTo>
                  <a:lnTo>
                    <a:pt x="574078" y="450242"/>
                  </a:lnTo>
                  <a:lnTo>
                    <a:pt x="564707" y="452176"/>
                  </a:lnTo>
                  <a:lnTo>
                    <a:pt x="611261" y="452176"/>
                  </a:lnTo>
                  <a:lnTo>
                    <a:pt x="613616" y="448623"/>
                  </a:lnTo>
                  <a:lnTo>
                    <a:pt x="617796" y="427598"/>
                  </a:lnTo>
                  <a:lnTo>
                    <a:pt x="617796" y="422677"/>
                  </a:lnTo>
                  <a:close/>
                </a:path>
                <a:path w="617854" h="481964">
                  <a:moveTo>
                    <a:pt x="381275" y="388285"/>
                  </a:moveTo>
                  <a:lnTo>
                    <a:pt x="236477" y="388285"/>
                  </a:lnTo>
                  <a:lnTo>
                    <a:pt x="232465" y="412848"/>
                  </a:lnTo>
                  <a:lnTo>
                    <a:pt x="385303" y="412848"/>
                  </a:lnTo>
                  <a:lnTo>
                    <a:pt x="381275" y="388285"/>
                  </a:lnTo>
                  <a:close/>
                </a:path>
                <a:path w="617854" h="481964">
                  <a:moveTo>
                    <a:pt x="578133" y="348956"/>
                  </a:moveTo>
                  <a:lnTo>
                    <a:pt x="543984" y="348956"/>
                  </a:lnTo>
                  <a:lnTo>
                    <a:pt x="583190" y="412848"/>
                  </a:lnTo>
                  <a:lnTo>
                    <a:pt x="617167" y="412848"/>
                  </a:lnTo>
                  <a:lnTo>
                    <a:pt x="617006" y="412296"/>
                  </a:lnTo>
                  <a:lnTo>
                    <a:pt x="578133" y="348956"/>
                  </a:lnTo>
                  <a:close/>
                </a:path>
                <a:path w="617854" h="481964">
                  <a:moveTo>
                    <a:pt x="566580" y="29484"/>
                  </a:moveTo>
                  <a:lnTo>
                    <a:pt x="534054" y="29484"/>
                  </a:lnTo>
                  <a:lnTo>
                    <a:pt x="540542" y="36106"/>
                  </a:lnTo>
                  <a:lnTo>
                    <a:pt x="540542" y="329300"/>
                  </a:lnTo>
                  <a:lnTo>
                    <a:pt x="569511" y="329300"/>
                  </a:lnTo>
                  <a:lnTo>
                    <a:pt x="569511" y="44234"/>
                  </a:lnTo>
                  <a:lnTo>
                    <a:pt x="566580" y="29484"/>
                  </a:lnTo>
                  <a:close/>
                </a:path>
                <a:path w="617854" h="481964">
                  <a:moveTo>
                    <a:pt x="334938" y="29484"/>
                  </a:moveTo>
                  <a:lnTo>
                    <a:pt x="282815" y="29484"/>
                  </a:lnTo>
                  <a:lnTo>
                    <a:pt x="284748" y="39312"/>
                  </a:lnTo>
                  <a:lnTo>
                    <a:pt x="333004" y="39312"/>
                  </a:lnTo>
                  <a:lnTo>
                    <a:pt x="334938" y="29484"/>
                  </a:lnTo>
                  <a:close/>
                </a:path>
              </a:pathLst>
            </a:custGeom>
            <a:solidFill>
              <a:srgbClr val="808285"/>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327" name="object 15">
              <a:extLst>
                <a:ext uri="{FF2B5EF4-FFF2-40B4-BE49-F238E27FC236}">
                  <a16:creationId xmlns:a16="http://schemas.microsoft.com/office/drawing/2014/main" id="{BA3BAD72-6817-4CEC-985B-AC98D4A87468}"/>
                </a:ext>
              </a:extLst>
            </p:cNvPr>
            <p:cNvSpPr/>
            <p:nvPr/>
          </p:nvSpPr>
          <p:spPr>
            <a:xfrm>
              <a:off x="7682266" y="4975066"/>
              <a:ext cx="415290" cy="0"/>
            </a:xfrm>
            <a:custGeom>
              <a:avLst/>
              <a:gdLst/>
              <a:ahLst/>
              <a:cxnLst/>
              <a:rect l="l" t="t" r="r" b="b"/>
              <a:pathLst>
                <a:path w="415290">
                  <a:moveTo>
                    <a:pt x="0" y="0"/>
                  </a:moveTo>
                  <a:lnTo>
                    <a:pt x="415076" y="0"/>
                  </a:lnTo>
                </a:path>
              </a:pathLst>
            </a:custGeom>
            <a:ln w="10159">
              <a:solidFill>
                <a:srgbClr val="8082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328" name="object 16">
              <a:extLst>
                <a:ext uri="{FF2B5EF4-FFF2-40B4-BE49-F238E27FC236}">
                  <a16:creationId xmlns:a16="http://schemas.microsoft.com/office/drawing/2014/main" id="{968BA8C4-0612-43AD-AA7C-8418CA7794D4}"/>
                </a:ext>
              </a:extLst>
            </p:cNvPr>
            <p:cNvSpPr/>
            <p:nvPr/>
          </p:nvSpPr>
          <p:spPr>
            <a:xfrm>
              <a:off x="7687092" y="4733766"/>
              <a:ext cx="0" cy="236220"/>
            </a:xfrm>
            <a:custGeom>
              <a:avLst/>
              <a:gdLst/>
              <a:ahLst/>
              <a:cxnLst/>
              <a:rect l="l" t="t" r="r" b="b"/>
              <a:pathLst>
                <a:path h="236220">
                  <a:moveTo>
                    <a:pt x="0" y="0"/>
                  </a:moveTo>
                  <a:lnTo>
                    <a:pt x="0" y="236220"/>
                  </a:lnTo>
                </a:path>
              </a:pathLst>
            </a:custGeom>
            <a:ln w="9651">
              <a:solidFill>
                <a:srgbClr val="8082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329" name="object 17">
              <a:extLst>
                <a:ext uri="{FF2B5EF4-FFF2-40B4-BE49-F238E27FC236}">
                  <a16:creationId xmlns:a16="http://schemas.microsoft.com/office/drawing/2014/main" id="{8A61432F-4529-4872-9E55-5F4E7CF5020F}"/>
                </a:ext>
              </a:extLst>
            </p:cNvPr>
            <p:cNvSpPr/>
            <p:nvPr/>
          </p:nvSpPr>
          <p:spPr>
            <a:xfrm>
              <a:off x="7682266" y="4728686"/>
              <a:ext cx="415290" cy="0"/>
            </a:xfrm>
            <a:custGeom>
              <a:avLst/>
              <a:gdLst/>
              <a:ahLst/>
              <a:cxnLst/>
              <a:rect l="l" t="t" r="r" b="b"/>
              <a:pathLst>
                <a:path w="415290">
                  <a:moveTo>
                    <a:pt x="0" y="0"/>
                  </a:moveTo>
                  <a:lnTo>
                    <a:pt x="415076" y="0"/>
                  </a:lnTo>
                </a:path>
              </a:pathLst>
            </a:custGeom>
            <a:ln w="10159">
              <a:solidFill>
                <a:srgbClr val="8082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330" name="object 18">
              <a:extLst>
                <a:ext uri="{FF2B5EF4-FFF2-40B4-BE49-F238E27FC236}">
                  <a16:creationId xmlns:a16="http://schemas.microsoft.com/office/drawing/2014/main" id="{BFE4FC83-1EE8-4773-A921-1FCCB90DF94B}"/>
                </a:ext>
              </a:extLst>
            </p:cNvPr>
            <p:cNvSpPr/>
            <p:nvPr/>
          </p:nvSpPr>
          <p:spPr>
            <a:xfrm>
              <a:off x="8092509" y="4733905"/>
              <a:ext cx="0" cy="236220"/>
            </a:xfrm>
            <a:custGeom>
              <a:avLst/>
              <a:gdLst/>
              <a:ahLst/>
              <a:cxnLst/>
              <a:rect l="l" t="t" r="r" b="b"/>
              <a:pathLst>
                <a:path h="236220">
                  <a:moveTo>
                    <a:pt x="0" y="0"/>
                  </a:moveTo>
                  <a:lnTo>
                    <a:pt x="0" y="235909"/>
                  </a:lnTo>
                </a:path>
              </a:pathLst>
            </a:custGeom>
            <a:ln w="9665">
              <a:solidFill>
                <a:srgbClr val="8082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333" name="object 19">
              <a:extLst>
                <a:ext uri="{FF2B5EF4-FFF2-40B4-BE49-F238E27FC236}">
                  <a16:creationId xmlns:a16="http://schemas.microsoft.com/office/drawing/2014/main" id="{C251F456-C190-49EB-A271-B439E1E7D513}"/>
                </a:ext>
              </a:extLst>
            </p:cNvPr>
            <p:cNvSpPr/>
            <p:nvPr/>
          </p:nvSpPr>
          <p:spPr>
            <a:xfrm>
              <a:off x="7895534" y="4807088"/>
              <a:ext cx="135890" cy="122555"/>
            </a:xfrm>
            <a:custGeom>
              <a:avLst/>
              <a:gdLst/>
              <a:ahLst/>
              <a:cxnLst/>
              <a:rect l="l" t="t" r="r" b="b"/>
              <a:pathLst>
                <a:path w="135890" h="122554">
                  <a:moveTo>
                    <a:pt x="0" y="0"/>
                  </a:moveTo>
                  <a:lnTo>
                    <a:pt x="69198" y="122041"/>
                  </a:lnTo>
                  <a:lnTo>
                    <a:pt x="82218" y="71900"/>
                  </a:lnTo>
                  <a:lnTo>
                    <a:pt x="106381" y="71900"/>
                  </a:lnTo>
                  <a:lnTo>
                    <a:pt x="91400" y="60475"/>
                  </a:lnTo>
                  <a:lnTo>
                    <a:pt x="135570" y="34510"/>
                  </a:lnTo>
                  <a:lnTo>
                    <a:pt x="0" y="0"/>
                  </a:lnTo>
                  <a:close/>
                </a:path>
                <a:path w="135890" h="122554">
                  <a:moveTo>
                    <a:pt x="106381" y="71900"/>
                  </a:moveTo>
                  <a:lnTo>
                    <a:pt x="82218" y="71900"/>
                  </a:lnTo>
                  <a:lnTo>
                    <a:pt x="123327" y="103249"/>
                  </a:lnTo>
                  <a:lnTo>
                    <a:pt x="124850" y="103726"/>
                  </a:lnTo>
                  <a:lnTo>
                    <a:pt x="128556" y="103726"/>
                  </a:lnTo>
                  <a:lnTo>
                    <a:pt x="130753" y="102712"/>
                  </a:lnTo>
                  <a:lnTo>
                    <a:pt x="132158" y="100773"/>
                  </a:lnTo>
                  <a:lnTo>
                    <a:pt x="134560" y="97522"/>
                  </a:lnTo>
                  <a:lnTo>
                    <a:pt x="133916" y="92898"/>
                  </a:lnTo>
                  <a:lnTo>
                    <a:pt x="106381" y="71900"/>
                  </a:lnTo>
                  <a:close/>
                </a:path>
              </a:pathLst>
            </a:custGeom>
            <a:solidFill>
              <a:srgbClr val="808285"/>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grpSp>
      <p:grpSp>
        <p:nvGrpSpPr>
          <p:cNvPr id="334" name="Group 333">
            <a:extLst>
              <a:ext uri="{FF2B5EF4-FFF2-40B4-BE49-F238E27FC236}">
                <a16:creationId xmlns:a16="http://schemas.microsoft.com/office/drawing/2014/main" id="{DCE0A527-ED44-46C9-8498-77EC12F3CC54}"/>
              </a:ext>
            </a:extLst>
          </p:cNvPr>
          <p:cNvGrpSpPr/>
          <p:nvPr/>
        </p:nvGrpSpPr>
        <p:grpSpPr>
          <a:xfrm>
            <a:off x="8112261" y="4125047"/>
            <a:ext cx="399196" cy="283246"/>
            <a:chOff x="9591327" y="4670013"/>
            <a:chExt cx="617855" cy="481965"/>
          </a:xfrm>
        </p:grpSpPr>
        <p:sp>
          <p:nvSpPr>
            <p:cNvPr id="335" name="object 20">
              <a:extLst>
                <a:ext uri="{FF2B5EF4-FFF2-40B4-BE49-F238E27FC236}">
                  <a16:creationId xmlns:a16="http://schemas.microsoft.com/office/drawing/2014/main" id="{6F6B767E-2ADD-4C38-946D-4CACCDA57574}"/>
                </a:ext>
              </a:extLst>
            </p:cNvPr>
            <p:cNvSpPr/>
            <p:nvPr/>
          </p:nvSpPr>
          <p:spPr>
            <a:xfrm>
              <a:off x="9591327" y="4670013"/>
              <a:ext cx="617855" cy="481965"/>
            </a:xfrm>
            <a:custGeom>
              <a:avLst/>
              <a:gdLst/>
              <a:ahLst/>
              <a:cxnLst/>
              <a:rect l="l" t="t" r="r" b="b"/>
              <a:pathLst>
                <a:path w="617854" h="481964">
                  <a:moveTo>
                    <a:pt x="526074" y="0"/>
                  </a:moveTo>
                  <a:lnTo>
                    <a:pt x="91694" y="0"/>
                  </a:lnTo>
                  <a:lnTo>
                    <a:pt x="74805" y="3482"/>
                  </a:lnTo>
                  <a:lnTo>
                    <a:pt x="60996" y="12972"/>
                  </a:lnTo>
                  <a:lnTo>
                    <a:pt x="51676" y="27035"/>
                  </a:lnTo>
                  <a:lnTo>
                    <a:pt x="48256" y="44234"/>
                  </a:lnTo>
                  <a:lnTo>
                    <a:pt x="48256" y="334908"/>
                  </a:lnTo>
                  <a:lnTo>
                    <a:pt x="762" y="412296"/>
                  </a:lnTo>
                  <a:lnTo>
                    <a:pt x="0" y="415011"/>
                  </a:lnTo>
                  <a:lnTo>
                    <a:pt x="0" y="427598"/>
                  </a:lnTo>
                  <a:lnTo>
                    <a:pt x="4178" y="448623"/>
                  </a:lnTo>
                  <a:lnTo>
                    <a:pt x="15566" y="465809"/>
                  </a:lnTo>
                  <a:lnTo>
                    <a:pt x="32443" y="477406"/>
                  </a:lnTo>
                  <a:lnTo>
                    <a:pt x="53089" y="481661"/>
                  </a:lnTo>
                  <a:lnTo>
                    <a:pt x="564707" y="481661"/>
                  </a:lnTo>
                  <a:lnTo>
                    <a:pt x="585347" y="477406"/>
                  </a:lnTo>
                  <a:lnTo>
                    <a:pt x="602225" y="465809"/>
                  </a:lnTo>
                  <a:lnTo>
                    <a:pt x="611261" y="452176"/>
                  </a:lnTo>
                  <a:lnTo>
                    <a:pt x="53089" y="452176"/>
                  </a:lnTo>
                  <a:lnTo>
                    <a:pt x="43699" y="450242"/>
                  </a:lnTo>
                  <a:lnTo>
                    <a:pt x="36022" y="444971"/>
                  </a:lnTo>
                  <a:lnTo>
                    <a:pt x="30840" y="437158"/>
                  </a:lnTo>
                  <a:lnTo>
                    <a:pt x="28939" y="427598"/>
                  </a:lnTo>
                  <a:lnTo>
                    <a:pt x="28939" y="422677"/>
                  </a:lnTo>
                  <a:lnTo>
                    <a:pt x="617796" y="422677"/>
                  </a:lnTo>
                  <a:lnTo>
                    <a:pt x="617796" y="415011"/>
                  </a:lnTo>
                  <a:lnTo>
                    <a:pt x="617167" y="412848"/>
                  </a:lnTo>
                  <a:lnTo>
                    <a:pt x="34563" y="412848"/>
                  </a:lnTo>
                  <a:lnTo>
                    <a:pt x="73783" y="348956"/>
                  </a:lnTo>
                  <a:lnTo>
                    <a:pt x="578133" y="348956"/>
                  </a:lnTo>
                  <a:lnTo>
                    <a:pt x="569511" y="334908"/>
                  </a:lnTo>
                  <a:lnTo>
                    <a:pt x="569511" y="329300"/>
                  </a:lnTo>
                  <a:lnTo>
                    <a:pt x="77210" y="329300"/>
                  </a:lnTo>
                  <a:lnTo>
                    <a:pt x="77210" y="36106"/>
                  </a:lnTo>
                  <a:lnTo>
                    <a:pt x="83712" y="29484"/>
                  </a:lnTo>
                  <a:lnTo>
                    <a:pt x="566580" y="29484"/>
                  </a:lnTo>
                  <a:lnTo>
                    <a:pt x="566093" y="27035"/>
                  </a:lnTo>
                  <a:lnTo>
                    <a:pt x="556777" y="12972"/>
                  </a:lnTo>
                  <a:lnTo>
                    <a:pt x="542969" y="3482"/>
                  </a:lnTo>
                  <a:lnTo>
                    <a:pt x="526074" y="0"/>
                  </a:lnTo>
                  <a:close/>
                </a:path>
                <a:path w="617854" h="481964">
                  <a:moveTo>
                    <a:pt x="617796" y="422677"/>
                  </a:moveTo>
                  <a:lnTo>
                    <a:pt x="588814" y="422677"/>
                  </a:lnTo>
                  <a:lnTo>
                    <a:pt x="588814" y="427598"/>
                  </a:lnTo>
                  <a:lnTo>
                    <a:pt x="586915" y="437158"/>
                  </a:lnTo>
                  <a:lnTo>
                    <a:pt x="581742" y="444971"/>
                  </a:lnTo>
                  <a:lnTo>
                    <a:pt x="574078" y="450242"/>
                  </a:lnTo>
                  <a:lnTo>
                    <a:pt x="564707" y="452176"/>
                  </a:lnTo>
                  <a:lnTo>
                    <a:pt x="611261" y="452176"/>
                  </a:lnTo>
                  <a:lnTo>
                    <a:pt x="613616" y="448623"/>
                  </a:lnTo>
                  <a:lnTo>
                    <a:pt x="617796" y="427598"/>
                  </a:lnTo>
                  <a:lnTo>
                    <a:pt x="617796" y="422677"/>
                  </a:lnTo>
                  <a:close/>
                </a:path>
                <a:path w="617854" h="481964">
                  <a:moveTo>
                    <a:pt x="381275" y="388285"/>
                  </a:moveTo>
                  <a:lnTo>
                    <a:pt x="236477" y="388285"/>
                  </a:lnTo>
                  <a:lnTo>
                    <a:pt x="232465" y="412848"/>
                  </a:lnTo>
                  <a:lnTo>
                    <a:pt x="385303" y="412848"/>
                  </a:lnTo>
                  <a:lnTo>
                    <a:pt x="381275" y="388285"/>
                  </a:lnTo>
                  <a:close/>
                </a:path>
                <a:path w="617854" h="481964">
                  <a:moveTo>
                    <a:pt x="578133" y="348956"/>
                  </a:moveTo>
                  <a:lnTo>
                    <a:pt x="543984" y="348956"/>
                  </a:lnTo>
                  <a:lnTo>
                    <a:pt x="583190" y="412848"/>
                  </a:lnTo>
                  <a:lnTo>
                    <a:pt x="617167" y="412848"/>
                  </a:lnTo>
                  <a:lnTo>
                    <a:pt x="617006" y="412296"/>
                  </a:lnTo>
                  <a:lnTo>
                    <a:pt x="578133" y="348956"/>
                  </a:lnTo>
                  <a:close/>
                </a:path>
                <a:path w="617854" h="481964">
                  <a:moveTo>
                    <a:pt x="566580" y="29484"/>
                  </a:moveTo>
                  <a:lnTo>
                    <a:pt x="534054" y="29484"/>
                  </a:lnTo>
                  <a:lnTo>
                    <a:pt x="540542" y="36106"/>
                  </a:lnTo>
                  <a:lnTo>
                    <a:pt x="540542" y="329300"/>
                  </a:lnTo>
                  <a:lnTo>
                    <a:pt x="569511" y="329300"/>
                  </a:lnTo>
                  <a:lnTo>
                    <a:pt x="569511" y="44234"/>
                  </a:lnTo>
                  <a:lnTo>
                    <a:pt x="566580" y="29484"/>
                  </a:lnTo>
                  <a:close/>
                </a:path>
                <a:path w="617854" h="481964">
                  <a:moveTo>
                    <a:pt x="334938" y="29484"/>
                  </a:moveTo>
                  <a:lnTo>
                    <a:pt x="282815" y="29484"/>
                  </a:lnTo>
                  <a:lnTo>
                    <a:pt x="284748" y="39312"/>
                  </a:lnTo>
                  <a:lnTo>
                    <a:pt x="333004" y="39312"/>
                  </a:lnTo>
                  <a:lnTo>
                    <a:pt x="334938" y="29484"/>
                  </a:lnTo>
                  <a:close/>
                </a:path>
              </a:pathLst>
            </a:custGeom>
            <a:solidFill>
              <a:srgbClr val="808285"/>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336" name="object 21">
              <a:extLst>
                <a:ext uri="{FF2B5EF4-FFF2-40B4-BE49-F238E27FC236}">
                  <a16:creationId xmlns:a16="http://schemas.microsoft.com/office/drawing/2014/main" id="{676A5599-2508-4516-B195-0B7DCADA4B4F}"/>
                </a:ext>
              </a:extLst>
            </p:cNvPr>
            <p:cNvSpPr/>
            <p:nvPr/>
          </p:nvSpPr>
          <p:spPr>
            <a:xfrm>
              <a:off x="9692676" y="4975066"/>
              <a:ext cx="415290" cy="0"/>
            </a:xfrm>
            <a:custGeom>
              <a:avLst/>
              <a:gdLst/>
              <a:ahLst/>
              <a:cxnLst/>
              <a:rect l="l" t="t" r="r" b="b"/>
              <a:pathLst>
                <a:path w="415290">
                  <a:moveTo>
                    <a:pt x="0" y="0"/>
                  </a:moveTo>
                  <a:lnTo>
                    <a:pt x="415076" y="0"/>
                  </a:lnTo>
                </a:path>
              </a:pathLst>
            </a:custGeom>
            <a:ln w="10159">
              <a:solidFill>
                <a:srgbClr val="8082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337" name="object 22">
              <a:extLst>
                <a:ext uri="{FF2B5EF4-FFF2-40B4-BE49-F238E27FC236}">
                  <a16:creationId xmlns:a16="http://schemas.microsoft.com/office/drawing/2014/main" id="{67AC61CD-C86D-4367-BFE3-216B642C4E8E}"/>
                </a:ext>
              </a:extLst>
            </p:cNvPr>
            <p:cNvSpPr/>
            <p:nvPr/>
          </p:nvSpPr>
          <p:spPr>
            <a:xfrm>
              <a:off x="9697501" y="4733766"/>
              <a:ext cx="0" cy="236220"/>
            </a:xfrm>
            <a:custGeom>
              <a:avLst/>
              <a:gdLst/>
              <a:ahLst/>
              <a:cxnLst/>
              <a:rect l="l" t="t" r="r" b="b"/>
              <a:pathLst>
                <a:path h="236220">
                  <a:moveTo>
                    <a:pt x="0" y="0"/>
                  </a:moveTo>
                  <a:lnTo>
                    <a:pt x="0" y="236220"/>
                  </a:lnTo>
                </a:path>
              </a:pathLst>
            </a:custGeom>
            <a:ln w="9651">
              <a:solidFill>
                <a:srgbClr val="8082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338" name="object 23">
              <a:extLst>
                <a:ext uri="{FF2B5EF4-FFF2-40B4-BE49-F238E27FC236}">
                  <a16:creationId xmlns:a16="http://schemas.microsoft.com/office/drawing/2014/main" id="{41B0695D-15EB-409F-BA17-A18CA3D81F7A}"/>
                </a:ext>
              </a:extLst>
            </p:cNvPr>
            <p:cNvSpPr/>
            <p:nvPr/>
          </p:nvSpPr>
          <p:spPr>
            <a:xfrm>
              <a:off x="9692676" y="4728686"/>
              <a:ext cx="415290" cy="0"/>
            </a:xfrm>
            <a:custGeom>
              <a:avLst/>
              <a:gdLst/>
              <a:ahLst/>
              <a:cxnLst/>
              <a:rect l="l" t="t" r="r" b="b"/>
              <a:pathLst>
                <a:path w="415290">
                  <a:moveTo>
                    <a:pt x="0" y="0"/>
                  </a:moveTo>
                  <a:lnTo>
                    <a:pt x="415076" y="0"/>
                  </a:lnTo>
                </a:path>
              </a:pathLst>
            </a:custGeom>
            <a:ln w="10159">
              <a:solidFill>
                <a:srgbClr val="8082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339" name="object 24">
              <a:extLst>
                <a:ext uri="{FF2B5EF4-FFF2-40B4-BE49-F238E27FC236}">
                  <a16:creationId xmlns:a16="http://schemas.microsoft.com/office/drawing/2014/main" id="{87325C7E-886A-4141-A7F4-B0EE9FC16804}"/>
                </a:ext>
              </a:extLst>
            </p:cNvPr>
            <p:cNvSpPr/>
            <p:nvPr/>
          </p:nvSpPr>
          <p:spPr>
            <a:xfrm>
              <a:off x="10102919" y="4733905"/>
              <a:ext cx="0" cy="236220"/>
            </a:xfrm>
            <a:custGeom>
              <a:avLst/>
              <a:gdLst/>
              <a:ahLst/>
              <a:cxnLst/>
              <a:rect l="l" t="t" r="r" b="b"/>
              <a:pathLst>
                <a:path h="236220">
                  <a:moveTo>
                    <a:pt x="0" y="0"/>
                  </a:moveTo>
                  <a:lnTo>
                    <a:pt x="0" y="235909"/>
                  </a:lnTo>
                </a:path>
              </a:pathLst>
            </a:custGeom>
            <a:ln w="9665">
              <a:solidFill>
                <a:srgbClr val="8082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340" name="object 25">
              <a:extLst>
                <a:ext uri="{FF2B5EF4-FFF2-40B4-BE49-F238E27FC236}">
                  <a16:creationId xmlns:a16="http://schemas.microsoft.com/office/drawing/2014/main" id="{A6CAE082-6FD2-4F90-8A9B-E7B0D872B44E}"/>
                </a:ext>
              </a:extLst>
            </p:cNvPr>
            <p:cNvSpPr/>
            <p:nvPr/>
          </p:nvSpPr>
          <p:spPr>
            <a:xfrm>
              <a:off x="9905944" y="4807088"/>
              <a:ext cx="135890" cy="122555"/>
            </a:xfrm>
            <a:custGeom>
              <a:avLst/>
              <a:gdLst/>
              <a:ahLst/>
              <a:cxnLst/>
              <a:rect l="l" t="t" r="r" b="b"/>
              <a:pathLst>
                <a:path w="135890" h="122554">
                  <a:moveTo>
                    <a:pt x="0" y="0"/>
                  </a:moveTo>
                  <a:lnTo>
                    <a:pt x="69198" y="122041"/>
                  </a:lnTo>
                  <a:lnTo>
                    <a:pt x="82218" y="71900"/>
                  </a:lnTo>
                  <a:lnTo>
                    <a:pt x="106381" y="71900"/>
                  </a:lnTo>
                  <a:lnTo>
                    <a:pt x="91400" y="60475"/>
                  </a:lnTo>
                  <a:lnTo>
                    <a:pt x="135570" y="34510"/>
                  </a:lnTo>
                  <a:lnTo>
                    <a:pt x="0" y="0"/>
                  </a:lnTo>
                  <a:close/>
                </a:path>
                <a:path w="135890" h="122554">
                  <a:moveTo>
                    <a:pt x="106381" y="71900"/>
                  </a:moveTo>
                  <a:lnTo>
                    <a:pt x="82218" y="71900"/>
                  </a:lnTo>
                  <a:lnTo>
                    <a:pt x="123327" y="103249"/>
                  </a:lnTo>
                  <a:lnTo>
                    <a:pt x="124850" y="103726"/>
                  </a:lnTo>
                  <a:lnTo>
                    <a:pt x="128556" y="103726"/>
                  </a:lnTo>
                  <a:lnTo>
                    <a:pt x="130753" y="102712"/>
                  </a:lnTo>
                  <a:lnTo>
                    <a:pt x="132158" y="100773"/>
                  </a:lnTo>
                  <a:lnTo>
                    <a:pt x="134560" y="97522"/>
                  </a:lnTo>
                  <a:lnTo>
                    <a:pt x="133916" y="92898"/>
                  </a:lnTo>
                  <a:lnTo>
                    <a:pt x="106381" y="71900"/>
                  </a:lnTo>
                  <a:close/>
                </a:path>
              </a:pathLst>
            </a:custGeom>
            <a:solidFill>
              <a:srgbClr val="808285"/>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grpSp>
      <p:sp>
        <p:nvSpPr>
          <p:cNvPr id="341" name="object 80">
            <a:extLst>
              <a:ext uri="{FF2B5EF4-FFF2-40B4-BE49-F238E27FC236}">
                <a16:creationId xmlns:a16="http://schemas.microsoft.com/office/drawing/2014/main" id="{A242D923-7FD9-4527-B51B-8C3D7AEDC835}"/>
              </a:ext>
            </a:extLst>
          </p:cNvPr>
          <p:cNvSpPr txBox="1"/>
          <p:nvPr/>
        </p:nvSpPr>
        <p:spPr>
          <a:xfrm>
            <a:off x="7036686" y="3660474"/>
            <a:ext cx="1612558" cy="255554"/>
          </a:xfrm>
          <a:prstGeom prst="rect">
            <a:avLst/>
          </a:prstGeom>
        </p:spPr>
        <p:txBody>
          <a:bodyPr vert="horz" wrap="square" lIns="0" tIns="9242" rIns="0" bIns="0" rtlCol="0">
            <a:spAutoFit/>
          </a:bodyPr>
          <a:lstStyle/>
          <a:p>
            <a:pPr marL="7701" marR="0" lvl="0" indent="0" algn="ctr" defTabSz="914400" rtl="0" eaLnBrk="1" fontAlgn="auto" latinLnBrk="0" hangingPunct="1">
              <a:lnSpc>
                <a:spcPct val="100000"/>
              </a:lnSpc>
              <a:spcBef>
                <a:spcPts val="73"/>
              </a:spcBef>
              <a:spcAft>
                <a:spcPts val="0"/>
              </a:spcAft>
              <a:buClrTx/>
              <a:buSzTx/>
              <a:buFontTx/>
              <a:buNone/>
              <a:tabLst/>
              <a:defRPr/>
            </a:pPr>
            <a:r>
              <a:rPr kumimoji="0" lang="en-US" sz="1600" b="1"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rPr>
              <a:t>PaaS</a:t>
            </a:r>
            <a:endParaRPr kumimoji="0" lang="en-US" sz="1400" b="1"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cxnSp>
        <p:nvCxnSpPr>
          <p:cNvPr id="342" name="Straight Arrow Connector 341">
            <a:extLst>
              <a:ext uri="{FF2B5EF4-FFF2-40B4-BE49-F238E27FC236}">
                <a16:creationId xmlns:a16="http://schemas.microsoft.com/office/drawing/2014/main" id="{110B79FC-BCE6-472C-A8D7-2EA0B113A5DD}"/>
              </a:ext>
            </a:extLst>
          </p:cNvPr>
          <p:cNvCxnSpPr/>
          <p:nvPr/>
        </p:nvCxnSpPr>
        <p:spPr>
          <a:xfrm>
            <a:off x="7222765" y="4467477"/>
            <a:ext cx="0" cy="35558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43" name="object 74">
            <a:extLst>
              <a:ext uri="{FF2B5EF4-FFF2-40B4-BE49-F238E27FC236}">
                <a16:creationId xmlns:a16="http://schemas.microsoft.com/office/drawing/2014/main" id="{BE4D1D11-E7A7-4334-BBEA-2F45EA1D586D}"/>
              </a:ext>
            </a:extLst>
          </p:cNvPr>
          <p:cNvSpPr/>
          <p:nvPr/>
        </p:nvSpPr>
        <p:spPr>
          <a:xfrm>
            <a:off x="6972255" y="3633823"/>
            <a:ext cx="1758940" cy="826937"/>
          </a:xfrm>
          <a:custGeom>
            <a:avLst/>
            <a:gdLst/>
            <a:ahLst/>
            <a:cxnLst/>
            <a:rect l="l" t="t" r="r" b="b"/>
            <a:pathLst>
              <a:path w="5631180" h="1034414">
                <a:moveTo>
                  <a:pt x="5487962" y="1034101"/>
                </a:moveTo>
                <a:lnTo>
                  <a:pt x="143107" y="1034101"/>
                </a:lnTo>
                <a:lnTo>
                  <a:pt x="97870" y="1026756"/>
                </a:lnTo>
                <a:lnTo>
                  <a:pt x="58586" y="1006303"/>
                </a:lnTo>
                <a:lnTo>
                  <a:pt x="27608" y="975117"/>
                </a:lnTo>
                <a:lnTo>
                  <a:pt x="7294" y="935570"/>
                </a:lnTo>
                <a:lnTo>
                  <a:pt x="0" y="890038"/>
                </a:lnTo>
                <a:lnTo>
                  <a:pt x="0" y="144063"/>
                </a:lnTo>
                <a:lnTo>
                  <a:pt x="7294" y="98524"/>
                </a:lnTo>
                <a:lnTo>
                  <a:pt x="27608" y="58977"/>
                </a:lnTo>
                <a:lnTo>
                  <a:pt x="58586" y="27793"/>
                </a:lnTo>
                <a:lnTo>
                  <a:pt x="97870" y="7343"/>
                </a:lnTo>
                <a:lnTo>
                  <a:pt x="143107" y="0"/>
                </a:lnTo>
                <a:lnTo>
                  <a:pt x="5487962" y="0"/>
                </a:lnTo>
                <a:lnTo>
                  <a:pt x="5533194" y="7343"/>
                </a:lnTo>
                <a:lnTo>
                  <a:pt x="5572482" y="27793"/>
                </a:lnTo>
                <a:lnTo>
                  <a:pt x="5603465" y="58977"/>
                </a:lnTo>
                <a:lnTo>
                  <a:pt x="5623786" y="98524"/>
                </a:lnTo>
                <a:lnTo>
                  <a:pt x="5631084" y="144063"/>
                </a:lnTo>
                <a:lnTo>
                  <a:pt x="5631084" y="890038"/>
                </a:lnTo>
                <a:lnTo>
                  <a:pt x="5623786" y="935570"/>
                </a:lnTo>
                <a:lnTo>
                  <a:pt x="5603465" y="975117"/>
                </a:lnTo>
                <a:lnTo>
                  <a:pt x="5572482" y="1006303"/>
                </a:lnTo>
                <a:lnTo>
                  <a:pt x="5533194" y="1026756"/>
                </a:lnTo>
                <a:lnTo>
                  <a:pt x="5487962" y="1034101"/>
                </a:lnTo>
                <a:close/>
              </a:path>
            </a:pathLst>
          </a:custGeom>
          <a:ln w="44435">
            <a:solidFill>
              <a:srgbClr val="D2D3D4"/>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cxnSp>
        <p:nvCxnSpPr>
          <p:cNvPr id="344" name="Straight Arrow Connector 343">
            <a:extLst>
              <a:ext uri="{FF2B5EF4-FFF2-40B4-BE49-F238E27FC236}">
                <a16:creationId xmlns:a16="http://schemas.microsoft.com/office/drawing/2014/main" id="{E15A5430-100B-4FC4-AD71-2F7EB5A8F197}"/>
              </a:ext>
            </a:extLst>
          </p:cNvPr>
          <p:cNvCxnSpPr/>
          <p:nvPr/>
        </p:nvCxnSpPr>
        <p:spPr>
          <a:xfrm>
            <a:off x="8512864" y="4488049"/>
            <a:ext cx="0" cy="35558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345" name="Picture 344">
            <a:extLst>
              <a:ext uri="{FF2B5EF4-FFF2-40B4-BE49-F238E27FC236}">
                <a16:creationId xmlns:a16="http://schemas.microsoft.com/office/drawing/2014/main" id="{7CFEB04F-8BE6-430A-A5F6-A8C6684C6AD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93001" y="4824757"/>
            <a:ext cx="847373" cy="552822"/>
          </a:xfrm>
          <a:prstGeom prst="rect">
            <a:avLst/>
          </a:prstGeom>
        </p:spPr>
      </p:pic>
      <p:sp>
        <p:nvSpPr>
          <p:cNvPr id="346" name="Rectangle 345">
            <a:extLst>
              <a:ext uri="{FF2B5EF4-FFF2-40B4-BE49-F238E27FC236}">
                <a16:creationId xmlns:a16="http://schemas.microsoft.com/office/drawing/2014/main" id="{888B4C4F-F790-4767-929F-78E9770C2183}"/>
              </a:ext>
            </a:extLst>
          </p:cNvPr>
          <p:cNvSpPr/>
          <p:nvPr/>
        </p:nvSpPr>
        <p:spPr>
          <a:xfrm>
            <a:off x="6934570" y="5092089"/>
            <a:ext cx="591055" cy="2060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fontScale="62500" lnSpcReduction="20000"/>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Arial"/>
              <a:ea typeface="Proxima Nova" charset="0"/>
              <a:cs typeface="Proxima Nova" charset="0"/>
            </a:endParaRPr>
          </a:p>
        </p:txBody>
      </p:sp>
      <p:pic>
        <p:nvPicPr>
          <p:cNvPr id="347" name="Picture 346">
            <a:extLst>
              <a:ext uri="{FF2B5EF4-FFF2-40B4-BE49-F238E27FC236}">
                <a16:creationId xmlns:a16="http://schemas.microsoft.com/office/drawing/2014/main" id="{A77A2B54-26BB-46B3-B57F-1BB431761E5A}"/>
              </a:ext>
            </a:extLst>
          </p:cNvPr>
          <p:cNvPicPr>
            <a:picLocks noChangeAspect="1"/>
          </p:cNvPicPr>
          <p:nvPr/>
        </p:nvPicPr>
        <p:blipFill>
          <a:blip r:embed="rId7">
            <a:clrChange>
              <a:clrFrom>
                <a:srgbClr val="FFFFFF"/>
              </a:clrFrom>
              <a:clrTo>
                <a:srgbClr val="FFFFFF">
                  <a:alpha val="0"/>
                </a:srgbClr>
              </a:clrTo>
            </a:clrChange>
          </a:blip>
          <a:stretch>
            <a:fillRect/>
          </a:stretch>
        </p:blipFill>
        <p:spPr>
          <a:xfrm>
            <a:off x="7050698" y="4980347"/>
            <a:ext cx="328483" cy="335698"/>
          </a:xfrm>
          <a:prstGeom prst="rect">
            <a:avLst/>
          </a:prstGeom>
        </p:spPr>
      </p:pic>
      <p:grpSp>
        <p:nvGrpSpPr>
          <p:cNvPr id="348" name="Group 347">
            <a:extLst>
              <a:ext uri="{FF2B5EF4-FFF2-40B4-BE49-F238E27FC236}">
                <a16:creationId xmlns:a16="http://schemas.microsoft.com/office/drawing/2014/main" id="{05E64624-7491-4C36-BF03-47C2C2915778}"/>
              </a:ext>
            </a:extLst>
          </p:cNvPr>
          <p:cNvGrpSpPr/>
          <p:nvPr/>
        </p:nvGrpSpPr>
        <p:grpSpPr>
          <a:xfrm>
            <a:off x="5336402" y="4130273"/>
            <a:ext cx="399196" cy="283246"/>
            <a:chOff x="7580917" y="4670013"/>
            <a:chExt cx="617855" cy="481965"/>
          </a:xfrm>
        </p:grpSpPr>
        <p:sp>
          <p:nvSpPr>
            <p:cNvPr id="349" name="object 14">
              <a:extLst>
                <a:ext uri="{FF2B5EF4-FFF2-40B4-BE49-F238E27FC236}">
                  <a16:creationId xmlns:a16="http://schemas.microsoft.com/office/drawing/2014/main" id="{DF8D5BFB-3FCD-4574-A91A-C269411D6D0F}"/>
                </a:ext>
              </a:extLst>
            </p:cNvPr>
            <p:cNvSpPr/>
            <p:nvPr/>
          </p:nvSpPr>
          <p:spPr>
            <a:xfrm>
              <a:off x="7580917" y="4670013"/>
              <a:ext cx="617855" cy="481965"/>
            </a:xfrm>
            <a:custGeom>
              <a:avLst/>
              <a:gdLst/>
              <a:ahLst/>
              <a:cxnLst/>
              <a:rect l="l" t="t" r="r" b="b"/>
              <a:pathLst>
                <a:path w="617854" h="481964">
                  <a:moveTo>
                    <a:pt x="526074" y="0"/>
                  </a:moveTo>
                  <a:lnTo>
                    <a:pt x="91694" y="0"/>
                  </a:lnTo>
                  <a:lnTo>
                    <a:pt x="74805" y="3482"/>
                  </a:lnTo>
                  <a:lnTo>
                    <a:pt x="60996" y="12972"/>
                  </a:lnTo>
                  <a:lnTo>
                    <a:pt x="51676" y="27035"/>
                  </a:lnTo>
                  <a:lnTo>
                    <a:pt x="48256" y="44234"/>
                  </a:lnTo>
                  <a:lnTo>
                    <a:pt x="48256" y="334908"/>
                  </a:lnTo>
                  <a:lnTo>
                    <a:pt x="762" y="412296"/>
                  </a:lnTo>
                  <a:lnTo>
                    <a:pt x="0" y="415011"/>
                  </a:lnTo>
                  <a:lnTo>
                    <a:pt x="0" y="427598"/>
                  </a:lnTo>
                  <a:lnTo>
                    <a:pt x="4178" y="448623"/>
                  </a:lnTo>
                  <a:lnTo>
                    <a:pt x="15566" y="465809"/>
                  </a:lnTo>
                  <a:lnTo>
                    <a:pt x="32443" y="477406"/>
                  </a:lnTo>
                  <a:lnTo>
                    <a:pt x="53089" y="481661"/>
                  </a:lnTo>
                  <a:lnTo>
                    <a:pt x="564707" y="481661"/>
                  </a:lnTo>
                  <a:lnTo>
                    <a:pt x="585347" y="477406"/>
                  </a:lnTo>
                  <a:lnTo>
                    <a:pt x="602225" y="465809"/>
                  </a:lnTo>
                  <a:lnTo>
                    <a:pt x="611261" y="452176"/>
                  </a:lnTo>
                  <a:lnTo>
                    <a:pt x="53089" y="452176"/>
                  </a:lnTo>
                  <a:lnTo>
                    <a:pt x="43699" y="450242"/>
                  </a:lnTo>
                  <a:lnTo>
                    <a:pt x="36022" y="444971"/>
                  </a:lnTo>
                  <a:lnTo>
                    <a:pt x="30840" y="437158"/>
                  </a:lnTo>
                  <a:lnTo>
                    <a:pt x="28939" y="427598"/>
                  </a:lnTo>
                  <a:lnTo>
                    <a:pt x="28939" y="422677"/>
                  </a:lnTo>
                  <a:lnTo>
                    <a:pt x="617796" y="422677"/>
                  </a:lnTo>
                  <a:lnTo>
                    <a:pt x="617796" y="415011"/>
                  </a:lnTo>
                  <a:lnTo>
                    <a:pt x="617167" y="412848"/>
                  </a:lnTo>
                  <a:lnTo>
                    <a:pt x="34563" y="412848"/>
                  </a:lnTo>
                  <a:lnTo>
                    <a:pt x="73783" y="348956"/>
                  </a:lnTo>
                  <a:lnTo>
                    <a:pt x="578133" y="348956"/>
                  </a:lnTo>
                  <a:lnTo>
                    <a:pt x="569511" y="334908"/>
                  </a:lnTo>
                  <a:lnTo>
                    <a:pt x="569511" y="329300"/>
                  </a:lnTo>
                  <a:lnTo>
                    <a:pt x="77210" y="329300"/>
                  </a:lnTo>
                  <a:lnTo>
                    <a:pt x="77210" y="36106"/>
                  </a:lnTo>
                  <a:lnTo>
                    <a:pt x="83712" y="29484"/>
                  </a:lnTo>
                  <a:lnTo>
                    <a:pt x="566580" y="29484"/>
                  </a:lnTo>
                  <a:lnTo>
                    <a:pt x="566093" y="27035"/>
                  </a:lnTo>
                  <a:lnTo>
                    <a:pt x="556777" y="12972"/>
                  </a:lnTo>
                  <a:lnTo>
                    <a:pt x="542969" y="3482"/>
                  </a:lnTo>
                  <a:lnTo>
                    <a:pt x="526074" y="0"/>
                  </a:lnTo>
                  <a:close/>
                </a:path>
                <a:path w="617854" h="481964">
                  <a:moveTo>
                    <a:pt x="617796" y="422677"/>
                  </a:moveTo>
                  <a:lnTo>
                    <a:pt x="588814" y="422677"/>
                  </a:lnTo>
                  <a:lnTo>
                    <a:pt x="588814" y="427598"/>
                  </a:lnTo>
                  <a:lnTo>
                    <a:pt x="586915" y="437158"/>
                  </a:lnTo>
                  <a:lnTo>
                    <a:pt x="581742" y="444971"/>
                  </a:lnTo>
                  <a:lnTo>
                    <a:pt x="574078" y="450242"/>
                  </a:lnTo>
                  <a:lnTo>
                    <a:pt x="564707" y="452176"/>
                  </a:lnTo>
                  <a:lnTo>
                    <a:pt x="611261" y="452176"/>
                  </a:lnTo>
                  <a:lnTo>
                    <a:pt x="613616" y="448623"/>
                  </a:lnTo>
                  <a:lnTo>
                    <a:pt x="617796" y="427598"/>
                  </a:lnTo>
                  <a:lnTo>
                    <a:pt x="617796" y="422677"/>
                  </a:lnTo>
                  <a:close/>
                </a:path>
                <a:path w="617854" h="481964">
                  <a:moveTo>
                    <a:pt x="381275" y="388285"/>
                  </a:moveTo>
                  <a:lnTo>
                    <a:pt x="236477" y="388285"/>
                  </a:lnTo>
                  <a:lnTo>
                    <a:pt x="232465" y="412848"/>
                  </a:lnTo>
                  <a:lnTo>
                    <a:pt x="385303" y="412848"/>
                  </a:lnTo>
                  <a:lnTo>
                    <a:pt x="381275" y="388285"/>
                  </a:lnTo>
                  <a:close/>
                </a:path>
                <a:path w="617854" h="481964">
                  <a:moveTo>
                    <a:pt x="578133" y="348956"/>
                  </a:moveTo>
                  <a:lnTo>
                    <a:pt x="543984" y="348956"/>
                  </a:lnTo>
                  <a:lnTo>
                    <a:pt x="583190" y="412848"/>
                  </a:lnTo>
                  <a:lnTo>
                    <a:pt x="617167" y="412848"/>
                  </a:lnTo>
                  <a:lnTo>
                    <a:pt x="617006" y="412296"/>
                  </a:lnTo>
                  <a:lnTo>
                    <a:pt x="578133" y="348956"/>
                  </a:lnTo>
                  <a:close/>
                </a:path>
                <a:path w="617854" h="481964">
                  <a:moveTo>
                    <a:pt x="566580" y="29484"/>
                  </a:moveTo>
                  <a:lnTo>
                    <a:pt x="534054" y="29484"/>
                  </a:lnTo>
                  <a:lnTo>
                    <a:pt x="540542" y="36106"/>
                  </a:lnTo>
                  <a:lnTo>
                    <a:pt x="540542" y="329300"/>
                  </a:lnTo>
                  <a:lnTo>
                    <a:pt x="569511" y="329300"/>
                  </a:lnTo>
                  <a:lnTo>
                    <a:pt x="569511" y="44234"/>
                  </a:lnTo>
                  <a:lnTo>
                    <a:pt x="566580" y="29484"/>
                  </a:lnTo>
                  <a:close/>
                </a:path>
                <a:path w="617854" h="481964">
                  <a:moveTo>
                    <a:pt x="334938" y="29484"/>
                  </a:moveTo>
                  <a:lnTo>
                    <a:pt x="282815" y="29484"/>
                  </a:lnTo>
                  <a:lnTo>
                    <a:pt x="284748" y="39312"/>
                  </a:lnTo>
                  <a:lnTo>
                    <a:pt x="333004" y="39312"/>
                  </a:lnTo>
                  <a:lnTo>
                    <a:pt x="334938" y="29484"/>
                  </a:lnTo>
                  <a:close/>
                </a:path>
              </a:pathLst>
            </a:custGeom>
            <a:solidFill>
              <a:srgbClr val="808285"/>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350" name="object 15">
              <a:extLst>
                <a:ext uri="{FF2B5EF4-FFF2-40B4-BE49-F238E27FC236}">
                  <a16:creationId xmlns:a16="http://schemas.microsoft.com/office/drawing/2014/main" id="{244D0F06-5B12-4CE1-89FC-F2A6A6FBF676}"/>
                </a:ext>
              </a:extLst>
            </p:cNvPr>
            <p:cNvSpPr/>
            <p:nvPr/>
          </p:nvSpPr>
          <p:spPr>
            <a:xfrm>
              <a:off x="7682266" y="4975066"/>
              <a:ext cx="415290" cy="0"/>
            </a:xfrm>
            <a:custGeom>
              <a:avLst/>
              <a:gdLst/>
              <a:ahLst/>
              <a:cxnLst/>
              <a:rect l="l" t="t" r="r" b="b"/>
              <a:pathLst>
                <a:path w="415290">
                  <a:moveTo>
                    <a:pt x="0" y="0"/>
                  </a:moveTo>
                  <a:lnTo>
                    <a:pt x="415076" y="0"/>
                  </a:lnTo>
                </a:path>
              </a:pathLst>
            </a:custGeom>
            <a:ln w="10159">
              <a:solidFill>
                <a:srgbClr val="8082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351" name="object 16">
              <a:extLst>
                <a:ext uri="{FF2B5EF4-FFF2-40B4-BE49-F238E27FC236}">
                  <a16:creationId xmlns:a16="http://schemas.microsoft.com/office/drawing/2014/main" id="{9823FEA3-8B2E-4A37-8AC5-1178026D83C6}"/>
                </a:ext>
              </a:extLst>
            </p:cNvPr>
            <p:cNvSpPr/>
            <p:nvPr/>
          </p:nvSpPr>
          <p:spPr>
            <a:xfrm>
              <a:off x="7687092" y="4733766"/>
              <a:ext cx="0" cy="236220"/>
            </a:xfrm>
            <a:custGeom>
              <a:avLst/>
              <a:gdLst/>
              <a:ahLst/>
              <a:cxnLst/>
              <a:rect l="l" t="t" r="r" b="b"/>
              <a:pathLst>
                <a:path h="236220">
                  <a:moveTo>
                    <a:pt x="0" y="0"/>
                  </a:moveTo>
                  <a:lnTo>
                    <a:pt x="0" y="236220"/>
                  </a:lnTo>
                </a:path>
              </a:pathLst>
            </a:custGeom>
            <a:ln w="9651">
              <a:solidFill>
                <a:srgbClr val="8082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352" name="object 17">
              <a:extLst>
                <a:ext uri="{FF2B5EF4-FFF2-40B4-BE49-F238E27FC236}">
                  <a16:creationId xmlns:a16="http://schemas.microsoft.com/office/drawing/2014/main" id="{0B154C64-EBD0-43A4-BE4E-A064A75D7BCB}"/>
                </a:ext>
              </a:extLst>
            </p:cNvPr>
            <p:cNvSpPr/>
            <p:nvPr/>
          </p:nvSpPr>
          <p:spPr>
            <a:xfrm>
              <a:off x="7682266" y="4728686"/>
              <a:ext cx="415290" cy="0"/>
            </a:xfrm>
            <a:custGeom>
              <a:avLst/>
              <a:gdLst/>
              <a:ahLst/>
              <a:cxnLst/>
              <a:rect l="l" t="t" r="r" b="b"/>
              <a:pathLst>
                <a:path w="415290">
                  <a:moveTo>
                    <a:pt x="0" y="0"/>
                  </a:moveTo>
                  <a:lnTo>
                    <a:pt x="415076" y="0"/>
                  </a:lnTo>
                </a:path>
              </a:pathLst>
            </a:custGeom>
            <a:ln w="10159">
              <a:solidFill>
                <a:srgbClr val="8082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353" name="object 18">
              <a:extLst>
                <a:ext uri="{FF2B5EF4-FFF2-40B4-BE49-F238E27FC236}">
                  <a16:creationId xmlns:a16="http://schemas.microsoft.com/office/drawing/2014/main" id="{AA72BD06-74B5-4684-84D3-06EB9CE59205}"/>
                </a:ext>
              </a:extLst>
            </p:cNvPr>
            <p:cNvSpPr/>
            <p:nvPr/>
          </p:nvSpPr>
          <p:spPr>
            <a:xfrm>
              <a:off x="8092509" y="4733905"/>
              <a:ext cx="0" cy="236220"/>
            </a:xfrm>
            <a:custGeom>
              <a:avLst/>
              <a:gdLst/>
              <a:ahLst/>
              <a:cxnLst/>
              <a:rect l="l" t="t" r="r" b="b"/>
              <a:pathLst>
                <a:path h="236220">
                  <a:moveTo>
                    <a:pt x="0" y="0"/>
                  </a:moveTo>
                  <a:lnTo>
                    <a:pt x="0" y="235909"/>
                  </a:lnTo>
                </a:path>
              </a:pathLst>
            </a:custGeom>
            <a:ln w="9665">
              <a:solidFill>
                <a:srgbClr val="8082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354" name="object 19">
              <a:extLst>
                <a:ext uri="{FF2B5EF4-FFF2-40B4-BE49-F238E27FC236}">
                  <a16:creationId xmlns:a16="http://schemas.microsoft.com/office/drawing/2014/main" id="{32894065-C18E-4392-94F9-955855FB1BCE}"/>
                </a:ext>
              </a:extLst>
            </p:cNvPr>
            <p:cNvSpPr/>
            <p:nvPr/>
          </p:nvSpPr>
          <p:spPr>
            <a:xfrm>
              <a:off x="7895534" y="4807088"/>
              <a:ext cx="135890" cy="122555"/>
            </a:xfrm>
            <a:custGeom>
              <a:avLst/>
              <a:gdLst/>
              <a:ahLst/>
              <a:cxnLst/>
              <a:rect l="l" t="t" r="r" b="b"/>
              <a:pathLst>
                <a:path w="135890" h="122554">
                  <a:moveTo>
                    <a:pt x="0" y="0"/>
                  </a:moveTo>
                  <a:lnTo>
                    <a:pt x="69198" y="122041"/>
                  </a:lnTo>
                  <a:lnTo>
                    <a:pt x="82218" y="71900"/>
                  </a:lnTo>
                  <a:lnTo>
                    <a:pt x="106381" y="71900"/>
                  </a:lnTo>
                  <a:lnTo>
                    <a:pt x="91400" y="60475"/>
                  </a:lnTo>
                  <a:lnTo>
                    <a:pt x="135570" y="34510"/>
                  </a:lnTo>
                  <a:lnTo>
                    <a:pt x="0" y="0"/>
                  </a:lnTo>
                  <a:close/>
                </a:path>
                <a:path w="135890" h="122554">
                  <a:moveTo>
                    <a:pt x="106381" y="71900"/>
                  </a:moveTo>
                  <a:lnTo>
                    <a:pt x="82218" y="71900"/>
                  </a:lnTo>
                  <a:lnTo>
                    <a:pt x="123327" y="103249"/>
                  </a:lnTo>
                  <a:lnTo>
                    <a:pt x="124850" y="103726"/>
                  </a:lnTo>
                  <a:lnTo>
                    <a:pt x="128556" y="103726"/>
                  </a:lnTo>
                  <a:lnTo>
                    <a:pt x="130753" y="102712"/>
                  </a:lnTo>
                  <a:lnTo>
                    <a:pt x="132158" y="100773"/>
                  </a:lnTo>
                  <a:lnTo>
                    <a:pt x="134560" y="97522"/>
                  </a:lnTo>
                  <a:lnTo>
                    <a:pt x="133916" y="92898"/>
                  </a:lnTo>
                  <a:lnTo>
                    <a:pt x="106381" y="71900"/>
                  </a:lnTo>
                  <a:close/>
                </a:path>
              </a:pathLst>
            </a:custGeom>
            <a:solidFill>
              <a:srgbClr val="808285"/>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grpSp>
      <p:pic>
        <p:nvPicPr>
          <p:cNvPr id="355" name="Picture 354">
            <a:extLst>
              <a:ext uri="{FF2B5EF4-FFF2-40B4-BE49-F238E27FC236}">
                <a16:creationId xmlns:a16="http://schemas.microsoft.com/office/drawing/2014/main" id="{5EA89EE9-A5EF-470A-98A3-03B5EA1FEC4C}"/>
              </a:ext>
            </a:extLst>
          </p:cNvPr>
          <p:cNvPicPr>
            <a:picLocks noChangeAspect="1"/>
          </p:cNvPicPr>
          <p:nvPr/>
        </p:nvPicPr>
        <p:blipFill rotWithShape="1">
          <a:blip r:embed="rId8"/>
          <a:srcRect l="18170" t="10230" r="16309" b="25085"/>
          <a:stretch/>
        </p:blipFill>
        <p:spPr>
          <a:xfrm>
            <a:off x="10451647" y="5416351"/>
            <a:ext cx="369871" cy="349052"/>
          </a:xfrm>
          <a:prstGeom prst="rect">
            <a:avLst/>
          </a:prstGeom>
        </p:spPr>
      </p:pic>
      <p:pic>
        <p:nvPicPr>
          <p:cNvPr id="356" name="Picture 355">
            <a:extLst>
              <a:ext uri="{FF2B5EF4-FFF2-40B4-BE49-F238E27FC236}">
                <a16:creationId xmlns:a16="http://schemas.microsoft.com/office/drawing/2014/main" id="{20FEEC7C-3EFF-4C77-9847-C380D960806D}"/>
              </a:ext>
            </a:extLst>
          </p:cNvPr>
          <p:cNvPicPr>
            <a:picLocks noChangeAspect="1"/>
          </p:cNvPicPr>
          <p:nvPr/>
        </p:nvPicPr>
        <p:blipFill rotWithShape="1">
          <a:blip r:embed="rId9"/>
          <a:srcRect r="80218" b="15105"/>
          <a:stretch/>
        </p:blipFill>
        <p:spPr>
          <a:xfrm>
            <a:off x="10107490" y="5424477"/>
            <a:ext cx="177672" cy="257148"/>
          </a:xfrm>
          <a:prstGeom prst="rect">
            <a:avLst/>
          </a:prstGeom>
        </p:spPr>
      </p:pic>
      <p:pic>
        <p:nvPicPr>
          <p:cNvPr id="357" name="Picture 356">
            <a:extLst>
              <a:ext uri="{FF2B5EF4-FFF2-40B4-BE49-F238E27FC236}">
                <a16:creationId xmlns:a16="http://schemas.microsoft.com/office/drawing/2014/main" id="{AD36958C-C039-4DEE-AAC5-33D4AF5E261B}"/>
              </a:ext>
            </a:extLst>
          </p:cNvPr>
          <p:cNvPicPr>
            <a:picLocks noChangeAspect="1"/>
          </p:cNvPicPr>
          <p:nvPr/>
        </p:nvPicPr>
        <p:blipFill rotWithShape="1">
          <a:blip r:embed="rId10"/>
          <a:srcRect r="74982"/>
          <a:stretch/>
        </p:blipFill>
        <p:spPr>
          <a:xfrm>
            <a:off x="9692355" y="5392711"/>
            <a:ext cx="275854" cy="338975"/>
          </a:xfrm>
          <a:prstGeom prst="rect">
            <a:avLst/>
          </a:prstGeom>
        </p:spPr>
      </p:pic>
      <p:sp>
        <p:nvSpPr>
          <p:cNvPr id="358" name="Rectangle 357">
            <a:extLst>
              <a:ext uri="{FF2B5EF4-FFF2-40B4-BE49-F238E27FC236}">
                <a16:creationId xmlns:a16="http://schemas.microsoft.com/office/drawing/2014/main" id="{C8244418-262C-474D-AAA3-E5E12FB39E0F}"/>
              </a:ext>
            </a:extLst>
          </p:cNvPr>
          <p:cNvSpPr/>
          <p:nvPr/>
        </p:nvSpPr>
        <p:spPr>
          <a:xfrm>
            <a:off x="1515650" y="4491721"/>
            <a:ext cx="934300" cy="43088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rPr>
              <a:t>Security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rPr>
              <a:t>Solutions</a:t>
            </a:r>
            <a:endParaRPr kumimoji="0" lang="en-US" sz="1100" b="0" i="0" u="none" strike="noStrike" kern="1200" cap="none" spc="0" normalizeH="0" baseline="0" noProof="0">
              <a:ln>
                <a:noFill/>
              </a:ln>
              <a:solidFill>
                <a:srgbClr val="0F2233"/>
              </a:solidFill>
              <a:effectLst/>
              <a:uLnTx/>
              <a:uFillTx/>
              <a:latin typeface="Arial"/>
              <a:ea typeface="+mn-ea"/>
              <a:cs typeface="+mn-cs"/>
            </a:endParaRPr>
          </a:p>
        </p:txBody>
      </p:sp>
      <p:sp>
        <p:nvSpPr>
          <p:cNvPr id="359" name="Rectangle 358">
            <a:extLst>
              <a:ext uri="{FF2B5EF4-FFF2-40B4-BE49-F238E27FC236}">
                <a16:creationId xmlns:a16="http://schemas.microsoft.com/office/drawing/2014/main" id="{34C29BBC-1691-4BC3-A20C-6A2FAE51D8F1}"/>
              </a:ext>
            </a:extLst>
          </p:cNvPr>
          <p:cNvSpPr/>
          <p:nvPr/>
        </p:nvSpPr>
        <p:spPr>
          <a:xfrm>
            <a:off x="2361462" y="4462225"/>
            <a:ext cx="811645" cy="43088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rPr>
              <a:t>IT </a:t>
            </a:r>
            <a:r>
              <a:rPr kumimoji="0" lang="en-US" sz="1100" b="1" i="0" u="none" strike="noStrike" kern="1200" cap="none" spc="0" normalizeH="0" baseline="0" noProof="0" err="1">
                <a:ln>
                  <a:noFill/>
                </a:ln>
                <a:solidFill>
                  <a:srgbClr val="0F2233"/>
                </a:solidFill>
                <a:effectLst/>
                <a:uLnTx/>
                <a:uFillTx/>
                <a:latin typeface="Arial" panose="020B0604020202020204" pitchFamily="34" charset="0"/>
                <a:ea typeface="+mn-ea"/>
                <a:cs typeface="Arial" panose="020B0604020202020204" pitchFamily="34" charset="0"/>
              </a:rPr>
              <a:t>Mgt</a:t>
            </a:r>
            <a:endParaRPr kumimoji="0" lang="en-US" sz="1100" b="1"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rPr>
              <a:t>Software</a:t>
            </a:r>
            <a:endParaRPr kumimoji="0" lang="en-US" sz="1100" b="0" i="0" u="none" strike="noStrike" kern="1200" cap="none" spc="0" normalizeH="0" baseline="0" noProof="0">
              <a:ln>
                <a:noFill/>
              </a:ln>
              <a:solidFill>
                <a:srgbClr val="0F2233"/>
              </a:solidFill>
              <a:effectLst/>
              <a:uLnTx/>
              <a:uFillTx/>
              <a:latin typeface="Arial"/>
              <a:ea typeface="+mn-ea"/>
              <a:cs typeface="+mn-cs"/>
            </a:endParaRPr>
          </a:p>
        </p:txBody>
      </p:sp>
      <p:pic>
        <p:nvPicPr>
          <p:cNvPr id="435" name="Picture 434">
            <a:extLst>
              <a:ext uri="{FF2B5EF4-FFF2-40B4-BE49-F238E27FC236}">
                <a16:creationId xmlns:a16="http://schemas.microsoft.com/office/drawing/2014/main" id="{C6470EBE-FCD5-41CF-AA28-9B29613908D1}"/>
              </a:ext>
            </a:extLst>
          </p:cNvPr>
          <p:cNvPicPr>
            <a:picLocks noChangeAspect="1"/>
          </p:cNvPicPr>
          <p:nvPr/>
        </p:nvPicPr>
        <p:blipFill>
          <a:blip r:embed="rId11"/>
          <a:stretch>
            <a:fillRect/>
          </a:stretch>
        </p:blipFill>
        <p:spPr>
          <a:xfrm>
            <a:off x="423276" y="5514168"/>
            <a:ext cx="591055" cy="489965"/>
          </a:xfrm>
          <a:prstGeom prst="rect">
            <a:avLst/>
          </a:prstGeom>
        </p:spPr>
      </p:pic>
      <p:pic>
        <p:nvPicPr>
          <p:cNvPr id="436" name="Picture 435">
            <a:extLst>
              <a:ext uri="{FF2B5EF4-FFF2-40B4-BE49-F238E27FC236}">
                <a16:creationId xmlns:a16="http://schemas.microsoft.com/office/drawing/2014/main" id="{D07D2E26-4775-4686-8F2E-A655CBE29F18}"/>
              </a:ext>
            </a:extLst>
          </p:cNvPr>
          <p:cNvPicPr>
            <a:picLocks noChangeAspect="1"/>
          </p:cNvPicPr>
          <p:nvPr/>
        </p:nvPicPr>
        <p:blipFill>
          <a:blip r:embed="rId12"/>
          <a:stretch>
            <a:fillRect/>
          </a:stretch>
        </p:blipFill>
        <p:spPr>
          <a:xfrm>
            <a:off x="410000" y="5883125"/>
            <a:ext cx="669885" cy="320168"/>
          </a:xfrm>
          <a:prstGeom prst="rect">
            <a:avLst/>
          </a:prstGeom>
        </p:spPr>
      </p:pic>
      <p:pic>
        <p:nvPicPr>
          <p:cNvPr id="437" name="Picture 436">
            <a:extLst>
              <a:ext uri="{FF2B5EF4-FFF2-40B4-BE49-F238E27FC236}">
                <a16:creationId xmlns:a16="http://schemas.microsoft.com/office/drawing/2014/main" id="{83AE0BF9-9154-4D53-94EC-1B2E019F2CEC}"/>
              </a:ext>
            </a:extLst>
          </p:cNvPr>
          <p:cNvPicPr>
            <a:picLocks noChangeAspect="1"/>
          </p:cNvPicPr>
          <p:nvPr/>
        </p:nvPicPr>
        <p:blipFill>
          <a:blip r:embed="rId13"/>
          <a:stretch>
            <a:fillRect/>
          </a:stretch>
        </p:blipFill>
        <p:spPr>
          <a:xfrm>
            <a:off x="458844" y="5247841"/>
            <a:ext cx="630180" cy="273153"/>
          </a:xfrm>
          <a:prstGeom prst="rect">
            <a:avLst/>
          </a:prstGeom>
        </p:spPr>
      </p:pic>
      <p:pic>
        <p:nvPicPr>
          <p:cNvPr id="438" name="Picture 437">
            <a:extLst>
              <a:ext uri="{FF2B5EF4-FFF2-40B4-BE49-F238E27FC236}">
                <a16:creationId xmlns:a16="http://schemas.microsoft.com/office/drawing/2014/main" id="{3DA6EA23-62CE-442B-B1A0-068A87A776F3}"/>
              </a:ext>
            </a:extLst>
          </p:cNvPr>
          <p:cNvPicPr>
            <a:picLocks noChangeAspect="1"/>
          </p:cNvPicPr>
          <p:nvPr/>
        </p:nvPicPr>
        <p:blipFill>
          <a:blip r:embed="rId14"/>
          <a:stretch>
            <a:fillRect/>
          </a:stretch>
        </p:blipFill>
        <p:spPr>
          <a:xfrm>
            <a:off x="425629" y="4823338"/>
            <a:ext cx="818375" cy="391139"/>
          </a:xfrm>
          <a:prstGeom prst="rect">
            <a:avLst/>
          </a:prstGeom>
        </p:spPr>
      </p:pic>
      <p:sp>
        <p:nvSpPr>
          <p:cNvPr id="439" name="Rectangle 438">
            <a:extLst>
              <a:ext uri="{FF2B5EF4-FFF2-40B4-BE49-F238E27FC236}">
                <a16:creationId xmlns:a16="http://schemas.microsoft.com/office/drawing/2014/main" id="{24519D7D-B90D-445A-A9A5-F62503A17792}"/>
              </a:ext>
            </a:extLst>
          </p:cNvPr>
          <p:cNvSpPr/>
          <p:nvPr/>
        </p:nvSpPr>
        <p:spPr>
          <a:xfrm>
            <a:off x="325553" y="4479731"/>
            <a:ext cx="1288566" cy="40011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rPr>
              <a:t>App Servers and Custom Apps</a:t>
            </a:r>
          </a:p>
        </p:txBody>
      </p:sp>
      <p:pic>
        <p:nvPicPr>
          <p:cNvPr id="440" name="Picture 439">
            <a:extLst>
              <a:ext uri="{FF2B5EF4-FFF2-40B4-BE49-F238E27FC236}">
                <a16:creationId xmlns:a16="http://schemas.microsoft.com/office/drawing/2014/main" id="{CDFB8E69-4866-470B-B47C-F6961F3BDBF3}"/>
              </a:ext>
            </a:extLst>
          </p:cNvPr>
          <p:cNvPicPr>
            <a:picLocks noChangeAspect="1"/>
          </p:cNvPicPr>
          <p:nvPr/>
        </p:nvPicPr>
        <p:blipFill>
          <a:blip r:embed="rId15"/>
          <a:stretch>
            <a:fillRect/>
          </a:stretch>
        </p:blipFill>
        <p:spPr>
          <a:xfrm>
            <a:off x="8373510" y="4990987"/>
            <a:ext cx="332047" cy="342380"/>
          </a:xfrm>
          <a:prstGeom prst="rect">
            <a:avLst/>
          </a:prstGeom>
        </p:spPr>
      </p:pic>
      <p:grpSp>
        <p:nvGrpSpPr>
          <p:cNvPr id="441" name="Group 440"/>
          <p:cNvGrpSpPr/>
          <p:nvPr/>
        </p:nvGrpSpPr>
        <p:grpSpPr>
          <a:xfrm>
            <a:off x="7473338" y="4512236"/>
            <a:ext cx="845529" cy="554205"/>
            <a:chOff x="7437519" y="4357614"/>
            <a:chExt cx="857666" cy="588101"/>
          </a:xfrm>
        </p:grpSpPr>
        <p:pic>
          <p:nvPicPr>
            <p:cNvPr id="442" name="Picture 441">
              <a:extLst>
                <a:ext uri="{FF2B5EF4-FFF2-40B4-BE49-F238E27FC236}">
                  <a16:creationId xmlns:a16="http://schemas.microsoft.com/office/drawing/2014/main" id="{67AE0E03-3F80-4F0C-BE9C-EC6F50EA855B}"/>
                </a:ext>
              </a:extLst>
            </p:cNvPr>
            <p:cNvPicPr>
              <a:picLocks noChangeAspect="1"/>
            </p:cNvPicPr>
            <p:nvPr/>
          </p:nvPicPr>
          <p:blipFill>
            <a:blip r:embed="rId16"/>
            <a:stretch>
              <a:fillRect/>
            </a:stretch>
          </p:blipFill>
          <p:spPr>
            <a:xfrm>
              <a:off x="7577849" y="4511011"/>
              <a:ext cx="591208" cy="305078"/>
            </a:xfrm>
            <a:prstGeom prst="rect">
              <a:avLst/>
            </a:prstGeom>
          </p:spPr>
        </p:pic>
        <p:pic>
          <p:nvPicPr>
            <p:cNvPr id="443" name="Picture 442">
              <a:extLst>
                <a:ext uri="{FF2B5EF4-FFF2-40B4-BE49-F238E27FC236}">
                  <a16:creationId xmlns:a16="http://schemas.microsoft.com/office/drawing/2014/main" id="{A9649A27-F7E0-4EDD-BC2D-1B950E646B7E}"/>
                </a:ext>
              </a:extLst>
            </p:cNvPr>
            <p:cNvPicPr>
              <a:picLocks noChangeAspect="1"/>
            </p:cNvPicPr>
            <p:nvPr/>
          </p:nvPicPr>
          <p:blipFill>
            <a:blip r:embed="rId3">
              <a:extLst>
                <a:ext uri="{BEBA8EAE-BF5A-486C-A8C5-ECC9F3942E4B}">
                  <a14:imgProps xmlns:a14="http://schemas.microsoft.com/office/drawing/2010/main">
                    <a14:imgLayer r:embed="rId17">
                      <a14:imgEffect>
                        <a14:backgroundRemoval t="2930" b="96337" l="2256" r="96241">
                          <a14:foregroundMark x1="19799" y1="35897" x2="19799" y2="35897"/>
                          <a14:foregroundMark x1="2506" y1="54579" x2="2506" y2="54579"/>
                          <a14:foregroundMark x1="76441" y1="17949" x2="76441" y2="17949"/>
                          <a14:foregroundMark x1="80952" y1="38462" x2="80952" y2="38462"/>
                          <a14:foregroundMark x1="96241" y1="79487" x2="96241" y2="79487"/>
                          <a14:foregroundMark x1="69424" y1="96703" x2="69424" y2="96703"/>
                          <a14:foregroundMark x1="59148" y1="2930" x2="59148" y2="2930"/>
                          <a14:backgroundMark x1="17043" y1="60073" x2="17043" y2="60073"/>
                          <a14:backgroundMark x1="25815" y1="64835" x2="25815" y2="64835"/>
                          <a14:backgroundMark x1="28822" y1="65568" x2="28822" y2="65568"/>
                        </a14:backgroundRemoval>
                      </a14:imgEffect>
                    </a14:imgLayer>
                  </a14:imgProps>
                </a:ext>
                <a:ext uri="{28A0092B-C50C-407E-A947-70E740481C1C}">
                  <a14:useLocalDpi xmlns:a14="http://schemas.microsoft.com/office/drawing/2010/main" val="0"/>
                </a:ext>
              </a:extLst>
            </a:blip>
            <a:stretch>
              <a:fillRect/>
            </a:stretch>
          </p:blipFill>
          <p:spPr>
            <a:xfrm>
              <a:off x="7437519" y="4357614"/>
              <a:ext cx="857666" cy="588101"/>
            </a:xfrm>
            <a:prstGeom prst="rect">
              <a:avLst/>
            </a:prstGeom>
          </p:spPr>
        </p:pic>
      </p:grpSp>
      <p:grpSp>
        <p:nvGrpSpPr>
          <p:cNvPr id="444" name="Group 443">
            <a:extLst>
              <a:ext uri="{FF2B5EF4-FFF2-40B4-BE49-F238E27FC236}">
                <a16:creationId xmlns:a16="http://schemas.microsoft.com/office/drawing/2014/main" id="{9DC329A2-430E-4F01-90D0-FC1850C16F59}"/>
              </a:ext>
            </a:extLst>
          </p:cNvPr>
          <p:cNvGrpSpPr/>
          <p:nvPr/>
        </p:nvGrpSpPr>
        <p:grpSpPr>
          <a:xfrm>
            <a:off x="3467771" y="4138122"/>
            <a:ext cx="406170" cy="283246"/>
            <a:chOff x="11601740" y="4670013"/>
            <a:chExt cx="628650" cy="481965"/>
          </a:xfrm>
        </p:grpSpPr>
        <p:sp>
          <p:nvSpPr>
            <p:cNvPr id="445" name="object 26">
              <a:extLst>
                <a:ext uri="{FF2B5EF4-FFF2-40B4-BE49-F238E27FC236}">
                  <a16:creationId xmlns:a16="http://schemas.microsoft.com/office/drawing/2014/main" id="{1BCA5CD4-C85F-4320-9FD9-961BFE28442D}"/>
                </a:ext>
              </a:extLst>
            </p:cNvPr>
            <p:cNvSpPr/>
            <p:nvPr/>
          </p:nvSpPr>
          <p:spPr>
            <a:xfrm>
              <a:off x="11601740" y="4670013"/>
              <a:ext cx="628650" cy="481965"/>
            </a:xfrm>
            <a:custGeom>
              <a:avLst/>
              <a:gdLst/>
              <a:ahLst/>
              <a:cxnLst/>
              <a:rect l="l" t="t" r="r" b="b"/>
              <a:pathLst>
                <a:path w="628650" h="481964">
                  <a:moveTo>
                    <a:pt x="534988" y="0"/>
                  </a:moveTo>
                  <a:lnTo>
                    <a:pt x="93243" y="0"/>
                  </a:lnTo>
                  <a:lnTo>
                    <a:pt x="76070" y="3482"/>
                  </a:lnTo>
                  <a:lnTo>
                    <a:pt x="62025" y="12972"/>
                  </a:lnTo>
                  <a:lnTo>
                    <a:pt x="52545" y="27035"/>
                  </a:lnTo>
                  <a:lnTo>
                    <a:pt x="49066" y="44234"/>
                  </a:lnTo>
                  <a:lnTo>
                    <a:pt x="49066" y="334908"/>
                  </a:lnTo>
                  <a:lnTo>
                    <a:pt x="774" y="412296"/>
                  </a:lnTo>
                  <a:lnTo>
                    <a:pt x="0" y="415011"/>
                  </a:lnTo>
                  <a:lnTo>
                    <a:pt x="0" y="427598"/>
                  </a:lnTo>
                  <a:lnTo>
                    <a:pt x="4247" y="448623"/>
                  </a:lnTo>
                  <a:lnTo>
                    <a:pt x="15826" y="465809"/>
                  </a:lnTo>
                  <a:lnTo>
                    <a:pt x="32989" y="477406"/>
                  </a:lnTo>
                  <a:lnTo>
                    <a:pt x="53987" y="481661"/>
                  </a:lnTo>
                  <a:lnTo>
                    <a:pt x="574275" y="481661"/>
                  </a:lnTo>
                  <a:lnTo>
                    <a:pt x="595265" y="477406"/>
                  </a:lnTo>
                  <a:lnTo>
                    <a:pt x="612428" y="465809"/>
                  </a:lnTo>
                  <a:lnTo>
                    <a:pt x="621617" y="452176"/>
                  </a:lnTo>
                  <a:lnTo>
                    <a:pt x="53987" y="452176"/>
                  </a:lnTo>
                  <a:lnTo>
                    <a:pt x="44437" y="450242"/>
                  </a:lnTo>
                  <a:lnTo>
                    <a:pt x="36628" y="444971"/>
                  </a:lnTo>
                  <a:lnTo>
                    <a:pt x="31357" y="437158"/>
                  </a:lnTo>
                  <a:lnTo>
                    <a:pt x="29423" y="427598"/>
                  </a:lnTo>
                  <a:lnTo>
                    <a:pt x="29423" y="422677"/>
                  </a:lnTo>
                  <a:lnTo>
                    <a:pt x="628263" y="422677"/>
                  </a:lnTo>
                  <a:lnTo>
                    <a:pt x="628263" y="415011"/>
                  </a:lnTo>
                  <a:lnTo>
                    <a:pt x="627621" y="412848"/>
                  </a:lnTo>
                  <a:lnTo>
                    <a:pt x="35150" y="412848"/>
                  </a:lnTo>
                  <a:lnTo>
                    <a:pt x="75034" y="348956"/>
                  </a:lnTo>
                  <a:lnTo>
                    <a:pt x="587933" y="348956"/>
                  </a:lnTo>
                  <a:lnTo>
                    <a:pt x="579165" y="334908"/>
                  </a:lnTo>
                  <a:lnTo>
                    <a:pt x="579165" y="329300"/>
                  </a:lnTo>
                  <a:lnTo>
                    <a:pt x="78510" y="329300"/>
                  </a:lnTo>
                  <a:lnTo>
                    <a:pt x="78510" y="36106"/>
                  </a:lnTo>
                  <a:lnTo>
                    <a:pt x="85128" y="29484"/>
                  </a:lnTo>
                  <a:lnTo>
                    <a:pt x="576184" y="29484"/>
                  </a:lnTo>
                  <a:lnTo>
                    <a:pt x="575689" y="27035"/>
                  </a:lnTo>
                  <a:lnTo>
                    <a:pt x="566214" y="12972"/>
                  </a:lnTo>
                  <a:lnTo>
                    <a:pt x="552170" y="3482"/>
                  </a:lnTo>
                  <a:lnTo>
                    <a:pt x="534988" y="0"/>
                  </a:lnTo>
                  <a:close/>
                </a:path>
                <a:path w="628650" h="481964">
                  <a:moveTo>
                    <a:pt x="628263" y="422677"/>
                  </a:moveTo>
                  <a:lnTo>
                    <a:pt x="598788" y="422677"/>
                  </a:lnTo>
                  <a:lnTo>
                    <a:pt x="598788" y="427598"/>
                  </a:lnTo>
                  <a:lnTo>
                    <a:pt x="596857" y="437158"/>
                  </a:lnTo>
                  <a:lnTo>
                    <a:pt x="591597" y="444971"/>
                  </a:lnTo>
                  <a:lnTo>
                    <a:pt x="583804" y="450242"/>
                  </a:lnTo>
                  <a:lnTo>
                    <a:pt x="574275" y="452176"/>
                  </a:lnTo>
                  <a:lnTo>
                    <a:pt x="621617" y="452176"/>
                  </a:lnTo>
                  <a:lnTo>
                    <a:pt x="624012" y="448623"/>
                  </a:lnTo>
                  <a:lnTo>
                    <a:pt x="628263" y="427598"/>
                  </a:lnTo>
                  <a:lnTo>
                    <a:pt x="628263" y="422677"/>
                  </a:lnTo>
                  <a:close/>
                </a:path>
                <a:path w="628650" h="481964">
                  <a:moveTo>
                    <a:pt x="387736" y="388285"/>
                  </a:moveTo>
                  <a:lnTo>
                    <a:pt x="240484" y="388285"/>
                  </a:lnTo>
                  <a:lnTo>
                    <a:pt x="236401" y="412848"/>
                  </a:lnTo>
                  <a:lnTo>
                    <a:pt x="391831" y="412848"/>
                  </a:lnTo>
                  <a:lnTo>
                    <a:pt x="387736" y="388285"/>
                  </a:lnTo>
                  <a:close/>
                </a:path>
                <a:path w="628650" h="481964">
                  <a:moveTo>
                    <a:pt x="587933" y="348956"/>
                  </a:moveTo>
                  <a:lnTo>
                    <a:pt x="553197" y="348956"/>
                  </a:lnTo>
                  <a:lnTo>
                    <a:pt x="593070" y="412848"/>
                  </a:lnTo>
                  <a:lnTo>
                    <a:pt x="627621" y="412848"/>
                  </a:lnTo>
                  <a:lnTo>
                    <a:pt x="627457" y="412296"/>
                  </a:lnTo>
                  <a:lnTo>
                    <a:pt x="587933" y="348956"/>
                  </a:lnTo>
                  <a:close/>
                </a:path>
                <a:path w="628650" h="481964">
                  <a:moveTo>
                    <a:pt x="576184" y="29484"/>
                  </a:moveTo>
                  <a:lnTo>
                    <a:pt x="543103" y="29484"/>
                  </a:lnTo>
                  <a:lnTo>
                    <a:pt x="549700" y="36106"/>
                  </a:lnTo>
                  <a:lnTo>
                    <a:pt x="549700" y="329300"/>
                  </a:lnTo>
                  <a:lnTo>
                    <a:pt x="579165" y="329300"/>
                  </a:lnTo>
                  <a:lnTo>
                    <a:pt x="579165" y="44234"/>
                  </a:lnTo>
                  <a:lnTo>
                    <a:pt x="576184" y="29484"/>
                  </a:lnTo>
                  <a:close/>
                </a:path>
                <a:path w="628650" h="481964">
                  <a:moveTo>
                    <a:pt x="340607" y="29484"/>
                  </a:moveTo>
                  <a:lnTo>
                    <a:pt x="287603" y="29484"/>
                  </a:lnTo>
                  <a:lnTo>
                    <a:pt x="289572" y="39312"/>
                  </a:lnTo>
                  <a:lnTo>
                    <a:pt x="338649" y="39312"/>
                  </a:lnTo>
                  <a:lnTo>
                    <a:pt x="340607" y="29484"/>
                  </a:lnTo>
                  <a:close/>
                </a:path>
              </a:pathLst>
            </a:custGeom>
            <a:solidFill>
              <a:srgbClr val="808285"/>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446" name="object 27">
              <a:extLst>
                <a:ext uri="{FF2B5EF4-FFF2-40B4-BE49-F238E27FC236}">
                  <a16:creationId xmlns:a16="http://schemas.microsoft.com/office/drawing/2014/main" id="{F04BA26D-0CF5-4B71-B05E-B3D2B7CD4ED5}"/>
                </a:ext>
              </a:extLst>
            </p:cNvPr>
            <p:cNvSpPr/>
            <p:nvPr/>
          </p:nvSpPr>
          <p:spPr>
            <a:xfrm>
              <a:off x="11704805" y="4975066"/>
              <a:ext cx="422275" cy="0"/>
            </a:xfrm>
            <a:custGeom>
              <a:avLst/>
              <a:gdLst/>
              <a:ahLst/>
              <a:cxnLst/>
              <a:rect l="l" t="t" r="r" b="b"/>
              <a:pathLst>
                <a:path w="422275">
                  <a:moveTo>
                    <a:pt x="0" y="0"/>
                  </a:moveTo>
                  <a:lnTo>
                    <a:pt x="422112" y="0"/>
                  </a:lnTo>
                </a:path>
              </a:pathLst>
            </a:custGeom>
            <a:ln w="10159">
              <a:solidFill>
                <a:srgbClr val="8082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447" name="object 28">
              <a:extLst>
                <a:ext uri="{FF2B5EF4-FFF2-40B4-BE49-F238E27FC236}">
                  <a16:creationId xmlns:a16="http://schemas.microsoft.com/office/drawing/2014/main" id="{0BF8294C-5F72-4DB6-B281-968EB0FFB23D}"/>
                </a:ext>
              </a:extLst>
            </p:cNvPr>
            <p:cNvSpPr/>
            <p:nvPr/>
          </p:nvSpPr>
          <p:spPr>
            <a:xfrm>
              <a:off x="11709711" y="4733766"/>
              <a:ext cx="0" cy="236220"/>
            </a:xfrm>
            <a:custGeom>
              <a:avLst/>
              <a:gdLst/>
              <a:ahLst/>
              <a:cxnLst/>
              <a:rect l="l" t="t" r="r" b="b"/>
              <a:pathLst>
                <a:path h="236220">
                  <a:moveTo>
                    <a:pt x="0" y="0"/>
                  </a:moveTo>
                  <a:lnTo>
                    <a:pt x="0" y="236220"/>
                  </a:lnTo>
                </a:path>
              </a:pathLst>
            </a:custGeom>
            <a:ln w="9811">
              <a:solidFill>
                <a:srgbClr val="8082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448" name="object 29">
              <a:extLst>
                <a:ext uri="{FF2B5EF4-FFF2-40B4-BE49-F238E27FC236}">
                  <a16:creationId xmlns:a16="http://schemas.microsoft.com/office/drawing/2014/main" id="{CF6C41F5-B262-4E2D-9077-0BAE80E6078E}"/>
                </a:ext>
              </a:extLst>
            </p:cNvPr>
            <p:cNvSpPr/>
            <p:nvPr/>
          </p:nvSpPr>
          <p:spPr>
            <a:xfrm>
              <a:off x="11704805" y="4728686"/>
              <a:ext cx="422275" cy="0"/>
            </a:xfrm>
            <a:custGeom>
              <a:avLst/>
              <a:gdLst/>
              <a:ahLst/>
              <a:cxnLst/>
              <a:rect l="l" t="t" r="r" b="b"/>
              <a:pathLst>
                <a:path w="422275">
                  <a:moveTo>
                    <a:pt x="0" y="0"/>
                  </a:moveTo>
                  <a:lnTo>
                    <a:pt x="422112" y="0"/>
                  </a:lnTo>
                </a:path>
              </a:pathLst>
            </a:custGeom>
            <a:ln w="10159">
              <a:solidFill>
                <a:srgbClr val="8082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449" name="object 30">
              <a:extLst>
                <a:ext uri="{FF2B5EF4-FFF2-40B4-BE49-F238E27FC236}">
                  <a16:creationId xmlns:a16="http://schemas.microsoft.com/office/drawing/2014/main" id="{9F0961BE-8658-4E32-9A48-86496D7CC6C7}"/>
                </a:ext>
              </a:extLst>
            </p:cNvPr>
            <p:cNvSpPr/>
            <p:nvPr/>
          </p:nvSpPr>
          <p:spPr>
            <a:xfrm>
              <a:off x="12122002" y="4733905"/>
              <a:ext cx="0" cy="236220"/>
            </a:xfrm>
            <a:custGeom>
              <a:avLst/>
              <a:gdLst/>
              <a:ahLst/>
              <a:cxnLst/>
              <a:rect l="l" t="t" r="r" b="b"/>
              <a:pathLst>
                <a:path h="236220">
                  <a:moveTo>
                    <a:pt x="0" y="0"/>
                  </a:moveTo>
                  <a:lnTo>
                    <a:pt x="0" y="235909"/>
                  </a:lnTo>
                </a:path>
              </a:pathLst>
            </a:custGeom>
            <a:ln w="9832">
              <a:solidFill>
                <a:srgbClr val="8082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450" name="object 31">
              <a:extLst>
                <a:ext uri="{FF2B5EF4-FFF2-40B4-BE49-F238E27FC236}">
                  <a16:creationId xmlns:a16="http://schemas.microsoft.com/office/drawing/2014/main" id="{67ED7991-F561-48EA-A270-C239143D7892}"/>
                </a:ext>
              </a:extLst>
            </p:cNvPr>
            <p:cNvSpPr/>
            <p:nvPr/>
          </p:nvSpPr>
          <p:spPr>
            <a:xfrm>
              <a:off x="11921689" y="4807088"/>
              <a:ext cx="138430" cy="122555"/>
            </a:xfrm>
            <a:custGeom>
              <a:avLst/>
              <a:gdLst/>
              <a:ahLst/>
              <a:cxnLst/>
              <a:rect l="l" t="t" r="r" b="b"/>
              <a:pathLst>
                <a:path w="138429" h="122554">
                  <a:moveTo>
                    <a:pt x="0" y="0"/>
                  </a:moveTo>
                  <a:lnTo>
                    <a:pt x="70364" y="122041"/>
                  </a:lnTo>
                  <a:lnTo>
                    <a:pt x="83610" y="71900"/>
                  </a:lnTo>
                  <a:lnTo>
                    <a:pt x="108184" y="71900"/>
                  </a:lnTo>
                  <a:lnTo>
                    <a:pt x="92950" y="60475"/>
                  </a:lnTo>
                  <a:lnTo>
                    <a:pt x="137870" y="34510"/>
                  </a:lnTo>
                  <a:lnTo>
                    <a:pt x="0" y="0"/>
                  </a:lnTo>
                  <a:close/>
                </a:path>
                <a:path w="138429" h="122554">
                  <a:moveTo>
                    <a:pt x="108184" y="71900"/>
                  </a:moveTo>
                  <a:lnTo>
                    <a:pt x="83610" y="71900"/>
                  </a:lnTo>
                  <a:lnTo>
                    <a:pt x="125420" y="103249"/>
                  </a:lnTo>
                  <a:lnTo>
                    <a:pt x="126959" y="103726"/>
                  </a:lnTo>
                  <a:lnTo>
                    <a:pt x="130729" y="103726"/>
                  </a:lnTo>
                  <a:lnTo>
                    <a:pt x="132969" y="102712"/>
                  </a:lnTo>
                  <a:lnTo>
                    <a:pt x="134393" y="100773"/>
                  </a:lnTo>
                  <a:lnTo>
                    <a:pt x="136833" y="97522"/>
                  </a:lnTo>
                  <a:lnTo>
                    <a:pt x="136184" y="92898"/>
                  </a:lnTo>
                  <a:lnTo>
                    <a:pt x="108184" y="71900"/>
                  </a:lnTo>
                  <a:close/>
                </a:path>
              </a:pathLst>
            </a:custGeom>
            <a:solidFill>
              <a:srgbClr val="808285"/>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grpSp>
      <p:grpSp>
        <p:nvGrpSpPr>
          <p:cNvPr id="451" name="Group 450"/>
          <p:cNvGrpSpPr/>
          <p:nvPr/>
        </p:nvGrpSpPr>
        <p:grpSpPr>
          <a:xfrm>
            <a:off x="5095379" y="4550667"/>
            <a:ext cx="847373" cy="554205"/>
            <a:chOff x="5025427" y="4398396"/>
            <a:chExt cx="859536" cy="588101"/>
          </a:xfrm>
        </p:grpSpPr>
        <p:pic>
          <p:nvPicPr>
            <p:cNvPr id="452" name="Picture 451">
              <a:extLst>
                <a:ext uri="{FF2B5EF4-FFF2-40B4-BE49-F238E27FC236}">
                  <a16:creationId xmlns:a16="http://schemas.microsoft.com/office/drawing/2014/main" id="{91B62E46-11F9-48EC-B1F2-DB32DADAB15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25427" y="4398396"/>
              <a:ext cx="859536" cy="588101"/>
            </a:xfrm>
            <a:prstGeom prst="rect">
              <a:avLst/>
            </a:prstGeom>
          </p:spPr>
        </p:pic>
        <p:sp>
          <p:nvSpPr>
            <p:cNvPr id="453" name="Freeform 452"/>
            <p:cNvSpPr/>
            <p:nvPr/>
          </p:nvSpPr>
          <p:spPr>
            <a:xfrm>
              <a:off x="5081217" y="4697935"/>
              <a:ext cx="772039" cy="224494"/>
            </a:xfrm>
            <a:custGeom>
              <a:avLst/>
              <a:gdLst>
                <a:gd name="connsiteX0" fmla="*/ 120460 w 772039"/>
                <a:gd name="connsiteY0" fmla="*/ 10951 h 224494"/>
                <a:gd name="connsiteX1" fmla="*/ 120460 w 772039"/>
                <a:gd name="connsiteY1" fmla="*/ 10951 h 224494"/>
                <a:gd name="connsiteX2" fmla="*/ 372331 w 772039"/>
                <a:gd name="connsiteY2" fmla="*/ 21902 h 224494"/>
                <a:gd name="connsiteX3" fmla="*/ 416134 w 772039"/>
                <a:gd name="connsiteY3" fmla="*/ 27378 h 224494"/>
                <a:gd name="connsiteX4" fmla="*/ 465413 w 772039"/>
                <a:gd name="connsiteY4" fmla="*/ 32853 h 224494"/>
                <a:gd name="connsiteX5" fmla="*/ 520168 w 772039"/>
                <a:gd name="connsiteY5" fmla="*/ 27378 h 224494"/>
                <a:gd name="connsiteX6" fmla="*/ 695382 w 772039"/>
                <a:gd name="connsiteY6" fmla="*/ 38328 h 224494"/>
                <a:gd name="connsiteX7" fmla="*/ 744661 w 772039"/>
                <a:gd name="connsiteY7" fmla="*/ 49279 h 224494"/>
                <a:gd name="connsiteX8" fmla="*/ 761088 w 772039"/>
                <a:gd name="connsiteY8" fmla="*/ 60230 h 224494"/>
                <a:gd name="connsiteX9" fmla="*/ 772039 w 772039"/>
                <a:gd name="connsiteY9" fmla="*/ 93083 h 224494"/>
                <a:gd name="connsiteX10" fmla="*/ 761088 w 772039"/>
                <a:gd name="connsiteY10" fmla="*/ 131411 h 224494"/>
                <a:gd name="connsiteX11" fmla="*/ 744661 w 772039"/>
                <a:gd name="connsiteY11" fmla="*/ 142362 h 224494"/>
                <a:gd name="connsiteX12" fmla="*/ 722759 w 772039"/>
                <a:gd name="connsiteY12" fmla="*/ 169739 h 224494"/>
                <a:gd name="connsiteX13" fmla="*/ 695382 w 772039"/>
                <a:gd name="connsiteY13" fmla="*/ 191641 h 224494"/>
                <a:gd name="connsiteX14" fmla="*/ 678956 w 772039"/>
                <a:gd name="connsiteY14" fmla="*/ 202592 h 224494"/>
                <a:gd name="connsiteX15" fmla="*/ 646103 w 772039"/>
                <a:gd name="connsiteY15" fmla="*/ 213543 h 224494"/>
                <a:gd name="connsiteX16" fmla="*/ 596824 w 772039"/>
                <a:gd name="connsiteY16" fmla="*/ 224494 h 224494"/>
                <a:gd name="connsiteX17" fmla="*/ 290199 w 772039"/>
                <a:gd name="connsiteY17" fmla="*/ 219018 h 224494"/>
                <a:gd name="connsiteX18" fmla="*/ 93083 w 772039"/>
                <a:gd name="connsiteY18" fmla="*/ 202592 h 224494"/>
                <a:gd name="connsiteX19" fmla="*/ 76657 w 772039"/>
                <a:gd name="connsiteY19" fmla="*/ 197116 h 224494"/>
                <a:gd name="connsiteX20" fmla="*/ 38328 w 772039"/>
                <a:gd name="connsiteY20" fmla="*/ 186166 h 224494"/>
                <a:gd name="connsiteX21" fmla="*/ 10951 w 772039"/>
                <a:gd name="connsiteY21" fmla="*/ 158788 h 224494"/>
                <a:gd name="connsiteX22" fmla="*/ 0 w 772039"/>
                <a:gd name="connsiteY22" fmla="*/ 125936 h 224494"/>
                <a:gd name="connsiteX23" fmla="*/ 5476 w 772039"/>
                <a:gd name="connsiteY23" fmla="*/ 71181 h 224494"/>
                <a:gd name="connsiteX24" fmla="*/ 16427 w 772039"/>
                <a:gd name="connsiteY24" fmla="*/ 38328 h 224494"/>
                <a:gd name="connsiteX25" fmla="*/ 49279 w 772039"/>
                <a:gd name="connsiteY25" fmla="*/ 16427 h 224494"/>
                <a:gd name="connsiteX26" fmla="*/ 109509 w 772039"/>
                <a:gd name="connsiteY26" fmla="*/ 0 h 224494"/>
                <a:gd name="connsiteX27" fmla="*/ 120460 w 772039"/>
                <a:gd name="connsiteY27" fmla="*/ 10951 h 224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772039" h="224494">
                  <a:moveTo>
                    <a:pt x="120460" y="10951"/>
                  </a:moveTo>
                  <a:lnTo>
                    <a:pt x="120460" y="10951"/>
                  </a:lnTo>
                  <a:lnTo>
                    <a:pt x="372331" y="21902"/>
                  </a:lnTo>
                  <a:cubicBezTo>
                    <a:pt x="387023" y="22718"/>
                    <a:pt x="401520" y="25659"/>
                    <a:pt x="416134" y="27378"/>
                  </a:cubicBezTo>
                  <a:lnTo>
                    <a:pt x="465413" y="32853"/>
                  </a:lnTo>
                  <a:cubicBezTo>
                    <a:pt x="483665" y="31028"/>
                    <a:pt x="501825" y="27378"/>
                    <a:pt x="520168" y="27378"/>
                  </a:cubicBezTo>
                  <a:cubicBezTo>
                    <a:pt x="685392" y="27378"/>
                    <a:pt x="618124" y="24281"/>
                    <a:pt x="695382" y="38328"/>
                  </a:cubicBezTo>
                  <a:cubicBezTo>
                    <a:pt x="737780" y="46037"/>
                    <a:pt x="715700" y="39626"/>
                    <a:pt x="744661" y="49279"/>
                  </a:cubicBezTo>
                  <a:cubicBezTo>
                    <a:pt x="750137" y="52929"/>
                    <a:pt x="757600" y="54649"/>
                    <a:pt x="761088" y="60230"/>
                  </a:cubicBezTo>
                  <a:cubicBezTo>
                    <a:pt x="767206" y="70019"/>
                    <a:pt x="772039" y="93083"/>
                    <a:pt x="772039" y="93083"/>
                  </a:cubicBezTo>
                  <a:cubicBezTo>
                    <a:pt x="771682" y="94511"/>
                    <a:pt x="763943" y="127842"/>
                    <a:pt x="761088" y="131411"/>
                  </a:cubicBezTo>
                  <a:cubicBezTo>
                    <a:pt x="756977" y="136550"/>
                    <a:pt x="750137" y="138712"/>
                    <a:pt x="744661" y="142362"/>
                  </a:cubicBezTo>
                  <a:cubicBezTo>
                    <a:pt x="734002" y="174342"/>
                    <a:pt x="747527" y="144970"/>
                    <a:pt x="722759" y="169739"/>
                  </a:cubicBezTo>
                  <a:cubicBezTo>
                    <a:pt x="697992" y="194507"/>
                    <a:pt x="727363" y="180982"/>
                    <a:pt x="695382" y="191641"/>
                  </a:cubicBezTo>
                  <a:cubicBezTo>
                    <a:pt x="689907" y="195291"/>
                    <a:pt x="684969" y="199919"/>
                    <a:pt x="678956" y="202592"/>
                  </a:cubicBezTo>
                  <a:cubicBezTo>
                    <a:pt x="668408" y="207280"/>
                    <a:pt x="657302" y="210744"/>
                    <a:pt x="646103" y="213543"/>
                  </a:cubicBezTo>
                  <a:cubicBezTo>
                    <a:pt x="615172" y="221275"/>
                    <a:pt x="631580" y="217542"/>
                    <a:pt x="596824" y="224494"/>
                  </a:cubicBezTo>
                  <a:lnTo>
                    <a:pt x="290199" y="219018"/>
                  </a:lnTo>
                  <a:cubicBezTo>
                    <a:pt x="189411" y="215418"/>
                    <a:pt x="168425" y="212009"/>
                    <a:pt x="93083" y="202592"/>
                  </a:cubicBezTo>
                  <a:cubicBezTo>
                    <a:pt x="87608" y="200767"/>
                    <a:pt x="82207" y="198702"/>
                    <a:pt x="76657" y="197116"/>
                  </a:cubicBezTo>
                  <a:cubicBezTo>
                    <a:pt x="28495" y="183355"/>
                    <a:pt x="77741" y="199302"/>
                    <a:pt x="38328" y="186166"/>
                  </a:cubicBezTo>
                  <a:cubicBezTo>
                    <a:pt x="23342" y="176175"/>
                    <a:pt x="18636" y="176080"/>
                    <a:pt x="10951" y="158788"/>
                  </a:cubicBezTo>
                  <a:cubicBezTo>
                    <a:pt x="6263" y="148240"/>
                    <a:pt x="0" y="125936"/>
                    <a:pt x="0" y="125936"/>
                  </a:cubicBezTo>
                  <a:cubicBezTo>
                    <a:pt x="1825" y="107684"/>
                    <a:pt x="2096" y="89210"/>
                    <a:pt x="5476" y="71181"/>
                  </a:cubicBezTo>
                  <a:cubicBezTo>
                    <a:pt x="7603" y="59835"/>
                    <a:pt x="6822" y="44731"/>
                    <a:pt x="16427" y="38328"/>
                  </a:cubicBezTo>
                  <a:cubicBezTo>
                    <a:pt x="27378" y="31028"/>
                    <a:pt x="36793" y="20589"/>
                    <a:pt x="49279" y="16427"/>
                  </a:cubicBezTo>
                  <a:cubicBezTo>
                    <a:pt x="90961" y="2533"/>
                    <a:pt x="70813" y="7740"/>
                    <a:pt x="109509" y="0"/>
                  </a:cubicBezTo>
                  <a:cubicBezTo>
                    <a:pt x="136723" y="6804"/>
                    <a:pt x="123886" y="5476"/>
                    <a:pt x="120460" y="10951"/>
                  </a:cubicBez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pic>
          <p:nvPicPr>
            <p:cNvPr id="454" name="Picture 4" descr="mage result for Google Cloud Platform Logo 2019"/>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093241" y="4482038"/>
              <a:ext cx="740568" cy="457554"/>
            </a:xfrm>
            <a:prstGeom prst="rect">
              <a:avLst/>
            </a:prstGeom>
            <a:noFill/>
            <a:extLst>
              <a:ext uri="{909E8E84-426E-40DD-AFC4-6F175D3DCCD1}">
                <a14:hiddenFill xmlns:a14="http://schemas.microsoft.com/office/drawing/2010/main">
                  <a:solidFill>
                    <a:srgbClr val="FFFFFF"/>
                  </a:solidFill>
                </a14:hiddenFill>
              </a:ext>
            </a:extLst>
          </p:spPr>
        </p:pic>
      </p:grpSp>
      <p:pic>
        <p:nvPicPr>
          <p:cNvPr id="455" name="Picture 2" descr="Image result for uipath"/>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439357" y="5325174"/>
            <a:ext cx="485590" cy="215507"/>
          </a:xfrm>
          <a:prstGeom prst="rect">
            <a:avLst/>
          </a:prstGeom>
          <a:noFill/>
          <a:extLst>
            <a:ext uri="{909E8E84-426E-40DD-AFC4-6F175D3DCCD1}">
              <a14:hiddenFill xmlns:a14="http://schemas.microsoft.com/office/drawing/2010/main">
                <a:solidFill>
                  <a:srgbClr val="FFFFFF"/>
                </a:solidFill>
              </a14:hiddenFill>
            </a:ext>
          </a:extLst>
        </p:spPr>
      </p:pic>
      <p:pic>
        <p:nvPicPr>
          <p:cNvPr id="456" name="Picture 455"/>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3426818" y="4966259"/>
            <a:ext cx="685703" cy="156732"/>
          </a:xfrm>
          <a:prstGeom prst="rect">
            <a:avLst/>
          </a:prstGeom>
        </p:spPr>
      </p:pic>
      <p:pic>
        <p:nvPicPr>
          <p:cNvPr id="457" name="Picture 456"/>
          <p:cNvPicPr>
            <a:picLocks noChangeAspect="1"/>
          </p:cNvPicPr>
          <p:nvPr/>
        </p:nvPicPr>
        <p:blipFill>
          <a:blip r:embed="rId21"/>
          <a:stretch>
            <a:fillRect/>
          </a:stretch>
        </p:blipFill>
        <p:spPr>
          <a:xfrm>
            <a:off x="10958024" y="5400721"/>
            <a:ext cx="396638" cy="390215"/>
          </a:xfrm>
          <a:prstGeom prst="rect">
            <a:avLst/>
          </a:prstGeom>
        </p:spPr>
      </p:pic>
      <p:pic>
        <p:nvPicPr>
          <p:cNvPr id="458" name="Picture 457"/>
          <p:cNvPicPr>
            <a:picLocks noChangeAspect="1"/>
          </p:cNvPicPr>
          <p:nvPr/>
        </p:nvPicPr>
        <p:blipFill>
          <a:blip r:embed="rId22"/>
          <a:stretch>
            <a:fillRect/>
          </a:stretch>
        </p:blipFill>
        <p:spPr>
          <a:xfrm>
            <a:off x="9734616" y="5901253"/>
            <a:ext cx="642835" cy="216908"/>
          </a:xfrm>
          <a:prstGeom prst="rect">
            <a:avLst/>
          </a:prstGeom>
        </p:spPr>
      </p:pic>
      <p:pic>
        <p:nvPicPr>
          <p:cNvPr id="459" name="Picture 458"/>
          <p:cNvPicPr>
            <a:picLocks noChangeAspect="1"/>
          </p:cNvPicPr>
          <p:nvPr/>
        </p:nvPicPr>
        <p:blipFill>
          <a:blip r:embed="rId23"/>
          <a:stretch>
            <a:fillRect/>
          </a:stretch>
        </p:blipFill>
        <p:spPr>
          <a:xfrm>
            <a:off x="10591156" y="5886952"/>
            <a:ext cx="868068" cy="218480"/>
          </a:xfrm>
          <a:prstGeom prst="rect">
            <a:avLst/>
          </a:prstGeom>
        </p:spPr>
      </p:pic>
      <p:pic>
        <p:nvPicPr>
          <p:cNvPr id="461" name="Picture 460"/>
          <p:cNvPicPr>
            <a:picLocks noChangeAspect="1"/>
          </p:cNvPicPr>
          <p:nvPr/>
        </p:nvPicPr>
        <p:blipFill rotWithShape="1">
          <a:blip r:embed="rId24"/>
          <a:srcRect t="30212" b="33935"/>
          <a:stretch/>
        </p:blipFill>
        <p:spPr>
          <a:xfrm>
            <a:off x="2362026" y="4910702"/>
            <a:ext cx="835069" cy="198281"/>
          </a:xfrm>
          <a:prstGeom prst="rect">
            <a:avLst/>
          </a:prstGeom>
        </p:spPr>
      </p:pic>
      <p:pic>
        <p:nvPicPr>
          <p:cNvPr id="462" name="Picture 461"/>
          <p:cNvPicPr>
            <a:picLocks noChangeAspect="1"/>
          </p:cNvPicPr>
          <p:nvPr/>
        </p:nvPicPr>
        <p:blipFill>
          <a:blip r:embed="rId25"/>
          <a:stretch>
            <a:fillRect/>
          </a:stretch>
        </p:blipFill>
        <p:spPr>
          <a:xfrm>
            <a:off x="1394671" y="5681602"/>
            <a:ext cx="772830" cy="199328"/>
          </a:xfrm>
          <a:prstGeom prst="rect">
            <a:avLst/>
          </a:prstGeom>
        </p:spPr>
      </p:pic>
      <p:pic>
        <p:nvPicPr>
          <p:cNvPr id="463" name="Picture 462"/>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1524403" y="4896782"/>
            <a:ext cx="624268" cy="384483"/>
          </a:xfrm>
          <a:prstGeom prst="rect">
            <a:avLst/>
          </a:prstGeom>
        </p:spPr>
      </p:pic>
      <p:pic>
        <p:nvPicPr>
          <p:cNvPr id="464" name="Picture 463"/>
          <p:cNvPicPr>
            <a:picLocks noChangeAspect="1"/>
          </p:cNvPicPr>
          <p:nvPr/>
        </p:nvPicPr>
        <p:blipFill>
          <a:blip r:embed="rId27"/>
          <a:stretch>
            <a:fillRect/>
          </a:stretch>
        </p:blipFill>
        <p:spPr>
          <a:xfrm>
            <a:off x="1491032" y="5355605"/>
            <a:ext cx="568557" cy="179096"/>
          </a:xfrm>
          <a:prstGeom prst="rect">
            <a:avLst/>
          </a:prstGeom>
        </p:spPr>
      </p:pic>
      <p:sp>
        <p:nvSpPr>
          <p:cNvPr id="465" name="Rectangle 464">
            <a:extLst>
              <a:ext uri="{FF2B5EF4-FFF2-40B4-BE49-F238E27FC236}">
                <a16:creationId xmlns:a16="http://schemas.microsoft.com/office/drawing/2014/main" id="{2FAA4E76-92D8-41EC-A586-EC56F6E0B164}"/>
              </a:ext>
            </a:extLst>
          </p:cNvPr>
          <p:cNvSpPr/>
          <p:nvPr/>
        </p:nvSpPr>
        <p:spPr>
          <a:xfrm>
            <a:off x="2835789" y="4488814"/>
            <a:ext cx="1744112" cy="26161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rPr>
              <a:t>RPA</a:t>
            </a:r>
            <a:endParaRPr kumimoji="0" lang="en-US" sz="1100" b="0" i="0" u="none" strike="noStrike" kern="1200" cap="none" spc="0" normalizeH="0" baseline="0" noProof="0">
              <a:ln>
                <a:noFill/>
              </a:ln>
              <a:solidFill>
                <a:srgbClr val="0F2233"/>
              </a:solidFill>
              <a:effectLst/>
              <a:uLnTx/>
              <a:uFillTx/>
              <a:latin typeface="Arial"/>
              <a:ea typeface="+mn-ea"/>
              <a:cs typeface="+mn-cs"/>
            </a:endParaRPr>
          </a:p>
        </p:txBody>
      </p:sp>
      <p:pic>
        <p:nvPicPr>
          <p:cNvPr id="466" name="Picture 465"/>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9682025" y="2757626"/>
            <a:ext cx="326205" cy="353239"/>
          </a:xfrm>
          <a:prstGeom prst="rect">
            <a:avLst/>
          </a:prstGeom>
        </p:spPr>
      </p:pic>
      <p:pic>
        <p:nvPicPr>
          <p:cNvPr id="467" name="Picture 466"/>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9834425" y="2910026"/>
            <a:ext cx="326205" cy="353239"/>
          </a:xfrm>
          <a:prstGeom prst="rect">
            <a:avLst/>
          </a:prstGeom>
        </p:spPr>
      </p:pic>
      <p:cxnSp>
        <p:nvCxnSpPr>
          <p:cNvPr id="468" name="Straight Arrow Connector 467">
            <a:extLst>
              <a:ext uri="{FF2B5EF4-FFF2-40B4-BE49-F238E27FC236}">
                <a16:creationId xmlns:a16="http://schemas.microsoft.com/office/drawing/2014/main" id="{A0BCFA68-A8C3-4D51-BD2C-790D702D66F5}"/>
              </a:ext>
            </a:extLst>
          </p:cNvPr>
          <p:cNvCxnSpPr>
            <a:cxnSpLocks/>
          </p:cNvCxnSpPr>
          <p:nvPr/>
        </p:nvCxnSpPr>
        <p:spPr>
          <a:xfrm flipV="1">
            <a:off x="1970555" y="2707633"/>
            <a:ext cx="3813256" cy="350495"/>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469" name="Picture 8" descr="11">
            <a:extLst>
              <a:ext uri="{FF2B5EF4-FFF2-40B4-BE49-F238E27FC236}">
                <a16:creationId xmlns:a16="http://schemas.microsoft.com/office/drawing/2014/main" id="{1FE17D81-1076-4EB1-B3D3-5E661D31B873}"/>
              </a:ext>
            </a:extLst>
          </p:cNvPr>
          <p:cNvPicPr>
            <a:picLocks noChangeAspect="1" noChangeArrowheads="1"/>
          </p:cNvPicPr>
          <p:nvPr/>
        </p:nvPicPr>
        <p:blipFill>
          <a:blip r:embed="rId29"/>
          <a:stretch>
            <a:fillRect/>
          </a:stretch>
        </p:blipFill>
        <p:spPr bwMode="auto">
          <a:xfrm>
            <a:off x="5613351" y="2595548"/>
            <a:ext cx="781961" cy="502164"/>
          </a:xfrm>
          <a:prstGeom prst="rect">
            <a:avLst/>
          </a:prstGeom>
          <a:noFill/>
          <a:ln w="9525">
            <a:noFill/>
            <a:miter lim="800000"/>
            <a:headEnd/>
            <a:tailEnd/>
          </a:ln>
        </p:spPr>
      </p:pic>
      <p:sp>
        <p:nvSpPr>
          <p:cNvPr id="470" name="TextBox 469">
            <a:extLst>
              <a:ext uri="{FF2B5EF4-FFF2-40B4-BE49-F238E27FC236}">
                <a16:creationId xmlns:a16="http://schemas.microsoft.com/office/drawing/2014/main" id="{0A1A3329-2F65-4CC5-91F7-AF4B1588FE93}"/>
              </a:ext>
            </a:extLst>
          </p:cNvPr>
          <p:cNvSpPr txBox="1"/>
          <p:nvPr/>
        </p:nvSpPr>
        <p:spPr>
          <a:xfrm>
            <a:off x="6078616" y="2603345"/>
            <a:ext cx="781961"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2060"/>
                </a:solidFill>
                <a:effectLst/>
                <a:uLnTx/>
                <a:uFillTx/>
                <a:latin typeface="Arial"/>
                <a:ea typeface="+mn-ea"/>
                <a:cs typeface="Arial" pitchFamily="34" charset="0"/>
              </a:rPr>
              <a:t>PAS</a:t>
            </a:r>
          </a:p>
        </p:txBody>
      </p:sp>
      <p:pic>
        <p:nvPicPr>
          <p:cNvPr id="471" name="Picture 470"/>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2379331" y="2655963"/>
            <a:ext cx="326205" cy="353239"/>
          </a:xfrm>
          <a:prstGeom prst="rect">
            <a:avLst/>
          </a:prstGeom>
        </p:spPr>
      </p:pic>
      <p:cxnSp>
        <p:nvCxnSpPr>
          <p:cNvPr id="472" name="Straight Arrow Connector 471">
            <a:extLst>
              <a:ext uri="{FF2B5EF4-FFF2-40B4-BE49-F238E27FC236}">
                <a16:creationId xmlns:a16="http://schemas.microsoft.com/office/drawing/2014/main" id="{B6177FCB-D80A-4E08-910B-5D42738536F1}"/>
              </a:ext>
            </a:extLst>
          </p:cNvPr>
          <p:cNvCxnSpPr>
            <a:cxnSpLocks/>
          </p:cNvCxnSpPr>
          <p:nvPr/>
        </p:nvCxnSpPr>
        <p:spPr>
          <a:xfrm flipH="1" flipV="1">
            <a:off x="6401740" y="2917819"/>
            <a:ext cx="3013953" cy="224409"/>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3" name="Straight Arrow Connector 472">
            <a:extLst>
              <a:ext uri="{FF2B5EF4-FFF2-40B4-BE49-F238E27FC236}">
                <a16:creationId xmlns:a16="http://schemas.microsoft.com/office/drawing/2014/main" id="{A0BCFA68-A8C3-4D51-BD2C-790D702D66F5}"/>
              </a:ext>
            </a:extLst>
          </p:cNvPr>
          <p:cNvCxnSpPr>
            <a:cxnSpLocks/>
          </p:cNvCxnSpPr>
          <p:nvPr/>
        </p:nvCxnSpPr>
        <p:spPr>
          <a:xfrm flipV="1">
            <a:off x="3065622" y="2777331"/>
            <a:ext cx="2682485" cy="345758"/>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474" name="Picture 473"/>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2531731" y="2808363"/>
            <a:ext cx="326205" cy="353239"/>
          </a:xfrm>
          <a:prstGeom prst="rect">
            <a:avLst/>
          </a:prstGeom>
        </p:spPr>
      </p:pic>
      <p:pic>
        <p:nvPicPr>
          <p:cNvPr id="475" name="Picture 474"/>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2684131" y="2960763"/>
            <a:ext cx="326205" cy="353239"/>
          </a:xfrm>
          <a:prstGeom prst="rect">
            <a:avLst/>
          </a:prstGeom>
        </p:spPr>
      </p:pic>
      <p:cxnSp>
        <p:nvCxnSpPr>
          <p:cNvPr id="476" name="Straight Arrow Connector 475">
            <a:extLst>
              <a:ext uri="{FF2B5EF4-FFF2-40B4-BE49-F238E27FC236}">
                <a16:creationId xmlns:a16="http://schemas.microsoft.com/office/drawing/2014/main" id="{B6177FCB-D80A-4E08-910B-5D42738536F1}"/>
              </a:ext>
            </a:extLst>
          </p:cNvPr>
          <p:cNvCxnSpPr>
            <a:cxnSpLocks/>
          </p:cNvCxnSpPr>
          <p:nvPr/>
        </p:nvCxnSpPr>
        <p:spPr>
          <a:xfrm flipV="1">
            <a:off x="5472100" y="3063579"/>
            <a:ext cx="370087" cy="567490"/>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7" name="Straight Arrow Connector 476">
            <a:extLst>
              <a:ext uri="{FF2B5EF4-FFF2-40B4-BE49-F238E27FC236}">
                <a16:creationId xmlns:a16="http://schemas.microsoft.com/office/drawing/2014/main" id="{B6177FCB-D80A-4E08-910B-5D42738536F1}"/>
              </a:ext>
            </a:extLst>
          </p:cNvPr>
          <p:cNvCxnSpPr>
            <a:cxnSpLocks/>
          </p:cNvCxnSpPr>
          <p:nvPr/>
        </p:nvCxnSpPr>
        <p:spPr>
          <a:xfrm flipH="1" flipV="1">
            <a:off x="6278133" y="2994849"/>
            <a:ext cx="4179330" cy="636342"/>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8" name="Straight Arrow Connector 477">
            <a:extLst>
              <a:ext uri="{FF2B5EF4-FFF2-40B4-BE49-F238E27FC236}">
                <a16:creationId xmlns:a16="http://schemas.microsoft.com/office/drawing/2014/main" id="{B6177FCB-D80A-4E08-910B-5D42738536F1}"/>
              </a:ext>
            </a:extLst>
          </p:cNvPr>
          <p:cNvCxnSpPr>
            <a:cxnSpLocks/>
          </p:cNvCxnSpPr>
          <p:nvPr/>
        </p:nvCxnSpPr>
        <p:spPr>
          <a:xfrm flipH="1" flipV="1">
            <a:off x="6249714" y="3010597"/>
            <a:ext cx="1581006" cy="622880"/>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479" name="Picture 478"/>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1448438" y="2664859"/>
            <a:ext cx="326205" cy="353239"/>
          </a:xfrm>
          <a:prstGeom prst="rect">
            <a:avLst/>
          </a:prstGeom>
        </p:spPr>
      </p:pic>
      <p:pic>
        <p:nvPicPr>
          <p:cNvPr id="480" name="Picture 479"/>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1600838" y="2817259"/>
            <a:ext cx="326205" cy="353239"/>
          </a:xfrm>
          <a:prstGeom prst="rect">
            <a:avLst/>
          </a:prstGeom>
        </p:spPr>
      </p:pic>
      <p:pic>
        <p:nvPicPr>
          <p:cNvPr id="481" name="Picture 480"/>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9194343" y="2661834"/>
            <a:ext cx="326205" cy="353239"/>
          </a:xfrm>
          <a:prstGeom prst="rect">
            <a:avLst/>
          </a:prstGeom>
        </p:spPr>
      </p:pic>
      <p:pic>
        <p:nvPicPr>
          <p:cNvPr id="482" name="Picture 481"/>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9346743" y="2814234"/>
            <a:ext cx="326205" cy="353239"/>
          </a:xfrm>
          <a:prstGeom prst="rect">
            <a:avLst/>
          </a:prstGeom>
        </p:spPr>
      </p:pic>
      <p:pic>
        <p:nvPicPr>
          <p:cNvPr id="483" name="Picture 482"/>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9499143" y="2966634"/>
            <a:ext cx="326205" cy="353239"/>
          </a:xfrm>
          <a:prstGeom prst="rect">
            <a:avLst/>
          </a:prstGeom>
        </p:spPr>
      </p:pic>
      <p:cxnSp>
        <p:nvCxnSpPr>
          <p:cNvPr id="484" name="Straight Arrow Connector 483">
            <a:extLst>
              <a:ext uri="{FF2B5EF4-FFF2-40B4-BE49-F238E27FC236}">
                <a16:creationId xmlns:a16="http://schemas.microsoft.com/office/drawing/2014/main" id="{A0BCFA68-A8C3-4D51-BD2C-790D702D66F5}"/>
              </a:ext>
            </a:extLst>
          </p:cNvPr>
          <p:cNvCxnSpPr>
            <a:cxnSpLocks/>
          </p:cNvCxnSpPr>
          <p:nvPr/>
        </p:nvCxnSpPr>
        <p:spPr>
          <a:xfrm flipV="1">
            <a:off x="2413255" y="2977729"/>
            <a:ext cx="3310098" cy="649475"/>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485" name="Picture 484"/>
          <p:cNvPicPr>
            <a:picLocks noChangeAspect="1"/>
          </p:cNvPicPr>
          <p:nvPr/>
        </p:nvPicPr>
        <p:blipFill rotWithShape="1">
          <a:blip r:embed="rId30">
            <a:clrChange>
              <a:clrFrom>
                <a:srgbClr val="FFFFFF"/>
              </a:clrFrom>
              <a:clrTo>
                <a:srgbClr val="FFFFFF">
                  <a:alpha val="0"/>
                </a:srgbClr>
              </a:clrTo>
            </a:clrChange>
          </a:blip>
          <a:srcRect l="17820" r="16553"/>
          <a:stretch/>
        </p:blipFill>
        <p:spPr>
          <a:xfrm>
            <a:off x="4532764" y="4931891"/>
            <a:ext cx="601980" cy="482311"/>
          </a:xfrm>
          <a:prstGeom prst="rect">
            <a:avLst/>
          </a:prstGeom>
        </p:spPr>
      </p:pic>
      <p:pic>
        <p:nvPicPr>
          <p:cNvPr id="486" name="Picture 485">
            <a:extLst>
              <a:ext uri="{FF2B5EF4-FFF2-40B4-BE49-F238E27FC236}">
                <a16:creationId xmlns:a16="http://schemas.microsoft.com/office/drawing/2014/main" id="{A9649A27-F7E0-4EDD-BC2D-1B950E646B7E}"/>
              </a:ext>
            </a:extLst>
          </p:cNvPr>
          <p:cNvPicPr>
            <a:picLocks noChangeAspect="1"/>
          </p:cNvPicPr>
          <p:nvPr/>
        </p:nvPicPr>
        <p:blipFill>
          <a:blip r:embed="rId3">
            <a:extLst>
              <a:ext uri="{BEBA8EAE-BF5A-486C-A8C5-ECC9F3942E4B}">
                <a14:imgProps xmlns:a14="http://schemas.microsoft.com/office/drawing/2010/main">
                  <a14:imgLayer r:embed="rId17">
                    <a14:imgEffect>
                      <a14:backgroundRemoval t="2930" b="96337" l="2256" r="96241">
                        <a14:foregroundMark x1="19799" y1="35897" x2="19799" y2="35897"/>
                        <a14:foregroundMark x1="2506" y1="54579" x2="2506" y2="54579"/>
                        <a14:foregroundMark x1="76441" y1="17949" x2="76441" y2="17949"/>
                        <a14:foregroundMark x1="80952" y1="38462" x2="80952" y2="38462"/>
                        <a14:foregroundMark x1="96241" y1="79487" x2="96241" y2="79487"/>
                        <a14:foregroundMark x1="69424" y1="96703" x2="69424" y2="96703"/>
                        <a14:foregroundMark x1="59148" y1="2930" x2="59148" y2="2930"/>
                        <a14:backgroundMark x1="17043" y1="60073" x2="17043" y2="60073"/>
                        <a14:backgroundMark x1="25815" y1="64835" x2="25815" y2="64835"/>
                        <a14:backgroundMark x1="28822" y1="65568" x2="28822" y2="65568"/>
                      </a14:backgroundRemoval>
                    </a14:imgEffect>
                  </a14:imgLayer>
                </a14:imgProps>
              </a:ext>
              <a:ext uri="{28A0092B-C50C-407E-A947-70E740481C1C}">
                <a14:useLocalDpi xmlns:a14="http://schemas.microsoft.com/office/drawing/2010/main" val="0"/>
              </a:ext>
            </a:extLst>
          </a:blip>
          <a:stretch>
            <a:fillRect/>
          </a:stretch>
        </p:blipFill>
        <p:spPr>
          <a:xfrm>
            <a:off x="4360867" y="4797563"/>
            <a:ext cx="845529" cy="554205"/>
          </a:xfrm>
          <a:prstGeom prst="rect">
            <a:avLst/>
          </a:prstGeom>
        </p:spPr>
      </p:pic>
      <p:sp>
        <p:nvSpPr>
          <p:cNvPr id="4" name="Rectangle 3">
            <a:extLst>
              <a:ext uri="{FF2B5EF4-FFF2-40B4-BE49-F238E27FC236}">
                <a16:creationId xmlns:a16="http://schemas.microsoft.com/office/drawing/2014/main" id="{F5F9F26D-7C67-DA41-B320-86AAD0075057}"/>
              </a:ext>
            </a:extLst>
          </p:cNvPr>
          <p:cNvSpPr/>
          <p:nvPr/>
        </p:nvSpPr>
        <p:spPr>
          <a:xfrm>
            <a:off x="562284" y="1276178"/>
            <a:ext cx="11079957" cy="369332"/>
          </a:xfrm>
          <a:prstGeom prst="rect">
            <a:avLst/>
          </a:prstGeom>
        </p:spPr>
        <p:txBody>
          <a:bodyPr wrap="square">
            <a:spAutoFit/>
          </a:bodyPr>
          <a:lstStyle/>
          <a:p>
            <a:pPr algn="ctr"/>
            <a:r>
              <a:rPr lang="en-US" dirty="0"/>
              <a:t>Consistently enforce privilege security policies for both </a:t>
            </a:r>
            <a:r>
              <a:rPr lang="en-US" b="1" dirty="0"/>
              <a:t>human</a:t>
            </a:r>
            <a:r>
              <a:rPr lang="en-US" dirty="0"/>
              <a:t> users and </a:t>
            </a:r>
            <a:r>
              <a:rPr lang="en-US" b="1" dirty="0"/>
              <a:t>non-human</a:t>
            </a:r>
            <a:r>
              <a:rPr lang="en-US" dirty="0"/>
              <a:t> identities</a:t>
            </a:r>
          </a:p>
        </p:txBody>
      </p:sp>
    </p:spTree>
    <p:extLst>
      <p:ext uri="{BB962C8B-B14F-4D97-AF65-F5344CB8AC3E}">
        <p14:creationId xmlns:p14="http://schemas.microsoft.com/office/powerpoint/2010/main" val="2928331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Centralized Audit, Security Policy, &amp; Secrets Rotation</a:t>
            </a:r>
          </a:p>
        </p:txBody>
      </p:sp>
      <p:sp>
        <p:nvSpPr>
          <p:cNvPr id="252" name="Rectangle 251">
            <a:extLst>
              <a:ext uri="{FF2B5EF4-FFF2-40B4-BE49-F238E27FC236}">
                <a16:creationId xmlns:a16="http://schemas.microsoft.com/office/drawing/2014/main" id="{2F61E0AB-E4AC-8644-B207-9AD3428837CA}"/>
              </a:ext>
            </a:extLst>
          </p:cNvPr>
          <p:cNvSpPr/>
          <p:nvPr/>
        </p:nvSpPr>
        <p:spPr>
          <a:xfrm>
            <a:off x="6345942" y="3728776"/>
            <a:ext cx="5356323" cy="2702848"/>
          </a:xfrm>
          <a:prstGeom prst="rect">
            <a:avLst/>
          </a:prstGeom>
          <a:noFill/>
          <a:ln w="38100" cap="flat" cmpd="sng" algn="ctr">
            <a:solidFill>
              <a:srgbClr val="000000"/>
            </a:solidFill>
            <a:prstDash val="solid"/>
          </a:ln>
          <a:effectLst/>
        </p:spPr>
        <p:txBody>
          <a:bodyPr rtlCol="0" anchor="t"/>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000000"/>
              </a:solidFill>
              <a:effectLst/>
              <a:uLnTx/>
              <a:uFillTx/>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lang="en-US" kern="0" dirty="0">
                <a:solidFill>
                  <a:srgbClr val="000000"/>
                </a:solidFill>
                <a:latin typeface="Calibri"/>
              </a:rPr>
              <a:t>CyberArk Secrets </a:t>
            </a:r>
            <a:r>
              <a:rPr kumimoji="0" lang="en-US" sz="1800" b="0" i="0" u="none" strike="noStrike" kern="0" cap="none" spc="0" normalizeH="0" baseline="0" noProof="0" dirty="0">
                <a:ln>
                  <a:noFill/>
                </a:ln>
                <a:solidFill>
                  <a:srgbClr val="000000"/>
                </a:solidFill>
                <a:effectLst/>
                <a:uLnTx/>
                <a:uFillTx/>
                <a:latin typeface="Calibri"/>
                <a:ea typeface="+mn-ea"/>
                <a:cs typeface="+mn-cs"/>
              </a:rPr>
              <a:t>Management</a:t>
            </a:r>
          </a:p>
        </p:txBody>
      </p:sp>
      <p:grpSp>
        <p:nvGrpSpPr>
          <p:cNvPr id="5" name="Group 4">
            <a:extLst>
              <a:ext uri="{FF2B5EF4-FFF2-40B4-BE49-F238E27FC236}">
                <a16:creationId xmlns:a16="http://schemas.microsoft.com/office/drawing/2014/main" id="{8C2ECA87-39D7-5444-94F8-D9CC8BCB3FDC}"/>
              </a:ext>
            </a:extLst>
          </p:cNvPr>
          <p:cNvGrpSpPr/>
          <p:nvPr/>
        </p:nvGrpSpPr>
        <p:grpSpPr>
          <a:xfrm>
            <a:off x="508180" y="1033377"/>
            <a:ext cx="11074220" cy="5211314"/>
            <a:chOff x="508180" y="1033377"/>
            <a:chExt cx="11074220" cy="5211314"/>
          </a:xfrm>
        </p:grpSpPr>
        <p:sp>
          <p:nvSpPr>
            <p:cNvPr id="254" name="TextBox 253">
              <a:extLst>
                <a:ext uri="{FF2B5EF4-FFF2-40B4-BE49-F238E27FC236}">
                  <a16:creationId xmlns:a16="http://schemas.microsoft.com/office/drawing/2014/main" id="{7ADC3868-8756-694F-9BAF-D35F7BABEACC}"/>
                </a:ext>
              </a:extLst>
            </p:cNvPr>
            <p:cNvSpPr txBox="1"/>
            <p:nvPr/>
          </p:nvSpPr>
          <p:spPr>
            <a:xfrm>
              <a:off x="508180" y="2027614"/>
              <a:ext cx="4694301" cy="81946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67" b="0" i="0" u="none" strike="noStrike" kern="0" cap="none" spc="0" normalizeH="0" baseline="0" noProof="0" dirty="0">
                  <a:ln>
                    <a:noFill/>
                  </a:ln>
                  <a:solidFill>
                    <a:srgbClr val="000000"/>
                  </a:solidFill>
                  <a:effectLst/>
                  <a:uLnTx/>
                  <a:uFillTx/>
                  <a:latin typeface="Century Gothic"/>
                  <a:cs typeface="Century Gothic"/>
                  <a:sym typeface="Arial"/>
                </a:rPr>
                <a:t>Consistent, Unified Enterprise-Wide PAS Program</a:t>
              </a:r>
            </a:p>
          </p:txBody>
        </p:sp>
        <p:sp>
          <p:nvSpPr>
            <p:cNvPr id="255" name="Shape 187">
              <a:extLst>
                <a:ext uri="{FF2B5EF4-FFF2-40B4-BE49-F238E27FC236}">
                  <a16:creationId xmlns:a16="http://schemas.microsoft.com/office/drawing/2014/main" id="{417268EE-50DB-DE4A-8B4B-5AB5CFF8E25B}"/>
                </a:ext>
              </a:extLst>
            </p:cNvPr>
            <p:cNvSpPr txBox="1"/>
            <p:nvPr/>
          </p:nvSpPr>
          <p:spPr>
            <a:xfrm>
              <a:off x="5297002" y="1033377"/>
              <a:ext cx="1472688" cy="529400"/>
            </a:xfrm>
            <a:prstGeom prst="rect">
              <a:avLst/>
            </a:prstGeom>
            <a:noFill/>
            <a:ln>
              <a:noFill/>
            </a:ln>
          </p:spPr>
          <p:txBody>
            <a:bodyPr wrap="square" lIns="0" tIns="0" rIns="0" bIns="0" anchor="t" anchorCtr="0">
              <a:spAutoFit/>
            </a:bodyPr>
            <a:lstStyle/>
            <a:p>
              <a:pPr marL="0" marR="0" lvl="0" indent="0" algn="ctr" defTabSz="914400" eaLnBrk="1" fontAlgn="auto" latinLnBrk="0" hangingPunct="1">
                <a:lnSpc>
                  <a:spcPct val="100000"/>
                </a:lnSpc>
                <a:spcBef>
                  <a:spcPts val="0"/>
                </a:spcBef>
                <a:spcAft>
                  <a:spcPts val="0"/>
                </a:spcAft>
                <a:buClrTx/>
                <a:buSzPct val="25000"/>
                <a:buFontTx/>
                <a:buNone/>
                <a:tabLst/>
                <a:defRPr/>
              </a:pPr>
              <a:r>
                <a:rPr kumimoji="0" lang="en-US" sz="1400" b="1" i="0" u="none" strike="noStrike" kern="0" cap="none" spc="0" normalizeH="0" baseline="0" noProof="0" dirty="0">
                  <a:ln>
                    <a:noFill/>
                  </a:ln>
                  <a:solidFill>
                    <a:srgbClr val="224982"/>
                  </a:solidFill>
                  <a:effectLst/>
                  <a:uLnTx/>
                  <a:uFillTx/>
                  <a:latin typeface="Century Gothic"/>
                  <a:ea typeface="Calibri"/>
                  <a:cs typeface="Century Gothic"/>
                  <a:sym typeface="Calibri"/>
                </a:rPr>
                <a:t>CyberArk</a:t>
              </a:r>
            </a:p>
            <a:p>
              <a:pPr marL="0" marR="0" lvl="0" indent="0" algn="ctr" defTabSz="914400" eaLnBrk="1" fontAlgn="auto" latinLnBrk="0" hangingPunct="1">
                <a:lnSpc>
                  <a:spcPct val="100000"/>
                </a:lnSpc>
                <a:spcBef>
                  <a:spcPts val="0"/>
                </a:spcBef>
                <a:spcAft>
                  <a:spcPts val="0"/>
                </a:spcAft>
                <a:buClrTx/>
                <a:buSzPct val="25000"/>
                <a:buFontTx/>
                <a:buNone/>
                <a:tabLst/>
                <a:defRPr/>
              </a:pPr>
              <a:r>
                <a:rPr kumimoji="0" lang="en-US" sz="1400" b="1" i="0" u="none" strike="noStrike" kern="0" cap="none" spc="0" normalizeH="0" baseline="0" noProof="0" dirty="0">
                  <a:ln>
                    <a:noFill/>
                  </a:ln>
                  <a:solidFill>
                    <a:srgbClr val="224982"/>
                  </a:solidFill>
                  <a:effectLst/>
                  <a:uLnTx/>
                  <a:uFillTx/>
                  <a:latin typeface="Century Gothic"/>
                  <a:ea typeface="Calibri"/>
                  <a:cs typeface="Century Gothic"/>
                  <a:sym typeface="Calibri"/>
                </a:rPr>
                <a:t>Vault</a:t>
              </a:r>
            </a:p>
          </p:txBody>
        </p:sp>
        <p:grpSp>
          <p:nvGrpSpPr>
            <p:cNvPr id="256" name="Group 255">
              <a:extLst>
                <a:ext uri="{FF2B5EF4-FFF2-40B4-BE49-F238E27FC236}">
                  <a16:creationId xmlns:a16="http://schemas.microsoft.com/office/drawing/2014/main" id="{3CDE3B05-AF32-1448-B447-8B087ABFB317}"/>
                </a:ext>
              </a:extLst>
            </p:cNvPr>
            <p:cNvGrpSpPr/>
            <p:nvPr/>
          </p:nvGrpSpPr>
          <p:grpSpPr>
            <a:xfrm>
              <a:off x="9237269" y="2287682"/>
              <a:ext cx="2100564" cy="1156535"/>
              <a:chOff x="7171168" y="2571750"/>
              <a:chExt cx="1292346" cy="511299"/>
            </a:xfrm>
          </p:grpSpPr>
          <p:sp>
            <p:nvSpPr>
              <p:cNvPr id="445" name="Rectangle 444">
                <a:extLst>
                  <a:ext uri="{FF2B5EF4-FFF2-40B4-BE49-F238E27FC236}">
                    <a16:creationId xmlns:a16="http://schemas.microsoft.com/office/drawing/2014/main" id="{6FCFA9CA-89E3-5C47-B4F8-65223820FB88}"/>
                  </a:ext>
                </a:extLst>
              </p:cNvPr>
              <p:cNvSpPr/>
              <p:nvPr/>
            </p:nvSpPr>
            <p:spPr>
              <a:xfrm>
                <a:off x="7171168" y="2571750"/>
                <a:ext cx="1292346" cy="511299"/>
              </a:xfrm>
              <a:prstGeom prst="rect">
                <a:avLst/>
              </a:prstGeom>
              <a:solidFill>
                <a:srgbClr val="FFFFFF">
                  <a:lumMod val="65000"/>
                </a:srgbClr>
              </a:solidFill>
              <a:ln w="12700" cap="flat" cmpd="sng" algn="ctr">
                <a:noFill/>
                <a:prstDash val="solid"/>
              </a:ln>
              <a:effectLst/>
            </p:spPr>
            <p:txBody>
              <a:bodyPr rtlCol="0" anchor="t"/>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33" b="0" i="0" u="none" strike="noStrike" kern="0" cap="none" spc="0" normalizeH="0" baseline="0" noProof="0" dirty="0">
                    <a:ln>
                      <a:noFill/>
                    </a:ln>
                    <a:solidFill>
                      <a:srgbClr val="FFFFFF"/>
                    </a:solidFill>
                    <a:effectLst/>
                    <a:uLnTx/>
                    <a:uFillTx/>
                    <a:latin typeface="Century Gothic"/>
                    <a:ea typeface="+mn-ea"/>
                    <a:cs typeface="Century Gothic"/>
                    <a:sym typeface="Arial"/>
                  </a:rPr>
                  <a:t>Multi-Persona UI</a:t>
                </a:r>
              </a:p>
            </p:txBody>
          </p:sp>
          <p:grpSp>
            <p:nvGrpSpPr>
              <p:cNvPr id="446" name="Group 445">
                <a:extLst>
                  <a:ext uri="{FF2B5EF4-FFF2-40B4-BE49-F238E27FC236}">
                    <a16:creationId xmlns:a16="http://schemas.microsoft.com/office/drawing/2014/main" id="{D5BCB060-3DDA-884B-BAFF-86B884E66281}"/>
                  </a:ext>
                </a:extLst>
              </p:cNvPr>
              <p:cNvGrpSpPr/>
              <p:nvPr/>
            </p:nvGrpSpPr>
            <p:grpSpPr>
              <a:xfrm>
                <a:off x="7263301" y="2752895"/>
                <a:ext cx="1100668" cy="270934"/>
                <a:chOff x="9414933" y="3928533"/>
                <a:chExt cx="1100668" cy="270934"/>
              </a:xfrm>
            </p:grpSpPr>
            <p:sp>
              <p:nvSpPr>
                <p:cNvPr id="447" name="Rectangle 446">
                  <a:extLst>
                    <a:ext uri="{FF2B5EF4-FFF2-40B4-BE49-F238E27FC236}">
                      <a16:creationId xmlns:a16="http://schemas.microsoft.com/office/drawing/2014/main" id="{0130251D-FD9E-7C41-B175-981F348A1FBC}"/>
                    </a:ext>
                  </a:extLst>
                </p:cNvPr>
                <p:cNvSpPr/>
                <p:nvPr/>
              </p:nvSpPr>
              <p:spPr>
                <a:xfrm>
                  <a:off x="9414933" y="3928533"/>
                  <a:ext cx="550334" cy="270934"/>
                </a:xfrm>
                <a:prstGeom prst="rect">
                  <a:avLst/>
                </a:prstGeom>
                <a:solidFill>
                  <a:srgbClr val="224982">
                    <a:lumMod val="20000"/>
                    <a:lumOff val="80000"/>
                  </a:srgbClr>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67" b="0" i="0" u="none" strike="noStrike" kern="0" cap="none" spc="0" normalizeH="0" baseline="0" noProof="0" dirty="0">
                      <a:ln>
                        <a:noFill/>
                      </a:ln>
                      <a:solidFill>
                        <a:srgbClr val="224982">
                          <a:lumMod val="50000"/>
                        </a:srgbClr>
                      </a:solidFill>
                      <a:effectLst/>
                      <a:uLnTx/>
                      <a:uFillTx/>
                      <a:latin typeface="Century Gothic"/>
                      <a:ea typeface="+mn-ea"/>
                      <a:cs typeface="Century Gothic"/>
                      <a:sym typeface="Arial"/>
                    </a:rPr>
                    <a:t>PVWA</a:t>
                  </a:r>
                </a:p>
              </p:txBody>
            </p:sp>
            <p:sp>
              <p:nvSpPr>
                <p:cNvPr id="448" name="Rectangle 447">
                  <a:extLst>
                    <a:ext uri="{FF2B5EF4-FFF2-40B4-BE49-F238E27FC236}">
                      <a16:creationId xmlns:a16="http://schemas.microsoft.com/office/drawing/2014/main" id="{93351CB4-D5CF-F840-990A-42251419C631}"/>
                    </a:ext>
                  </a:extLst>
                </p:cNvPr>
                <p:cNvSpPr/>
                <p:nvPr/>
              </p:nvSpPr>
              <p:spPr>
                <a:xfrm>
                  <a:off x="9965267" y="3928533"/>
                  <a:ext cx="550334" cy="270934"/>
                </a:xfrm>
                <a:prstGeom prst="rect">
                  <a:avLst/>
                </a:prstGeom>
                <a:solidFill>
                  <a:srgbClr val="FFFFFF">
                    <a:lumMod val="95000"/>
                  </a:srgbClr>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67" b="0" i="0" u="none" strike="noStrike" kern="0" cap="none" spc="0" normalizeH="0" baseline="0" noProof="0" dirty="0" err="1">
                      <a:ln>
                        <a:noFill/>
                      </a:ln>
                      <a:solidFill>
                        <a:srgbClr val="224982">
                          <a:lumMod val="50000"/>
                        </a:srgbClr>
                      </a:solidFill>
                      <a:effectLst/>
                      <a:uLnTx/>
                      <a:uFillTx/>
                      <a:latin typeface="Century Gothic"/>
                      <a:ea typeface="+mn-ea"/>
                      <a:cs typeface="Century Gothic"/>
                      <a:sym typeface="Arial"/>
                    </a:rPr>
                    <a:t>Conjur</a:t>
                  </a:r>
                  <a:endParaRPr kumimoji="0" lang="en-US" sz="1067" b="0" i="0" u="none" strike="noStrike" kern="0" cap="none" spc="0" normalizeH="0" baseline="0" noProof="0" dirty="0">
                    <a:ln>
                      <a:noFill/>
                    </a:ln>
                    <a:solidFill>
                      <a:srgbClr val="224982">
                        <a:lumMod val="50000"/>
                      </a:srgbClr>
                    </a:solidFill>
                    <a:effectLst/>
                    <a:uLnTx/>
                    <a:uFillTx/>
                    <a:latin typeface="Century Gothic"/>
                    <a:ea typeface="+mn-ea"/>
                    <a:cs typeface="Century Gothic"/>
                    <a:sym typeface="Arial"/>
                  </a:endParaRPr>
                </a:p>
              </p:txBody>
            </p:sp>
          </p:grpSp>
        </p:grpSp>
        <p:sp>
          <p:nvSpPr>
            <p:cNvPr id="257" name="Shape 187">
              <a:extLst>
                <a:ext uri="{FF2B5EF4-FFF2-40B4-BE49-F238E27FC236}">
                  <a16:creationId xmlns:a16="http://schemas.microsoft.com/office/drawing/2014/main" id="{0E7C3EC4-4ACB-5D47-AC34-96332907C30C}"/>
                </a:ext>
              </a:extLst>
            </p:cNvPr>
            <p:cNvSpPr txBox="1"/>
            <p:nvPr/>
          </p:nvSpPr>
          <p:spPr>
            <a:xfrm>
              <a:off x="1673847" y="5153697"/>
              <a:ext cx="1238153" cy="680657"/>
            </a:xfrm>
            <a:prstGeom prst="rect">
              <a:avLst/>
            </a:prstGeom>
            <a:noFill/>
            <a:ln>
              <a:noFill/>
            </a:ln>
          </p:spPr>
          <p:txBody>
            <a:bodyPr wrap="square" lIns="0" tIns="0" rIns="0" bIns="0" anchor="t" anchorCtr="0">
              <a:spAutoFit/>
            </a:bodyPr>
            <a:lstStyle/>
            <a:p>
              <a:pPr marL="0" marR="0" lvl="0" indent="0" algn="ctr" defTabSz="914400" eaLnBrk="1" fontAlgn="auto" latinLnBrk="0" hangingPunct="1">
                <a:lnSpc>
                  <a:spcPct val="100000"/>
                </a:lnSpc>
                <a:spcBef>
                  <a:spcPts val="0"/>
                </a:spcBef>
                <a:spcAft>
                  <a:spcPts val="0"/>
                </a:spcAft>
                <a:buClrTx/>
                <a:buSzPct val="25000"/>
                <a:buFontTx/>
                <a:buNone/>
                <a:tabLst/>
                <a:defRPr/>
              </a:pPr>
              <a:r>
                <a:rPr kumimoji="0" lang="en-US" sz="1200" b="0" i="0" u="none" strike="noStrike" kern="0" cap="none" spc="0" normalizeH="0" baseline="0" noProof="0" dirty="0">
                  <a:ln>
                    <a:noFill/>
                  </a:ln>
                  <a:solidFill>
                    <a:srgbClr val="224982"/>
                  </a:solidFill>
                  <a:effectLst/>
                  <a:uLnTx/>
                  <a:uFillTx/>
                  <a:latin typeface="Century Gothic"/>
                  <a:ea typeface="Calibri"/>
                  <a:cs typeface="Century Gothic"/>
                  <a:sym typeface="Calibri"/>
                </a:rPr>
                <a:t>Privileged </a:t>
              </a:r>
              <a:r>
                <a:rPr kumimoji="0" lang="en-US" sz="1200" b="0" i="0" u="none" strike="noStrike" kern="0" cap="none" spc="0" normalizeH="0" baseline="0" noProof="0" dirty="0">
                  <a:ln>
                    <a:noFill/>
                  </a:ln>
                  <a:solidFill>
                    <a:srgbClr val="224982"/>
                  </a:solidFill>
                  <a:effectLst/>
                  <a:uLnTx/>
                  <a:uFillTx/>
                  <a:latin typeface="Century Gothic"/>
                  <a:ea typeface="Calibri"/>
                  <a:cs typeface="Century Gothic"/>
                </a:rPr>
                <a:t>Threat </a:t>
              </a:r>
              <a:r>
                <a:rPr kumimoji="0" lang="en-US" sz="1200" b="0" i="0" u="none" strike="noStrike" kern="0" cap="none" spc="0" normalizeH="0" baseline="0" noProof="0" dirty="0">
                  <a:ln>
                    <a:noFill/>
                  </a:ln>
                  <a:solidFill>
                    <a:srgbClr val="224982"/>
                  </a:solidFill>
                  <a:effectLst/>
                  <a:uLnTx/>
                  <a:uFillTx/>
                  <a:latin typeface="Century Gothic"/>
                  <a:ea typeface="Calibri"/>
                  <a:cs typeface="Century Gothic"/>
                  <a:sym typeface="Calibri"/>
                </a:rPr>
                <a:t>Analytics</a:t>
              </a:r>
            </a:p>
          </p:txBody>
        </p:sp>
        <p:sp>
          <p:nvSpPr>
            <p:cNvPr id="258" name="Shape 188">
              <a:extLst>
                <a:ext uri="{FF2B5EF4-FFF2-40B4-BE49-F238E27FC236}">
                  <a16:creationId xmlns:a16="http://schemas.microsoft.com/office/drawing/2014/main" id="{2D31C0CB-4514-4A4B-9D75-423F4ED729EA}"/>
                </a:ext>
              </a:extLst>
            </p:cNvPr>
            <p:cNvSpPr txBox="1"/>
            <p:nvPr/>
          </p:nvSpPr>
          <p:spPr>
            <a:xfrm>
              <a:off x="7012524" y="5428573"/>
              <a:ext cx="1039186" cy="738664"/>
            </a:xfrm>
            <a:prstGeom prst="rect">
              <a:avLst/>
            </a:prstGeom>
            <a:noFill/>
            <a:ln>
              <a:noFill/>
            </a:ln>
          </p:spPr>
          <p:txBody>
            <a:bodyPr wrap="square" lIns="0" tIns="0" rIns="0" bIns="0" anchor="t" anchorCtr="0">
              <a:spAutoFit/>
            </a:bodyPr>
            <a:lstStyle/>
            <a:p>
              <a:pPr marL="0" marR="0" lvl="0" indent="0" algn="ctr" defTabSz="914400" eaLnBrk="1" fontAlgn="auto" latinLnBrk="0" hangingPunct="1">
                <a:lnSpc>
                  <a:spcPct val="100000"/>
                </a:lnSpc>
                <a:spcBef>
                  <a:spcPts val="0"/>
                </a:spcBef>
                <a:spcAft>
                  <a:spcPts val="0"/>
                </a:spcAft>
                <a:buClrTx/>
                <a:buSzPct val="25000"/>
                <a:buFontTx/>
                <a:buNone/>
                <a:tabLst/>
                <a:defRPr/>
              </a:pPr>
              <a:r>
                <a:rPr kumimoji="0" lang="en-US" sz="1200" b="0" i="0" u="none" strike="noStrike" kern="0" cap="none" spc="0" normalizeH="0" baseline="0" noProof="0" dirty="0">
                  <a:ln>
                    <a:noFill/>
                  </a:ln>
                  <a:solidFill>
                    <a:srgbClr val="224982"/>
                  </a:solidFill>
                  <a:effectLst/>
                  <a:uLnTx/>
                  <a:uFillTx/>
                  <a:latin typeface="Century Gothic"/>
                  <a:ea typeface="Calibri"/>
                  <a:cs typeface="Century Gothic"/>
                  <a:sym typeface="Calibri"/>
                </a:rPr>
                <a:t>Credential Providers</a:t>
              </a:r>
            </a:p>
            <a:p>
              <a:pPr marL="0" marR="0" lvl="0" indent="0" algn="ctr" defTabSz="914400" eaLnBrk="1" fontAlgn="auto" latinLnBrk="0" hangingPunct="1">
                <a:lnSpc>
                  <a:spcPct val="100000"/>
                </a:lnSpc>
                <a:spcBef>
                  <a:spcPts val="0"/>
                </a:spcBef>
                <a:spcAft>
                  <a:spcPts val="0"/>
                </a:spcAft>
                <a:buClrTx/>
                <a:buSzPct val="25000"/>
                <a:buFontTx/>
                <a:buNone/>
                <a:tabLst/>
                <a:defRPr/>
              </a:pPr>
              <a:r>
                <a:rPr kumimoji="0" lang="en-US" sz="1200" b="0" i="0" u="none" strike="noStrike" kern="0" cap="none" spc="0" normalizeH="0" baseline="0" noProof="0" dirty="0">
                  <a:ln>
                    <a:noFill/>
                  </a:ln>
                  <a:solidFill>
                    <a:srgbClr val="224982"/>
                  </a:solidFill>
                  <a:effectLst/>
                  <a:uLnTx/>
                  <a:uFillTx/>
                  <a:latin typeface="Century Gothic"/>
                  <a:ea typeface="Calibri"/>
                  <a:cs typeface="Century Gothic"/>
                  <a:sym typeface="Calibri"/>
                </a:rPr>
                <a:t> –</a:t>
              </a:r>
              <a:br>
                <a:rPr kumimoji="0" lang="en-US" sz="1200" b="0" i="0" u="none" strike="noStrike" kern="0" cap="none" spc="0" normalizeH="0" baseline="0" noProof="0" dirty="0">
                  <a:ln>
                    <a:noFill/>
                  </a:ln>
                  <a:solidFill>
                    <a:srgbClr val="224982"/>
                  </a:solidFill>
                  <a:effectLst/>
                  <a:uLnTx/>
                  <a:uFillTx/>
                  <a:latin typeface="Century Gothic"/>
                  <a:ea typeface="Calibri"/>
                  <a:cs typeface="Century Gothic"/>
                  <a:sym typeface="Calibri"/>
                </a:rPr>
              </a:br>
              <a:r>
                <a:rPr kumimoji="0" lang="en-US" sz="1200" b="0" i="0" u="none" strike="noStrike" kern="0" cap="none" spc="0" normalizeH="0" baseline="0" noProof="0" dirty="0">
                  <a:ln>
                    <a:noFill/>
                  </a:ln>
                  <a:solidFill>
                    <a:srgbClr val="224982"/>
                  </a:solidFill>
                  <a:effectLst/>
                  <a:uLnTx/>
                  <a:uFillTx/>
                  <a:latin typeface="Century Gothic"/>
                  <a:ea typeface="Calibri"/>
                  <a:cs typeface="Century Gothic"/>
                  <a:sym typeface="Calibri"/>
                </a:rPr>
                <a:t>Agent-based</a:t>
              </a:r>
            </a:p>
          </p:txBody>
        </p:sp>
        <p:sp>
          <p:nvSpPr>
            <p:cNvPr id="259" name="Shape 188">
              <a:extLst>
                <a:ext uri="{FF2B5EF4-FFF2-40B4-BE49-F238E27FC236}">
                  <a16:creationId xmlns:a16="http://schemas.microsoft.com/office/drawing/2014/main" id="{CD4162AA-1106-6A47-AD41-FFE1D7BA2C01}"/>
                </a:ext>
              </a:extLst>
            </p:cNvPr>
            <p:cNvSpPr txBox="1"/>
            <p:nvPr/>
          </p:nvSpPr>
          <p:spPr>
            <a:xfrm>
              <a:off x="3578888" y="5502416"/>
              <a:ext cx="761878" cy="226886"/>
            </a:xfrm>
            <a:prstGeom prst="rect">
              <a:avLst/>
            </a:prstGeom>
            <a:noFill/>
            <a:ln>
              <a:noFill/>
            </a:ln>
          </p:spPr>
          <p:txBody>
            <a:bodyPr wrap="square" lIns="0" tIns="0" rIns="0" bIns="0" anchor="t" anchorCtr="0">
              <a:spAutoFit/>
            </a:bodyPr>
            <a:lstStyle/>
            <a:p>
              <a:pPr marL="0" marR="0" lvl="0" indent="0" algn="ctr" defTabSz="914400" eaLnBrk="1" fontAlgn="auto" latinLnBrk="0" hangingPunct="1">
                <a:lnSpc>
                  <a:spcPct val="100000"/>
                </a:lnSpc>
                <a:spcBef>
                  <a:spcPts val="0"/>
                </a:spcBef>
                <a:spcAft>
                  <a:spcPts val="0"/>
                </a:spcAft>
                <a:buClrTx/>
                <a:buSzPct val="25000"/>
                <a:buFontTx/>
                <a:buNone/>
                <a:tabLst/>
                <a:defRPr/>
              </a:pPr>
              <a:r>
                <a:rPr kumimoji="0" lang="en-US" sz="1200" b="0" i="0" u="none" strike="noStrike" kern="0" cap="none" spc="0" normalizeH="0" baseline="0" noProof="0" dirty="0">
                  <a:ln>
                    <a:noFill/>
                  </a:ln>
                  <a:solidFill>
                    <a:srgbClr val="224982"/>
                  </a:solidFill>
                  <a:effectLst/>
                  <a:uLnTx/>
                  <a:uFillTx/>
                  <a:latin typeface="Century Gothic"/>
                  <a:ea typeface="Calibri"/>
                  <a:cs typeface="Century Gothic"/>
                  <a:sym typeface="Calibri"/>
                </a:rPr>
                <a:t>CPM</a:t>
              </a:r>
            </a:p>
          </p:txBody>
        </p:sp>
        <p:sp>
          <p:nvSpPr>
            <p:cNvPr id="260" name="Shape 188">
              <a:extLst>
                <a:ext uri="{FF2B5EF4-FFF2-40B4-BE49-F238E27FC236}">
                  <a16:creationId xmlns:a16="http://schemas.microsoft.com/office/drawing/2014/main" id="{5C712AC6-5FD6-4C45-91F4-B32ACA1C1155}"/>
                </a:ext>
              </a:extLst>
            </p:cNvPr>
            <p:cNvSpPr txBox="1"/>
            <p:nvPr/>
          </p:nvSpPr>
          <p:spPr>
            <a:xfrm>
              <a:off x="5313848" y="5487856"/>
              <a:ext cx="995784" cy="226886"/>
            </a:xfrm>
            <a:prstGeom prst="rect">
              <a:avLst/>
            </a:prstGeom>
            <a:noFill/>
            <a:ln>
              <a:noFill/>
            </a:ln>
          </p:spPr>
          <p:txBody>
            <a:bodyPr wrap="square" lIns="0" tIns="0" rIns="0" bIns="0" anchor="t" anchorCtr="0">
              <a:spAutoFit/>
            </a:bodyPr>
            <a:lstStyle/>
            <a:p>
              <a:pPr marL="0" marR="0" lvl="0" indent="0" algn="ctr" defTabSz="914400" eaLnBrk="1" fontAlgn="auto" latinLnBrk="0" hangingPunct="1">
                <a:lnSpc>
                  <a:spcPct val="100000"/>
                </a:lnSpc>
                <a:spcBef>
                  <a:spcPts val="0"/>
                </a:spcBef>
                <a:spcAft>
                  <a:spcPts val="0"/>
                </a:spcAft>
                <a:buClrTx/>
                <a:buSzPct val="25000"/>
                <a:buFontTx/>
                <a:buNone/>
                <a:tabLst/>
                <a:defRPr/>
              </a:pPr>
              <a:r>
                <a:rPr kumimoji="0" lang="en-US" sz="1200" b="0" i="0" u="none" strike="noStrike" kern="0" cap="none" spc="0" normalizeH="0" baseline="0" noProof="0" dirty="0">
                  <a:ln>
                    <a:noFill/>
                  </a:ln>
                  <a:solidFill>
                    <a:srgbClr val="224982"/>
                  </a:solidFill>
                  <a:effectLst/>
                  <a:uLnTx/>
                  <a:uFillTx/>
                  <a:latin typeface="Century Gothic"/>
                  <a:ea typeface="Calibri"/>
                  <a:cs typeface="Century Gothic"/>
                  <a:sym typeface="Calibri"/>
                </a:rPr>
                <a:t>PSM, OPM</a:t>
              </a:r>
            </a:p>
          </p:txBody>
        </p:sp>
        <p:grpSp>
          <p:nvGrpSpPr>
            <p:cNvPr id="261" name="Group 177">
              <a:extLst>
                <a:ext uri="{FF2B5EF4-FFF2-40B4-BE49-F238E27FC236}">
                  <a16:creationId xmlns:a16="http://schemas.microsoft.com/office/drawing/2014/main" id="{848F987D-A0F7-F840-AB37-B84681DCAF68}"/>
                </a:ext>
              </a:extLst>
            </p:cNvPr>
            <p:cNvGrpSpPr>
              <a:grpSpLocks noChangeAspect="1"/>
            </p:cNvGrpSpPr>
            <p:nvPr/>
          </p:nvGrpSpPr>
          <p:grpSpPr bwMode="auto">
            <a:xfrm>
              <a:off x="1734827" y="4142790"/>
              <a:ext cx="1111266" cy="1001395"/>
              <a:chOff x="2036" y="1839"/>
              <a:chExt cx="708" cy="638"/>
            </a:xfrm>
          </p:grpSpPr>
          <p:sp>
            <p:nvSpPr>
              <p:cNvPr id="434" name="AutoShape 176">
                <a:extLst>
                  <a:ext uri="{FF2B5EF4-FFF2-40B4-BE49-F238E27FC236}">
                    <a16:creationId xmlns:a16="http://schemas.microsoft.com/office/drawing/2014/main" id="{D07FF425-EA93-7D47-8CBC-BD630FA05CD5}"/>
                  </a:ext>
                </a:extLst>
              </p:cNvPr>
              <p:cNvSpPr>
                <a:spLocks noChangeAspect="1" noChangeArrowheads="1" noTextEdit="1"/>
              </p:cNvSpPr>
              <p:nvPr/>
            </p:nvSpPr>
            <p:spPr bwMode="auto">
              <a:xfrm>
                <a:off x="2036" y="1839"/>
                <a:ext cx="708" cy="6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435" name="Rectangle 178">
                <a:extLst>
                  <a:ext uri="{FF2B5EF4-FFF2-40B4-BE49-F238E27FC236}">
                    <a16:creationId xmlns:a16="http://schemas.microsoft.com/office/drawing/2014/main" id="{062BF26B-2AE4-7A4A-91F4-198B7DFF4986}"/>
                  </a:ext>
                </a:extLst>
              </p:cNvPr>
              <p:cNvSpPr>
                <a:spLocks noChangeArrowheads="1"/>
              </p:cNvSpPr>
              <p:nvPr/>
            </p:nvSpPr>
            <p:spPr bwMode="auto">
              <a:xfrm>
                <a:off x="2170" y="2159"/>
                <a:ext cx="60" cy="83"/>
              </a:xfrm>
              <a:prstGeom prst="rect">
                <a:avLst/>
              </a:prstGeom>
              <a:solidFill>
                <a:srgbClr val="54B847"/>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436" name="Rectangle 179">
                <a:extLst>
                  <a:ext uri="{FF2B5EF4-FFF2-40B4-BE49-F238E27FC236}">
                    <a16:creationId xmlns:a16="http://schemas.microsoft.com/office/drawing/2014/main" id="{49F24D84-2027-ED40-AA78-ECB25E91F328}"/>
                  </a:ext>
                </a:extLst>
              </p:cNvPr>
              <p:cNvSpPr>
                <a:spLocks noChangeArrowheads="1"/>
              </p:cNvSpPr>
              <p:nvPr/>
            </p:nvSpPr>
            <p:spPr bwMode="auto">
              <a:xfrm>
                <a:off x="2258" y="2084"/>
                <a:ext cx="62" cy="158"/>
              </a:xfrm>
              <a:prstGeom prst="rect">
                <a:avLst/>
              </a:prstGeom>
              <a:solidFill>
                <a:srgbClr val="22498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437" name="Rectangle 180">
                <a:extLst>
                  <a:ext uri="{FF2B5EF4-FFF2-40B4-BE49-F238E27FC236}">
                    <a16:creationId xmlns:a16="http://schemas.microsoft.com/office/drawing/2014/main" id="{B023D334-FD0E-A14A-9D28-BC20B03E2FB9}"/>
                  </a:ext>
                </a:extLst>
              </p:cNvPr>
              <p:cNvSpPr>
                <a:spLocks noChangeArrowheads="1"/>
              </p:cNvSpPr>
              <p:nvPr/>
            </p:nvSpPr>
            <p:spPr bwMode="auto">
              <a:xfrm>
                <a:off x="2346" y="2118"/>
                <a:ext cx="60" cy="121"/>
              </a:xfrm>
              <a:prstGeom prst="rect">
                <a:avLst/>
              </a:prstGeom>
              <a:solidFill>
                <a:srgbClr val="54B847"/>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438" name="Rectangle 181">
                <a:extLst>
                  <a:ext uri="{FF2B5EF4-FFF2-40B4-BE49-F238E27FC236}">
                    <a16:creationId xmlns:a16="http://schemas.microsoft.com/office/drawing/2014/main" id="{3F844CD6-FE27-7C4E-8911-4D729427B8E9}"/>
                  </a:ext>
                </a:extLst>
              </p:cNvPr>
              <p:cNvSpPr>
                <a:spLocks noChangeArrowheads="1"/>
              </p:cNvSpPr>
              <p:nvPr/>
            </p:nvSpPr>
            <p:spPr bwMode="auto">
              <a:xfrm>
                <a:off x="2437" y="2012"/>
                <a:ext cx="59" cy="230"/>
              </a:xfrm>
              <a:prstGeom prst="rect">
                <a:avLst/>
              </a:prstGeom>
              <a:solidFill>
                <a:srgbClr val="22498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439" name="Freeform 182">
                <a:extLst>
                  <a:ext uri="{FF2B5EF4-FFF2-40B4-BE49-F238E27FC236}">
                    <a16:creationId xmlns:a16="http://schemas.microsoft.com/office/drawing/2014/main" id="{5B6ED073-9EEE-8942-9098-566B8D269F54}"/>
                  </a:ext>
                </a:extLst>
              </p:cNvPr>
              <p:cNvSpPr>
                <a:spLocks/>
              </p:cNvSpPr>
              <p:nvPr/>
            </p:nvSpPr>
            <p:spPr bwMode="auto">
              <a:xfrm>
                <a:off x="2036" y="1839"/>
                <a:ext cx="287" cy="359"/>
              </a:xfrm>
              <a:custGeom>
                <a:avLst/>
                <a:gdLst>
                  <a:gd name="T0" fmla="*/ 3 w 111"/>
                  <a:gd name="T1" fmla="*/ 139 h 139"/>
                  <a:gd name="T2" fmla="*/ 0 w 111"/>
                  <a:gd name="T3" fmla="*/ 113 h 139"/>
                  <a:gd name="T4" fmla="*/ 32 w 111"/>
                  <a:gd name="T5" fmla="*/ 34 h 139"/>
                  <a:gd name="T6" fmla="*/ 110 w 111"/>
                  <a:gd name="T7" fmla="*/ 0 h 139"/>
                  <a:gd name="T8" fmla="*/ 111 w 111"/>
                  <a:gd name="T9" fmla="*/ 28 h 139"/>
                  <a:gd name="T10" fmla="*/ 52 w 111"/>
                  <a:gd name="T11" fmla="*/ 54 h 139"/>
                  <a:gd name="T12" fmla="*/ 28 w 111"/>
                  <a:gd name="T13" fmla="*/ 113 h 139"/>
                  <a:gd name="T14" fmla="*/ 30 w 111"/>
                  <a:gd name="T15" fmla="*/ 133 h 139"/>
                  <a:gd name="T16" fmla="*/ 3 w 111"/>
                  <a:gd name="T17" fmla="*/ 139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1" h="139">
                    <a:moveTo>
                      <a:pt x="3" y="139"/>
                    </a:moveTo>
                    <a:cubicBezTo>
                      <a:pt x="1" y="131"/>
                      <a:pt x="0" y="122"/>
                      <a:pt x="0" y="113"/>
                    </a:cubicBezTo>
                    <a:cubicBezTo>
                      <a:pt x="0" y="84"/>
                      <a:pt x="11" y="56"/>
                      <a:pt x="32" y="34"/>
                    </a:cubicBezTo>
                    <a:cubicBezTo>
                      <a:pt x="53" y="13"/>
                      <a:pt x="81" y="1"/>
                      <a:pt x="110" y="0"/>
                    </a:cubicBezTo>
                    <a:cubicBezTo>
                      <a:pt x="111" y="28"/>
                      <a:pt x="111" y="28"/>
                      <a:pt x="111" y="28"/>
                    </a:cubicBezTo>
                    <a:cubicBezTo>
                      <a:pt x="89" y="29"/>
                      <a:pt x="68" y="38"/>
                      <a:pt x="52" y="54"/>
                    </a:cubicBezTo>
                    <a:cubicBezTo>
                      <a:pt x="37" y="70"/>
                      <a:pt x="28" y="91"/>
                      <a:pt x="28" y="113"/>
                    </a:cubicBezTo>
                    <a:cubicBezTo>
                      <a:pt x="28" y="120"/>
                      <a:pt x="29" y="127"/>
                      <a:pt x="30" y="133"/>
                    </a:cubicBezTo>
                    <a:lnTo>
                      <a:pt x="3" y="139"/>
                    </a:lnTo>
                    <a:close/>
                  </a:path>
                </a:pathLst>
              </a:custGeom>
              <a:solidFill>
                <a:srgbClr val="22498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440" name="Freeform 183">
                <a:extLst>
                  <a:ext uri="{FF2B5EF4-FFF2-40B4-BE49-F238E27FC236}">
                    <a16:creationId xmlns:a16="http://schemas.microsoft.com/office/drawing/2014/main" id="{77A3A914-1A73-E94A-9807-3935A8EF157F}"/>
                  </a:ext>
                </a:extLst>
              </p:cNvPr>
              <p:cNvSpPr>
                <a:spLocks/>
              </p:cNvSpPr>
              <p:nvPr/>
            </p:nvSpPr>
            <p:spPr bwMode="auto">
              <a:xfrm>
                <a:off x="2049" y="2195"/>
                <a:ext cx="222" cy="220"/>
              </a:xfrm>
              <a:custGeom>
                <a:avLst/>
                <a:gdLst>
                  <a:gd name="T0" fmla="*/ 79 w 86"/>
                  <a:gd name="T1" fmla="*/ 85 h 85"/>
                  <a:gd name="T2" fmla="*/ 0 w 86"/>
                  <a:gd name="T3" fmla="*/ 8 h 85"/>
                  <a:gd name="T4" fmla="*/ 27 w 86"/>
                  <a:gd name="T5" fmla="*/ 0 h 85"/>
                  <a:gd name="T6" fmla="*/ 86 w 86"/>
                  <a:gd name="T7" fmla="*/ 58 h 85"/>
                  <a:gd name="T8" fmla="*/ 79 w 86"/>
                  <a:gd name="T9" fmla="*/ 85 h 85"/>
                </a:gdLst>
                <a:ahLst/>
                <a:cxnLst>
                  <a:cxn ang="0">
                    <a:pos x="T0" y="T1"/>
                  </a:cxn>
                  <a:cxn ang="0">
                    <a:pos x="T2" y="T3"/>
                  </a:cxn>
                  <a:cxn ang="0">
                    <a:pos x="T4" y="T5"/>
                  </a:cxn>
                  <a:cxn ang="0">
                    <a:pos x="T6" y="T7"/>
                  </a:cxn>
                  <a:cxn ang="0">
                    <a:pos x="T8" y="T9"/>
                  </a:cxn>
                </a:cxnLst>
                <a:rect l="0" t="0" r="r" b="b"/>
                <a:pathLst>
                  <a:path w="86" h="85">
                    <a:moveTo>
                      <a:pt x="79" y="85"/>
                    </a:moveTo>
                    <a:cubicBezTo>
                      <a:pt x="41" y="75"/>
                      <a:pt x="11" y="45"/>
                      <a:pt x="0" y="8"/>
                    </a:cubicBezTo>
                    <a:cubicBezTo>
                      <a:pt x="27" y="0"/>
                      <a:pt x="27" y="0"/>
                      <a:pt x="27" y="0"/>
                    </a:cubicBezTo>
                    <a:cubicBezTo>
                      <a:pt x="35" y="28"/>
                      <a:pt x="58" y="50"/>
                      <a:pt x="86" y="58"/>
                    </a:cubicBezTo>
                    <a:lnTo>
                      <a:pt x="79" y="85"/>
                    </a:lnTo>
                    <a:close/>
                  </a:path>
                </a:pathLst>
              </a:custGeom>
              <a:solidFill>
                <a:srgbClr val="22498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441" name="Freeform 184">
                <a:extLst>
                  <a:ext uri="{FF2B5EF4-FFF2-40B4-BE49-F238E27FC236}">
                    <a16:creationId xmlns:a16="http://schemas.microsoft.com/office/drawing/2014/main" id="{703A346B-8018-3A45-A037-EF4CFF471474}"/>
                  </a:ext>
                </a:extLst>
              </p:cNvPr>
              <p:cNvSpPr>
                <a:spLocks/>
              </p:cNvSpPr>
              <p:nvPr/>
            </p:nvSpPr>
            <p:spPr bwMode="auto">
              <a:xfrm>
                <a:off x="2266" y="1839"/>
                <a:ext cx="382" cy="586"/>
              </a:xfrm>
              <a:custGeom>
                <a:avLst/>
                <a:gdLst>
                  <a:gd name="T0" fmla="*/ 28 w 148"/>
                  <a:gd name="T1" fmla="*/ 227 h 227"/>
                  <a:gd name="T2" fmla="*/ 26 w 148"/>
                  <a:gd name="T3" fmla="*/ 227 h 227"/>
                  <a:gd name="T4" fmla="*/ 0 w 148"/>
                  <a:gd name="T5" fmla="*/ 224 h 227"/>
                  <a:gd name="T6" fmla="*/ 6 w 148"/>
                  <a:gd name="T7" fmla="*/ 197 h 227"/>
                  <a:gd name="T8" fmla="*/ 27 w 148"/>
                  <a:gd name="T9" fmla="*/ 199 h 227"/>
                  <a:gd name="T10" fmla="*/ 28 w 148"/>
                  <a:gd name="T11" fmla="*/ 199 h 227"/>
                  <a:gd name="T12" fmla="*/ 119 w 148"/>
                  <a:gd name="T13" fmla="*/ 115 h 227"/>
                  <a:gd name="T14" fmla="*/ 29 w 148"/>
                  <a:gd name="T15" fmla="*/ 28 h 227"/>
                  <a:gd name="T16" fmla="*/ 27 w 148"/>
                  <a:gd name="T17" fmla="*/ 28 h 227"/>
                  <a:gd name="T18" fmla="*/ 26 w 148"/>
                  <a:gd name="T19" fmla="*/ 0 h 227"/>
                  <a:gd name="T20" fmla="*/ 29 w 148"/>
                  <a:gd name="T21" fmla="*/ 0 h 227"/>
                  <a:gd name="T22" fmla="*/ 147 w 148"/>
                  <a:gd name="T23" fmla="*/ 115 h 227"/>
                  <a:gd name="T24" fmla="*/ 28 w 148"/>
                  <a:gd name="T25" fmla="*/ 227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8" h="227">
                    <a:moveTo>
                      <a:pt x="28" y="227"/>
                    </a:moveTo>
                    <a:cubicBezTo>
                      <a:pt x="27" y="227"/>
                      <a:pt x="27" y="227"/>
                      <a:pt x="26" y="227"/>
                    </a:cubicBezTo>
                    <a:cubicBezTo>
                      <a:pt x="17" y="227"/>
                      <a:pt x="9" y="226"/>
                      <a:pt x="0" y="224"/>
                    </a:cubicBezTo>
                    <a:cubicBezTo>
                      <a:pt x="6" y="197"/>
                      <a:pt x="6" y="197"/>
                      <a:pt x="6" y="197"/>
                    </a:cubicBezTo>
                    <a:cubicBezTo>
                      <a:pt x="13" y="198"/>
                      <a:pt x="20" y="199"/>
                      <a:pt x="27" y="199"/>
                    </a:cubicBezTo>
                    <a:cubicBezTo>
                      <a:pt x="27" y="199"/>
                      <a:pt x="27" y="199"/>
                      <a:pt x="28" y="199"/>
                    </a:cubicBezTo>
                    <a:cubicBezTo>
                      <a:pt x="78" y="199"/>
                      <a:pt x="118" y="162"/>
                      <a:pt x="119" y="115"/>
                    </a:cubicBezTo>
                    <a:cubicBezTo>
                      <a:pt x="120" y="68"/>
                      <a:pt x="79" y="29"/>
                      <a:pt x="29" y="28"/>
                    </a:cubicBezTo>
                    <a:cubicBezTo>
                      <a:pt x="28" y="28"/>
                      <a:pt x="27" y="28"/>
                      <a:pt x="27" y="28"/>
                    </a:cubicBezTo>
                    <a:cubicBezTo>
                      <a:pt x="26" y="0"/>
                      <a:pt x="26" y="0"/>
                      <a:pt x="26" y="0"/>
                    </a:cubicBezTo>
                    <a:cubicBezTo>
                      <a:pt x="27" y="0"/>
                      <a:pt x="28" y="0"/>
                      <a:pt x="29" y="0"/>
                    </a:cubicBezTo>
                    <a:cubicBezTo>
                      <a:pt x="95" y="1"/>
                      <a:pt x="148" y="53"/>
                      <a:pt x="147" y="115"/>
                    </a:cubicBezTo>
                    <a:cubicBezTo>
                      <a:pt x="146" y="177"/>
                      <a:pt x="93" y="227"/>
                      <a:pt x="28" y="227"/>
                    </a:cubicBezTo>
                    <a:close/>
                  </a:path>
                </a:pathLst>
              </a:custGeom>
              <a:solidFill>
                <a:srgbClr val="22498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442" name="Freeform 185">
                <a:extLst>
                  <a:ext uri="{FF2B5EF4-FFF2-40B4-BE49-F238E27FC236}">
                    <a16:creationId xmlns:a16="http://schemas.microsoft.com/office/drawing/2014/main" id="{6DDD5750-5458-4A49-ACD9-02B688C8EACF}"/>
                  </a:ext>
                </a:extLst>
              </p:cNvPr>
              <p:cNvSpPr>
                <a:spLocks noEditPoints="1"/>
              </p:cNvSpPr>
              <p:nvPr/>
            </p:nvSpPr>
            <p:spPr bwMode="auto">
              <a:xfrm>
                <a:off x="2455" y="2102"/>
                <a:ext cx="289" cy="375"/>
              </a:xfrm>
              <a:custGeom>
                <a:avLst/>
                <a:gdLst>
                  <a:gd name="T0" fmla="*/ 56 w 112"/>
                  <a:gd name="T1" fmla="*/ 145 h 145"/>
                  <a:gd name="T2" fmla="*/ 54 w 112"/>
                  <a:gd name="T3" fmla="*/ 145 h 145"/>
                  <a:gd name="T4" fmla="*/ 33 w 112"/>
                  <a:gd name="T5" fmla="*/ 133 h 145"/>
                  <a:gd name="T6" fmla="*/ 0 w 112"/>
                  <a:gd name="T7" fmla="*/ 67 h 145"/>
                  <a:gd name="T8" fmla="*/ 0 w 112"/>
                  <a:gd name="T9" fmla="*/ 28 h 145"/>
                  <a:gd name="T10" fmla="*/ 5 w 112"/>
                  <a:gd name="T11" fmla="*/ 22 h 145"/>
                  <a:gd name="T12" fmla="*/ 50 w 112"/>
                  <a:gd name="T13" fmla="*/ 3 h 145"/>
                  <a:gd name="T14" fmla="*/ 53 w 112"/>
                  <a:gd name="T15" fmla="*/ 1 h 145"/>
                  <a:gd name="T16" fmla="*/ 59 w 112"/>
                  <a:gd name="T17" fmla="*/ 1 h 145"/>
                  <a:gd name="T18" fmla="*/ 61 w 112"/>
                  <a:gd name="T19" fmla="*/ 3 h 145"/>
                  <a:gd name="T20" fmla="*/ 107 w 112"/>
                  <a:gd name="T21" fmla="*/ 22 h 145"/>
                  <a:gd name="T22" fmla="*/ 112 w 112"/>
                  <a:gd name="T23" fmla="*/ 28 h 145"/>
                  <a:gd name="T24" fmla="*/ 112 w 112"/>
                  <a:gd name="T25" fmla="*/ 67 h 145"/>
                  <a:gd name="T26" fmla="*/ 79 w 112"/>
                  <a:gd name="T27" fmla="*/ 133 h 145"/>
                  <a:gd name="T28" fmla="*/ 58 w 112"/>
                  <a:gd name="T29" fmla="*/ 145 h 145"/>
                  <a:gd name="T30" fmla="*/ 56 w 112"/>
                  <a:gd name="T31" fmla="*/ 145 h 145"/>
                  <a:gd name="T32" fmla="*/ 12 w 112"/>
                  <a:gd name="T33" fmla="*/ 33 h 145"/>
                  <a:gd name="T34" fmla="*/ 12 w 112"/>
                  <a:gd name="T35" fmla="*/ 67 h 145"/>
                  <a:gd name="T36" fmla="*/ 40 w 112"/>
                  <a:gd name="T37" fmla="*/ 124 h 145"/>
                  <a:gd name="T38" fmla="*/ 56 w 112"/>
                  <a:gd name="T39" fmla="*/ 133 h 145"/>
                  <a:gd name="T40" fmla="*/ 72 w 112"/>
                  <a:gd name="T41" fmla="*/ 124 h 145"/>
                  <a:gd name="T42" fmla="*/ 101 w 112"/>
                  <a:gd name="T43" fmla="*/ 67 h 145"/>
                  <a:gd name="T44" fmla="*/ 101 w 112"/>
                  <a:gd name="T45" fmla="*/ 33 h 145"/>
                  <a:gd name="T46" fmla="*/ 56 w 112"/>
                  <a:gd name="T47" fmla="*/ 12 h 145"/>
                  <a:gd name="T48" fmla="*/ 12 w 112"/>
                  <a:gd name="T49" fmla="*/ 33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2" h="145">
                    <a:moveTo>
                      <a:pt x="56" y="145"/>
                    </a:moveTo>
                    <a:cubicBezTo>
                      <a:pt x="55" y="145"/>
                      <a:pt x="55" y="145"/>
                      <a:pt x="54" y="145"/>
                    </a:cubicBezTo>
                    <a:cubicBezTo>
                      <a:pt x="47" y="142"/>
                      <a:pt x="39" y="138"/>
                      <a:pt x="33" y="133"/>
                    </a:cubicBezTo>
                    <a:cubicBezTo>
                      <a:pt x="11" y="115"/>
                      <a:pt x="0" y="94"/>
                      <a:pt x="0" y="67"/>
                    </a:cubicBezTo>
                    <a:cubicBezTo>
                      <a:pt x="0" y="28"/>
                      <a:pt x="0" y="28"/>
                      <a:pt x="0" y="28"/>
                    </a:cubicBezTo>
                    <a:cubicBezTo>
                      <a:pt x="0" y="25"/>
                      <a:pt x="2" y="23"/>
                      <a:pt x="5" y="22"/>
                    </a:cubicBezTo>
                    <a:cubicBezTo>
                      <a:pt x="25" y="20"/>
                      <a:pt x="40" y="10"/>
                      <a:pt x="50" y="3"/>
                    </a:cubicBezTo>
                    <a:cubicBezTo>
                      <a:pt x="53" y="1"/>
                      <a:pt x="53" y="1"/>
                      <a:pt x="53" y="1"/>
                    </a:cubicBezTo>
                    <a:cubicBezTo>
                      <a:pt x="55" y="0"/>
                      <a:pt x="57" y="0"/>
                      <a:pt x="59" y="1"/>
                    </a:cubicBezTo>
                    <a:cubicBezTo>
                      <a:pt x="61" y="3"/>
                      <a:pt x="61" y="3"/>
                      <a:pt x="61" y="3"/>
                    </a:cubicBezTo>
                    <a:cubicBezTo>
                      <a:pt x="72" y="10"/>
                      <a:pt x="86" y="20"/>
                      <a:pt x="107" y="22"/>
                    </a:cubicBezTo>
                    <a:cubicBezTo>
                      <a:pt x="110" y="23"/>
                      <a:pt x="112" y="25"/>
                      <a:pt x="112" y="28"/>
                    </a:cubicBezTo>
                    <a:cubicBezTo>
                      <a:pt x="112" y="67"/>
                      <a:pt x="112" y="67"/>
                      <a:pt x="112" y="67"/>
                    </a:cubicBezTo>
                    <a:cubicBezTo>
                      <a:pt x="112" y="94"/>
                      <a:pt x="101" y="115"/>
                      <a:pt x="79" y="133"/>
                    </a:cubicBezTo>
                    <a:cubicBezTo>
                      <a:pt x="72" y="138"/>
                      <a:pt x="65" y="142"/>
                      <a:pt x="58" y="145"/>
                    </a:cubicBezTo>
                    <a:cubicBezTo>
                      <a:pt x="57" y="145"/>
                      <a:pt x="57" y="145"/>
                      <a:pt x="56" y="145"/>
                    </a:cubicBezTo>
                    <a:close/>
                    <a:moveTo>
                      <a:pt x="12" y="33"/>
                    </a:moveTo>
                    <a:cubicBezTo>
                      <a:pt x="12" y="67"/>
                      <a:pt x="12" y="67"/>
                      <a:pt x="12" y="67"/>
                    </a:cubicBezTo>
                    <a:cubicBezTo>
                      <a:pt x="12" y="91"/>
                      <a:pt x="21" y="108"/>
                      <a:pt x="40" y="124"/>
                    </a:cubicBezTo>
                    <a:cubicBezTo>
                      <a:pt x="45" y="128"/>
                      <a:pt x="51" y="131"/>
                      <a:pt x="56" y="133"/>
                    </a:cubicBezTo>
                    <a:cubicBezTo>
                      <a:pt x="61" y="131"/>
                      <a:pt x="67" y="128"/>
                      <a:pt x="72" y="124"/>
                    </a:cubicBezTo>
                    <a:cubicBezTo>
                      <a:pt x="92" y="108"/>
                      <a:pt x="101" y="91"/>
                      <a:pt x="101" y="67"/>
                    </a:cubicBezTo>
                    <a:cubicBezTo>
                      <a:pt x="101" y="33"/>
                      <a:pt x="101" y="33"/>
                      <a:pt x="101" y="33"/>
                    </a:cubicBezTo>
                    <a:cubicBezTo>
                      <a:pt x="81" y="29"/>
                      <a:pt x="66" y="19"/>
                      <a:pt x="56" y="12"/>
                    </a:cubicBezTo>
                    <a:cubicBezTo>
                      <a:pt x="46" y="19"/>
                      <a:pt x="32" y="29"/>
                      <a:pt x="12" y="33"/>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443" name="Freeform 186">
                <a:extLst>
                  <a:ext uri="{FF2B5EF4-FFF2-40B4-BE49-F238E27FC236}">
                    <a16:creationId xmlns:a16="http://schemas.microsoft.com/office/drawing/2014/main" id="{44278A7F-BC9B-5342-8776-9814A3873F14}"/>
                  </a:ext>
                </a:extLst>
              </p:cNvPr>
              <p:cNvSpPr>
                <a:spLocks/>
              </p:cNvSpPr>
              <p:nvPr/>
            </p:nvSpPr>
            <p:spPr bwMode="auto">
              <a:xfrm>
                <a:off x="2475" y="2123"/>
                <a:ext cx="251" cy="333"/>
              </a:xfrm>
              <a:custGeom>
                <a:avLst/>
                <a:gdLst>
                  <a:gd name="T0" fmla="*/ 48 w 97"/>
                  <a:gd name="T1" fmla="*/ 129 h 129"/>
                  <a:gd name="T2" fmla="*/ 29 w 97"/>
                  <a:gd name="T3" fmla="*/ 118 h 129"/>
                  <a:gd name="T4" fmla="*/ 0 w 97"/>
                  <a:gd name="T5" fmla="*/ 60 h 129"/>
                  <a:gd name="T6" fmla="*/ 0 w 97"/>
                  <a:gd name="T7" fmla="*/ 22 h 129"/>
                  <a:gd name="T8" fmla="*/ 48 w 97"/>
                  <a:gd name="T9" fmla="*/ 0 h 129"/>
                  <a:gd name="T10" fmla="*/ 97 w 97"/>
                  <a:gd name="T11" fmla="*/ 22 h 129"/>
                  <a:gd name="T12" fmla="*/ 97 w 97"/>
                  <a:gd name="T13" fmla="*/ 60 h 129"/>
                  <a:gd name="T14" fmla="*/ 67 w 97"/>
                  <a:gd name="T15" fmla="*/ 118 h 129"/>
                  <a:gd name="T16" fmla="*/ 48 w 97"/>
                  <a:gd name="T17" fmla="*/ 129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129">
                    <a:moveTo>
                      <a:pt x="48" y="129"/>
                    </a:moveTo>
                    <a:cubicBezTo>
                      <a:pt x="42" y="126"/>
                      <a:pt x="35" y="123"/>
                      <a:pt x="29" y="118"/>
                    </a:cubicBezTo>
                    <a:cubicBezTo>
                      <a:pt x="11" y="103"/>
                      <a:pt x="0" y="85"/>
                      <a:pt x="0" y="60"/>
                    </a:cubicBezTo>
                    <a:cubicBezTo>
                      <a:pt x="0" y="22"/>
                      <a:pt x="0" y="22"/>
                      <a:pt x="0" y="22"/>
                    </a:cubicBezTo>
                    <a:cubicBezTo>
                      <a:pt x="22" y="19"/>
                      <a:pt x="38" y="7"/>
                      <a:pt x="48" y="0"/>
                    </a:cubicBezTo>
                    <a:cubicBezTo>
                      <a:pt x="59" y="7"/>
                      <a:pt x="74" y="19"/>
                      <a:pt x="97" y="22"/>
                    </a:cubicBezTo>
                    <a:cubicBezTo>
                      <a:pt x="97" y="60"/>
                      <a:pt x="97" y="60"/>
                      <a:pt x="97" y="60"/>
                    </a:cubicBezTo>
                    <a:cubicBezTo>
                      <a:pt x="97" y="85"/>
                      <a:pt x="86" y="103"/>
                      <a:pt x="67" y="118"/>
                    </a:cubicBezTo>
                    <a:cubicBezTo>
                      <a:pt x="61" y="123"/>
                      <a:pt x="55" y="126"/>
                      <a:pt x="48" y="129"/>
                    </a:cubicBezTo>
                    <a:close/>
                  </a:path>
                </a:pathLst>
              </a:custGeom>
              <a:solidFill>
                <a:srgbClr val="54B84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444" name="Freeform 187">
                <a:extLst>
                  <a:ext uri="{FF2B5EF4-FFF2-40B4-BE49-F238E27FC236}">
                    <a16:creationId xmlns:a16="http://schemas.microsoft.com/office/drawing/2014/main" id="{832D1AD2-8238-5448-A8B9-13955BA45615}"/>
                  </a:ext>
                </a:extLst>
              </p:cNvPr>
              <p:cNvSpPr>
                <a:spLocks noEditPoints="1"/>
              </p:cNvSpPr>
              <p:nvPr/>
            </p:nvSpPr>
            <p:spPr bwMode="auto">
              <a:xfrm>
                <a:off x="2499" y="2175"/>
                <a:ext cx="206" cy="204"/>
              </a:xfrm>
              <a:custGeom>
                <a:avLst/>
                <a:gdLst>
                  <a:gd name="T0" fmla="*/ 74 w 80"/>
                  <a:gd name="T1" fmla="*/ 20 h 79"/>
                  <a:gd name="T2" fmla="*/ 60 w 80"/>
                  <a:gd name="T3" fmla="*/ 5 h 79"/>
                  <a:gd name="T4" fmla="*/ 40 w 80"/>
                  <a:gd name="T5" fmla="*/ 0 h 79"/>
                  <a:gd name="T6" fmla="*/ 20 w 80"/>
                  <a:gd name="T7" fmla="*/ 5 h 79"/>
                  <a:gd name="T8" fmla="*/ 6 w 80"/>
                  <a:gd name="T9" fmla="*/ 20 h 79"/>
                  <a:gd name="T10" fmla="*/ 0 w 80"/>
                  <a:gd name="T11" fmla="*/ 40 h 79"/>
                  <a:gd name="T12" fmla="*/ 6 w 80"/>
                  <a:gd name="T13" fmla="*/ 59 h 79"/>
                  <a:gd name="T14" fmla="*/ 20 w 80"/>
                  <a:gd name="T15" fmla="*/ 74 h 79"/>
                  <a:gd name="T16" fmla="*/ 40 w 80"/>
                  <a:gd name="T17" fmla="*/ 79 h 79"/>
                  <a:gd name="T18" fmla="*/ 60 w 80"/>
                  <a:gd name="T19" fmla="*/ 74 h 79"/>
                  <a:gd name="T20" fmla="*/ 74 w 80"/>
                  <a:gd name="T21" fmla="*/ 59 h 79"/>
                  <a:gd name="T22" fmla="*/ 80 w 80"/>
                  <a:gd name="T23" fmla="*/ 40 h 79"/>
                  <a:gd name="T24" fmla="*/ 74 w 80"/>
                  <a:gd name="T25" fmla="*/ 20 h 79"/>
                  <a:gd name="T26" fmla="*/ 47 w 80"/>
                  <a:gd name="T27" fmla="*/ 65 h 79"/>
                  <a:gd name="T28" fmla="*/ 46 w 80"/>
                  <a:gd name="T29" fmla="*/ 66 h 79"/>
                  <a:gd name="T30" fmla="*/ 45 w 80"/>
                  <a:gd name="T31" fmla="*/ 66 h 79"/>
                  <a:gd name="T32" fmla="*/ 35 w 80"/>
                  <a:gd name="T33" fmla="*/ 66 h 79"/>
                  <a:gd name="T34" fmla="*/ 34 w 80"/>
                  <a:gd name="T35" fmla="*/ 66 h 79"/>
                  <a:gd name="T36" fmla="*/ 33 w 80"/>
                  <a:gd name="T37" fmla="*/ 64 h 79"/>
                  <a:gd name="T38" fmla="*/ 33 w 80"/>
                  <a:gd name="T39" fmla="*/ 54 h 79"/>
                  <a:gd name="T40" fmla="*/ 34 w 80"/>
                  <a:gd name="T41" fmla="*/ 53 h 79"/>
                  <a:gd name="T42" fmla="*/ 35 w 80"/>
                  <a:gd name="T43" fmla="*/ 53 h 79"/>
                  <a:gd name="T44" fmla="*/ 45 w 80"/>
                  <a:gd name="T45" fmla="*/ 53 h 79"/>
                  <a:gd name="T46" fmla="*/ 46 w 80"/>
                  <a:gd name="T47" fmla="*/ 53 h 79"/>
                  <a:gd name="T48" fmla="*/ 47 w 80"/>
                  <a:gd name="T49" fmla="*/ 54 h 79"/>
                  <a:gd name="T50" fmla="*/ 47 w 80"/>
                  <a:gd name="T51" fmla="*/ 65 h 79"/>
                  <a:gd name="T52" fmla="*/ 46 w 80"/>
                  <a:gd name="T53" fmla="*/ 47 h 79"/>
                  <a:gd name="T54" fmla="*/ 46 w 80"/>
                  <a:gd name="T55" fmla="*/ 47 h 79"/>
                  <a:gd name="T56" fmla="*/ 45 w 80"/>
                  <a:gd name="T57" fmla="*/ 48 h 79"/>
                  <a:gd name="T58" fmla="*/ 35 w 80"/>
                  <a:gd name="T59" fmla="*/ 48 h 79"/>
                  <a:gd name="T60" fmla="*/ 34 w 80"/>
                  <a:gd name="T61" fmla="*/ 47 h 79"/>
                  <a:gd name="T62" fmla="*/ 33 w 80"/>
                  <a:gd name="T63" fmla="*/ 46 h 79"/>
                  <a:gd name="T64" fmla="*/ 33 w 80"/>
                  <a:gd name="T65" fmla="*/ 14 h 79"/>
                  <a:gd name="T66" fmla="*/ 33 w 80"/>
                  <a:gd name="T67" fmla="*/ 13 h 79"/>
                  <a:gd name="T68" fmla="*/ 34 w 80"/>
                  <a:gd name="T69" fmla="*/ 13 h 79"/>
                  <a:gd name="T70" fmla="*/ 46 w 80"/>
                  <a:gd name="T71" fmla="*/ 13 h 79"/>
                  <a:gd name="T72" fmla="*/ 47 w 80"/>
                  <a:gd name="T73" fmla="*/ 13 h 79"/>
                  <a:gd name="T74" fmla="*/ 47 w 80"/>
                  <a:gd name="T75" fmla="*/ 14 h 79"/>
                  <a:gd name="T76" fmla="*/ 46 w 80"/>
                  <a:gd name="T77" fmla="*/ 47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0" h="79">
                    <a:moveTo>
                      <a:pt x="74" y="20"/>
                    </a:moveTo>
                    <a:cubicBezTo>
                      <a:pt x="71" y="14"/>
                      <a:pt x="66" y="9"/>
                      <a:pt x="60" y="5"/>
                    </a:cubicBezTo>
                    <a:cubicBezTo>
                      <a:pt x="54" y="2"/>
                      <a:pt x="47" y="0"/>
                      <a:pt x="40" y="0"/>
                    </a:cubicBezTo>
                    <a:cubicBezTo>
                      <a:pt x="33" y="0"/>
                      <a:pt x="26" y="2"/>
                      <a:pt x="20" y="5"/>
                    </a:cubicBezTo>
                    <a:cubicBezTo>
                      <a:pt x="14" y="9"/>
                      <a:pt x="9" y="14"/>
                      <a:pt x="6" y="20"/>
                    </a:cubicBezTo>
                    <a:cubicBezTo>
                      <a:pt x="2" y="26"/>
                      <a:pt x="0" y="32"/>
                      <a:pt x="0" y="40"/>
                    </a:cubicBezTo>
                    <a:cubicBezTo>
                      <a:pt x="0" y="47"/>
                      <a:pt x="2" y="53"/>
                      <a:pt x="6" y="59"/>
                    </a:cubicBezTo>
                    <a:cubicBezTo>
                      <a:pt x="9" y="66"/>
                      <a:pt x="14" y="70"/>
                      <a:pt x="20" y="74"/>
                    </a:cubicBezTo>
                    <a:cubicBezTo>
                      <a:pt x="26" y="77"/>
                      <a:pt x="33" y="79"/>
                      <a:pt x="40" y="79"/>
                    </a:cubicBezTo>
                    <a:cubicBezTo>
                      <a:pt x="47" y="79"/>
                      <a:pt x="54" y="77"/>
                      <a:pt x="60" y="74"/>
                    </a:cubicBezTo>
                    <a:cubicBezTo>
                      <a:pt x="66" y="70"/>
                      <a:pt x="71" y="66"/>
                      <a:pt x="74" y="59"/>
                    </a:cubicBezTo>
                    <a:cubicBezTo>
                      <a:pt x="78" y="53"/>
                      <a:pt x="80" y="47"/>
                      <a:pt x="80" y="40"/>
                    </a:cubicBezTo>
                    <a:cubicBezTo>
                      <a:pt x="80" y="32"/>
                      <a:pt x="78" y="26"/>
                      <a:pt x="74" y="20"/>
                    </a:cubicBezTo>
                    <a:close/>
                    <a:moveTo>
                      <a:pt x="47" y="65"/>
                    </a:moveTo>
                    <a:cubicBezTo>
                      <a:pt x="47" y="65"/>
                      <a:pt x="46" y="66"/>
                      <a:pt x="46" y="66"/>
                    </a:cubicBezTo>
                    <a:cubicBezTo>
                      <a:pt x="46" y="66"/>
                      <a:pt x="45" y="66"/>
                      <a:pt x="45" y="66"/>
                    </a:cubicBezTo>
                    <a:cubicBezTo>
                      <a:pt x="35" y="66"/>
                      <a:pt x="35" y="66"/>
                      <a:pt x="35" y="66"/>
                    </a:cubicBezTo>
                    <a:cubicBezTo>
                      <a:pt x="35" y="66"/>
                      <a:pt x="34" y="66"/>
                      <a:pt x="34" y="66"/>
                    </a:cubicBezTo>
                    <a:cubicBezTo>
                      <a:pt x="34" y="65"/>
                      <a:pt x="33" y="65"/>
                      <a:pt x="33" y="64"/>
                    </a:cubicBezTo>
                    <a:cubicBezTo>
                      <a:pt x="33" y="54"/>
                      <a:pt x="33" y="54"/>
                      <a:pt x="33" y="54"/>
                    </a:cubicBezTo>
                    <a:cubicBezTo>
                      <a:pt x="33" y="54"/>
                      <a:pt x="34" y="54"/>
                      <a:pt x="34" y="53"/>
                    </a:cubicBezTo>
                    <a:cubicBezTo>
                      <a:pt x="34" y="53"/>
                      <a:pt x="35" y="53"/>
                      <a:pt x="35" y="53"/>
                    </a:cubicBezTo>
                    <a:cubicBezTo>
                      <a:pt x="45" y="53"/>
                      <a:pt x="45" y="53"/>
                      <a:pt x="45" y="53"/>
                    </a:cubicBezTo>
                    <a:cubicBezTo>
                      <a:pt x="45" y="53"/>
                      <a:pt x="46" y="53"/>
                      <a:pt x="46" y="53"/>
                    </a:cubicBezTo>
                    <a:cubicBezTo>
                      <a:pt x="46" y="54"/>
                      <a:pt x="47" y="54"/>
                      <a:pt x="47" y="54"/>
                    </a:cubicBezTo>
                    <a:cubicBezTo>
                      <a:pt x="47" y="65"/>
                      <a:pt x="47" y="65"/>
                      <a:pt x="47" y="65"/>
                    </a:cubicBezTo>
                    <a:close/>
                    <a:moveTo>
                      <a:pt x="46" y="47"/>
                    </a:moveTo>
                    <a:cubicBezTo>
                      <a:pt x="46" y="47"/>
                      <a:pt x="46" y="47"/>
                      <a:pt x="46" y="47"/>
                    </a:cubicBezTo>
                    <a:cubicBezTo>
                      <a:pt x="46" y="48"/>
                      <a:pt x="45" y="48"/>
                      <a:pt x="45" y="48"/>
                    </a:cubicBezTo>
                    <a:cubicBezTo>
                      <a:pt x="35" y="48"/>
                      <a:pt x="35" y="48"/>
                      <a:pt x="35" y="48"/>
                    </a:cubicBezTo>
                    <a:cubicBezTo>
                      <a:pt x="35" y="48"/>
                      <a:pt x="34" y="48"/>
                      <a:pt x="34" y="47"/>
                    </a:cubicBezTo>
                    <a:cubicBezTo>
                      <a:pt x="34" y="47"/>
                      <a:pt x="33" y="47"/>
                      <a:pt x="33" y="46"/>
                    </a:cubicBezTo>
                    <a:cubicBezTo>
                      <a:pt x="33" y="14"/>
                      <a:pt x="33" y="14"/>
                      <a:pt x="33" y="14"/>
                    </a:cubicBezTo>
                    <a:cubicBezTo>
                      <a:pt x="33" y="14"/>
                      <a:pt x="33" y="14"/>
                      <a:pt x="33" y="13"/>
                    </a:cubicBezTo>
                    <a:cubicBezTo>
                      <a:pt x="33" y="13"/>
                      <a:pt x="34" y="13"/>
                      <a:pt x="34" y="13"/>
                    </a:cubicBezTo>
                    <a:cubicBezTo>
                      <a:pt x="46" y="13"/>
                      <a:pt x="46" y="13"/>
                      <a:pt x="46" y="13"/>
                    </a:cubicBezTo>
                    <a:cubicBezTo>
                      <a:pt x="46" y="13"/>
                      <a:pt x="47" y="13"/>
                      <a:pt x="47" y="13"/>
                    </a:cubicBezTo>
                    <a:cubicBezTo>
                      <a:pt x="47" y="14"/>
                      <a:pt x="47" y="14"/>
                      <a:pt x="47" y="14"/>
                    </a:cubicBezTo>
                    <a:lnTo>
                      <a:pt x="46" y="47"/>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grpSp>
        <p:grpSp>
          <p:nvGrpSpPr>
            <p:cNvPr id="262" name="Group 261">
              <a:extLst>
                <a:ext uri="{FF2B5EF4-FFF2-40B4-BE49-F238E27FC236}">
                  <a16:creationId xmlns:a16="http://schemas.microsoft.com/office/drawing/2014/main" id="{B9F85538-6277-0C48-8755-EC679B66A606}"/>
                </a:ext>
              </a:extLst>
            </p:cNvPr>
            <p:cNvGrpSpPr/>
            <p:nvPr/>
          </p:nvGrpSpPr>
          <p:grpSpPr>
            <a:xfrm>
              <a:off x="5475580" y="1563160"/>
              <a:ext cx="1242274" cy="1373390"/>
              <a:chOff x="4136295" y="1111984"/>
              <a:chExt cx="758330" cy="838368"/>
            </a:xfrm>
          </p:grpSpPr>
          <p:grpSp>
            <p:nvGrpSpPr>
              <p:cNvPr id="427" name="Group 426">
                <a:extLst>
                  <a:ext uri="{FF2B5EF4-FFF2-40B4-BE49-F238E27FC236}">
                    <a16:creationId xmlns:a16="http://schemas.microsoft.com/office/drawing/2014/main" id="{8400E8DC-EF30-F347-889E-59B6957EBAAF}"/>
                  </a:ext>
                </a:extLst>
              </p:cNvPr>
              <p:cNvGrpSpPr/>
              <p:nvPr/>
            </p:nvGrpSpPr>
            <p:grpSpPr>
              <a:xfrm>
                <a:off x="4136295" y="1111984"/>
                <a:ext cx="673407" cy="729467"/>
                <a:chOff x="4136295" y="1111984"/>
                <a:chExt cx="673407" cy="729467"/>
              </a:xfrm>
              <a:solidFill>
                <a:srgbClr val="224982"/>
              </a:solidFill>
            </p:grpSpPr>
            <p:sp>
              <p:nvSpPr>
                <p:cNvPr id="429" name="Freeform 428">
                  <a:extLst>
                    <a:ext uri="{FF2B5EF4-FFF2-40B4-BE49-F238E27FC236}">
                      <a16:creationId xmlns:a16="http://schemas.microsoft.com/office/drawing/2014/main" id="{2FA2873B-5033-B44E-81A7-1F64B0D7E794}"/>
                    </a:ext>
                  </a:extLst>
                </p:cNvPr>
                <p:cNvSpPr/>
                <p:nvPr/>
              </p:nvSpPr>
              <p:spPr>
                <a:xfrm>
                  <a:off x="4136295" y="1111984"/>
                  <a:ext cx="673407" cy="729467"/>
                </a:xfrm>
                <a:custGeom>
                  <a:avLst/>
                  <a:gdLst>
                    <a:gd name="connsiteX0" fmla="*/ 105799 w 1587617"/>
                    <a:gd name="connsiteY0" fmla="*/ 0 h 1719782"/>
                    <a:gd name="connsiteX1" fmla="*/ 1481818 w 1587617"/>
                    <a:gd name="connsiteY1" fmla="*/ 0 h 1719782"/>
                    <a:gd name="connsiteX2" fmla="*/ 1587617 w 1587617"/>
                    <a:gd name="connsiteY2" fmla="*/ 105799 h 1719782"/>
                    <a:gd name="connsiteX3" fmla="*/ 1587617 w 1587617"/>
                    <a:gd name="connsiteY3" fmla="*/ 782397 h 1719782"/>
                    <a:gd name="connsiteX4" fmla="*/ 1587606 w 1587617"/>
                    <a:gd name="connsiteY4" fmla="*/ 782394 h 1719782"/>
                    <a:gd name="connsiteX5" fmla="*/ 1516145 w 1587617"/>
                    <a:gd name="connsiteY5" fmla="*/ 775190 h 1719782"/>
                    <a:gd name="connsiteX6" fmla="*/ 1475581 w 1587617"/>
                    <a:gd name="connsiteY6" fmla="*/ 779279 h 1719782"/>
                    <a:gd name="connsiteX7" fmla="*/ 1475581 w 1587617"/>
                    <a:gd name="connsiteY7" fmla="*/ 623658 h 1719782"/>
                    <a:gd name="connsiteX8" fmla="*/ 1530093 w 1587617"/>
                    <a:gd name="connsiteY8" fmla="*/ 623658 h 1719782"/>
                    <a:gd name="connsiteX9" fmla="*/ 1530093 w 1587617"/>
                    <a:gd name="connsiteY9" fmla="*/ 360268 h 1719782"/>
                    <a:gd name="connsiteX10" fmla="*/ 1475581 w 1587617"/>
                    <a:gd name="connsiteY10" fmla="*/ 360268 h 1719782"/>
                    <a:gd name="connsiteX11" fmla="*/ 1475581 w 1587617"/>
                    <a:gd name="connsiteY11" fmla="*/ 115545 h 1719782"/>
                    <a:gd name="connsiteX12" fmla="*/ 112037 w 1587617"/>
                    <a:gd name="connsiteY12" fmla="*/ 115545 h 1719782"/>
                    <a:gd name="connsiteX13" fmla="*/ 112037 w 1587617"/>
                    <a:gd name="connsiteY13" fmla="*/ 1604237 h 1719782"/>
                    <a:gd name="connsiteX14" fmla="*/ 1350446 w 1587617"/>
                    <a:gd name="connsiteY14" fmla="*/ 1604237 h 1719782"/>
                    <a:gd name="connsiteX15" fmla="*/ 1350315 w 1587617"/>
                    <a:gd name="connsiteY15" fmla="*/ 1719782 h 1719782"/>
                    <a:gd name="connsiteX16" fmla="*/ 105799 w 1587617"/>
                    <a:gd name="connsiteY16" fmla="*/ 1719782 h 1719782"/>
                    <a:gd name="connsiteX17" fmla="*/ 0 w 1587617"/>
                    <a:gd name="connsiteY17" fmla="*/ 1613983 h 1719782"/>
                    <a:gd name="connsiteX18" fmla="*/ 0 w 1587617"/>
                    <a:gd name="connsiteY18" fmla="*/ 105799 h 1719782"/>
                    <a:gd name="connsiteX19" fmla="*/ 105799 w 1587617"/>
                    <a:gd name="connsiteY19" fmla="*/ 0 h 1719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87617" h="1719782">
                      <a:moveTo>
                        <a:pt x="105799" y="0"/>
                      </a:moveTo>
                      <a:lnTo>
                        <a:pt x="1481818" y="0"/>
                      </a:lnTo>
                      <a:cubicBezTo>
                        <a:pt x="1540249" y="0"/>
                        <a:pt x="1587617" y="47368"/>
                        <a:pt x="1587617" y="105799"/>
                      </a:cubicBezTo>
                      <a:lnTo>
                        <a:pt x="1587617" y="782397"/>
                      </a:lnTo>
                      <a:lnTo>
                        <a:pt x="1587606" y="782394"/>
                      </a:lnTo>
                      <a:cubicBezTo>
                        <a:pt x="1564524" y="777671"/>
                        <a:pt x="1540624" y="775190"/>
                        <a:pt x="1516145" y="775190"/>
                      </a:cubicBezTo>
                      <a:lnTo>
                        <a:pt x="1475581" y="779279"/>
                      </a:lnTo>
                      <a:lnTo>
                        <a:pt x="1475581" y="623658"/>
                      </a:lnTo>
                      <a:lnTo>
                        <a:pt x="1530093" y="623658"/>
                      </a:lnTo>
                      <a:lnTo>
                        <a:pt x="1530093" y="360268"/>
                      </a:lnTo>
                      <a:lnTo>
                        <a:pt x="1475581" y="360268"/>
                      </a:lnTo>
                      <a:lnTo>
                        <a:pt x="1475581" y="115545"/>
                      </a:lnTo>
                      <a:lnTo>
                        <a:pt x="112037" y="115545"/>
                      </a:lnTo>
                      <a:lnTo>
                        <a:pt x="112037" y="1604237"/>
                      </a:lnTo>
                      <a:lnTo>
                        <a:pt x="1350446" y="1604237"/>
                      </a:lnTo>
                      <a:lnTo>
                        <a:pt x="1350315" y="1719782"/>
                      </a:lnTo>
                      <a:lnTo>
                        <a:pt x="105799" y="1719782"/>
                      </a:lnTo>
                      <a:cubicBezTo>
                        <a:pt x="47368" y="1719782"/>
                        <a:pt x="0" y="1672414"/>
                        <a:pt x="0" y="1613983"/>
                      </a:cubicBezTo>
                      <a:lnTo>
                        <a:pt x="0" y="105799"/>
                      </a:lnTo>
                      <a:cubicBezTo>
                        <a:pt x="0" y="47368"/>
                        <a:pt x="47368" y="0"/>
                        <a:pt x="105799" y="0"/>
                      </a:cubicBezTo>
                      <a:close/>
                    </a:path>
                  </a:pathLst>
                </a:custGeom>
                <a:grp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dirty="0">
                    <a:ln>
                      <a:noFill/>
                    </a:ln>
                    <a:solidFill>
                      <a:srgbClr val="FFFFFF"/>
                    </a:solidFill>
                    <a:effectLst/>
                    <a:uLnTx/>
                    <a:uFillTx/>
                    <a:latin typeface="Calibri"/>
                    <a:ea typeface="+mn-ea"/>
                    <a:cs typeface="+mn-cs"/>
                    <a:sym typeface="Arial"/>
                  </a:endParaRPr>
                </a:p>
              </p:txBody>
            </p:sp>
            <p:sp>
              <p:nvSpPr>
                <p:cNvPr id="430" name="Freeform 429">
                  <a:extLst>
                    <a:ext uri="{FF2B5EF4-FFF2-40B4-BE49-F238E27FC236}">
                      <a16:creationId xmlns:a16="http://schemas.microsoft.com/office/drawing/2014/main" id="{7B299D06-62A8-D740-A258-E18A94580A9E}"/>
                    </a:ext>
                  </a:extLst>
                </p:cNvPr>
                <p:cNvSpPr/>
                <p:nvPr/>
              </p:nvSpPr>
              <p:spPr>
                <a:xfrm>
                  <a:off x="4235236" y="1217133"/>
                  <a:ext cx="475525" cy="519170"/>
                </a:xfrm>
                <a:custGeom>
                  <a:avLst/>
                  <a:gdLst>
                    <a:gd name="connsiteX0" fmla="*/ 0 w 1121094"/>
                    <a:gd name="connsiteY0" fmla="*/ 0 h 1223989"/>
                    <a:gd name="connsiteX1" fmla="*/ 1121094 w 1121094"/>
                    <a:gd name="connsiteY1" fmla="*/ 0 h 1223989"/>
                    <a:gd name="connsiteX2" fmla="*/ 1121094 w 1121094"/>
                    <a:gd name="connsiteY2" fmla="*/ 112371 h 1223989"/>
                    <a:gd name="connsiteX3" fmla="*/ 1048829 w 1121094"/>
                    <a:gd name="connsiteY3" fmla="*/ 112371 h 1223989"/>
                    <a:gd name="connsiteX4" fmla="*/ 1048829 w 1121094"/>
                    <a:gd name="connsiteY4" fmla="*/ 375761 h 1223989"/>
                    <a:gd name="connsiteX5" fmla="*/ 1121094 w 1121094"/>
                    <a:gd name="connsiteY5" fmla="*/ 375761 h 1223989"/>
                    <a:gd name="connsiteX6" fmla="*/ 1121094 w 1121094"/>
                    <a:gd name="connsiteY6" fmla="*/ 568059 h 1223989"/>
                    <a:gd name="connsiteX7" fmla="*/ 1084632 w 1121094"/>
                    <a:gd name="connsiteY7" fmla="*/ 587850 h 1223989"/>
                    <a:gd name="connsiteX8" fmla="*/ 988856 w 1121094"/>
                    <a:gd name="connsiteY8" fmla="*/ 683626 h 1223989"/>
                    <a:gd name="connsiteX9" fmla="*/ 974309 w 1121094"/>
                    <a:gd name="connsiteY9" fmla="*/ 710428 h 1223989"/>
                    <a:gd name="connsiteX10" fmla="*/ 978194 w 1121094"/>
                    <a:gd name="connsiteY10" fmla="*/ 697911 h 1223989"/>
                    <a:gd name="connsiteX11" fmla="*/ 986855 w 1121094"/>
                    <a:gd name="connsiteY11" fmla="*/ 611995 h 1223989"/>
                    <a:gd name="connsiteX12" fmla="*/ 560547 w 1121094"/>
                    <a:gd name="connsiteY12" fmla="*/ 185687 h 1223989"/>
                    <a:gd name="connsiteX13" fmla="*/ 134239 w 1121094"/>
                    <a:gd name="connsiteY13" fmla="*/ 611995 h 1223989"/>
                    <a:gd name="connsiteX14" fmla="*/ 560547 w 1121094"/>
                    <a:gd name="connsiteY14" fmla="*/ 1038302 h 1223989"/>
                    <a:gd name="connsiteX15" fmla="*/ 914048 w 1121094"/>
                    <a:gd name="connsiteY15" fmla="*/ 850347 h 1223989"/>
                    <a:gd name="connsiteX16" fmla="*/ 935453 w 1121094"/>
                    <a:gd name="connsiteY16" fmla="*/ 810912 h 1223989"/>
                    <a:gd name="connsiteX17" fmla="*/ 928299 w 1121094"/>
                    <a:gd name="connsiteY17" fmla="*/ 881877 h 1223989"/>
                    <a:gd name="connsiteX18" fmla="*/ 1032155 w 1121094"/>
                    <a:gd name="connsiteY18" fmla="*/ 1132606 h 1223989"/>
                    <a:gd name="connsiteX19" fmla="*/ 1050089 w 1121094"/>
                    <a:gd name="connsiteY19" fmla="*/ 1147403 h 1223989"/>
                    <a:gd name="connsiteX20" fmla="*/ 1042171 w 1121094"/>
                    <a:gd name="connsiteY20" fmla="*/ 1166519 h 1223989"/>
                    <a:gd name="connsiteX21" fmla="*/ 1052706 w 1121094"/>
                    <a:gd name="connsiteY21" fmla="*/ 1191954 h 1223989"/>
                    <a:gd name="connsiteX22" fmla="*/ 1084742 w 1121094"/>
                    <a:gd name="connsiteY22" fmla="*/ 1223989 h 1223989"/>
                    <a:gd name="connsiteX23" fmla="*/ 0 w 1121094"/>
                    <a:gd name="connsiteY23" fmla="*/ 1223989 h 1223989"/>
                    <a:gd name="connsiteX24" fmla="*/ 0 w 1121094"/>
                    <a:gd name="connsiteY24" fmla="*/ 0 h 1223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121094" h="1223989">
                      <a:moveTo>
                        <a:pt x="0" y="0"/>
                      </a:moveTo>
                      <a:lnTo>
                        <a:pt x="1121094" y="0"/>
                      </a:lnTo>
                      <a:lnTo>
                        <a:pt x="1121094" y="112371"/>
                      </a:lnTo>
                      <a:lnTo>
                        <a:pt x="1048829" y="112371"/>
                      </a:lnTo>
                      <a:lnTo>
                        <a:pt x="1048829" y="375761"/>
                      </a:lnTo>
                      <a:lnTo>
                        <a:pt x="1121094" y="375761"/>
                      </a:lnTo>
                      <a:lnTo>
                        <a:pt x="1121094" y="568059"/>
                      </a:lnTo>
                      <a:lnTo>
                        <a:pt x="1084632" y="587850"/>
                      </a:lnTo>
                      <a:cubicBezTo>
                        <a:pt x="1046904" y="613339"/>
                        <a:pt x="1014345" y="645898"/>
                        <a:pt x="988856" y="683626"/>
                      </a:cubicBezTo>
                      <a:lnTo>
                        <a:pt x="974309" y="710428"/>
                      </a:lnTo>
                      <a:lnTo>
                        <a:pt x="978194" y="697911"/>
                      </a:lnTo>
                      <a:cubicBezTo>
                        <a:pt x="983873" y="670159"/>
                        <a:pt x="986855" y="641425"/>
                        <a:pt x="986855" y="611995"/>
                      </a:cubicBezTo>
                      <a:cubicBezTo>
                        <a:pt x="986855" y="376551"/>
                        <a:pt x="795991" y="185687"/>
                        <a:pt x="560547" y="185687"/>
                      </a:cubicBezTo>
                      <a:cubicBezTo>
                        <a:pt x="325104" y="185687"/>
                        <a:pt x="134239" y="376551"/>
                        <a:pt x="134239" y="611995"/>
                      </a:cubicBezTo>
                      <a:cubicBezTo>
                        <a:pt x="134239" y="847438"/>
                        <a:pt x="325104" y="1038302"/>
                        <a:pt x="560547" y="1038302"/>
                      </a:cubicBezTo>
                      <a:cubicBezTo>
                        <a:pt x="707700" y="1038302"/>
                        <a:pt x="837438" y="963746"/>
                        <a:pt x="914048" y="850347"/>
                      </a:cubicBezTo>
                      <a:lnTo>
                        <a:pt x="935453" y="810912"/>
                      </a:lnTo>
                      <a:lnTo>
                        <a:pt x="928299" y="881877"/>
                      </a:lnTo>
                      <a:cubicBezTo>
                        <a:pt x="928299" y="979793"/>
                        <a:pt x="967987" y="1068439"/>
                        <a:pt x="1032155" y="1132606"/>
                      </a:cubicBezTo>
                      <a:lnTo>
                        <a:pt x="1050089" y="1147403"/>
                      </a:lnTo>
                      <a:lnTo>
                        <a:pt x="1042171" y="1166519"/>
                      </a:lnTo>
                      <a:cubicBezTo>
                        <a:pt x="1042171" y="1175725"/>
                        <a:pt x="1045683" y="1184930"/>
                        <a:pt x="1052706" y="1191954"/>
                      </a:cubicBezTo>
                      <a:lnTo>
                        <a:pt x="1084742" y="1223989"/>
                      </a:lnTo>
                      <a:lnTo>
                        <a:pt x="0" y="1223989"/>
                      </a:lnTo>
                      <a:lnTo>
                        <a:pt x="0" y="0"/>
                      </a:lnTo>
                      <a:close/>
                    </a:path>
                  </a:pathLst>
                </a:custGeom>
                <a:grp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dirty="0">
                    <a:ln>
                      <a:noFill/>
                    </a:ln>
                    <a:solidFill>
                      <a:srgbClr val="FFFFFF"/>
                    </a:solidFill>
                    <a:effectLst/>
                    <a:uLnTx/>
                    <a:uFillTx/>
                    <a:latin typeface="Calibri"/>
                    <a:ea typeface="+mn-ea"/>
                    <a:cs typeface="+mn-cs"/>
                    <a:sym typeface="Arial"/>
                  </a:endParaRPr>
                </a:p>
              </p:txBody>
            </p:sp>
            <p:sp>
              <p:nvSpPr>
                <p:cNvPr id="431" name="Freeform 430">
                  <a:extLst>
                    <a:ext uri="{FF2B5EF4-FFF2-40B4-BE49-F238E27FC236}">
                      <a16:creationId xmlns:a16="http://schemas.microsoft.com/office/drawing/2014/main" id="{1F0A8892-6419-A948-B320-1B8FC8D8409F}"/>
                    </a:ext>
                  </a:extLst>
                </p:cNvPr>
                <p:cNvSpPr/>
                <p:nvPr/>
              </p:nvSpPr>
              <p:spPr>
                <a:xfrm>
                  <a:off x="4500107" y="1348235"/>
                  <a:ext cx="104240" cy="172096"/>
                </a:xfrm>
                <a:custGeom>
                  <a:avLst/>
                  <a:gdLst>
                    <a:gd name="connsiteX0" fmla="*/ 0 w 245755"/>
                    <a:gd name="connsiteY0" fmla="*/ 0 h 405731"/>
                    <a:gd name="connsiteX1" fmla="*/ 56625 w 245755"/>
                    <a:gd name="connsiteY1" fmla="*/ 17577 h 405731"/>
                    <a:gd name="connsiteX2" fmla="*/ 245755 w 245755"/>
                    <a:gd name="connsiteY2" fmla="*/ 302909 h 405731"/>
                    <a:gd name="connsiteX3" fmla="*/ 239464 w 245755"/>
                    <a:gd name="connsiteY3" fmla="*/ 365317 h 405731"/>
                    <a:gd name="connsiteX4" fmla="*/ 226919 w 245755"/>
                    <a:gd name="connsiteY4" fmla="*/ 405731 h 405731"/>
                    <a:gd name="connsiteX5" fmla="*/ 118334 w 245755"/>
                    <a:gd name="connsiteY5" fmla="*/ 343040 h 405731"/>
                    <a:gd name="connsiteX6" fmla="*/ 119105 w 245755"/>
                    <a:gd name="connsiteY6" fmla="*/ 340558 h 405731"/>
                    <a:gd name="connsiteX7" fmla="*/ 122900 w 245755"/>
                    <a:gd name="connsiteY7" fmla="*/ 302909 h 405731"/>
                    <a:gd name="connsiteX8" fmla="*/ 8804 w 245755"/>
                    <a:gd name="connsiteY8" fmla="*/ 130778 h 405731"/>
                    <a:gd name="connsiteX9" fmla="*/ 0 w 245755"/>
                    <a:gd name="connsiteY9" fmla="*/ 128045 h 405731"/>
                    <a:gd name="connsiteX10" fmla="*/ 0 w 245755"/>
                    <a:gd name="connsiteY10" fmla="*/ 0 h 40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5755" h="405731">
                      <a:moveTo>
                        <a:pt x="0" y="0"/>
                      </a:moveTo>
                      <a:lnTo>
                        <a:pt x="56625" y="17577"/>
                      </a:lnTo>
                      <a:cubicBezTo>
                        <a:pt x="167769" y="64587"/>
                        <a:pt x="245755" y="174641"/>
                        <a:pt x="245755" y="302909"/>
                      </a:cubicBezTo>
                      <a:cubicBezTo>
                        <a:pt x="245755" y="324287"/>
                        <a:pt x="243589" y="345159"/>
                        <a:pt x="239464" y="365317"/>
                      </a:cubicBezTo>
                      <a:lnTo>
                        <a:pt x="226919" y="405731"/>
                      </a:lnTo>
                      <a:lnTo>
                        <a:pt x="118334" y="343040"/>
                      </a:lnTo>
                      <a:lnTo>
                        <a:pt x="119105" y="340558"/>
                      </a:lnTo>
                      <a:cubicBezTo>
                        <a:pt x="121593" y="328397"/>
                        <a:pt x="122900" y="315806"/>
                        <a:pt x="122900" y="302909"/>
                      </a:cubicBezTo>
                      <a:cubicBezTo>
                        <a:pt x="122900" y="225529"/>
                        <a:pt x="75853" y="159138"/>
                        <a:pt x="8804" y="130778"/>
                      </a:cubicBezTo>
                      <a:lnTo>
                        <a:pt x="0" y="128045"/>
                      </a:lnTo>
                      <a:lnTo>
                        <a:pt x="0" y="0"/>
                      </a:lnTo>
                      <a:close/>
                    </a:path>
                  </a:pathLst>
                </a:custGeom>
                <a:grp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a:ln>
                      <a:noFill/>
                    </a:ln>
                    <a:solidFill>
                      <a:srgbClr val="FFFFFF"/>
                    </a:solidFill>
                    <a:effectLst/>
                    <a:uLnTx/>
                    <a:uFillTx/>
                    <a:latin typeface="Calibri"/>
                    <a:ea typeface="+mn-ea"/>
                    <a:cs typeface="+mn-cs"/>
                    <a:sym typeface="Arial"/>
                  </a:endParaRPr>
                </a:p>
              </p:txBody>
            </p:sp>
            <p:sp>
              <p:nvSpPr>
                <p:cNvPr id="432" name="Freeform 431">
                  <a:extLst>
                    <a:ext uri="{FF2B5EF4-FFF2-40B4-BE49-F238E27FC236}">
                      <a16:creationId xmlns:a16="http://schemas.microsoft.com/office/drawing/2014/main" id="{08533BB6-C3D2-4249-95B8-D60EFE54C2BB}"/>
                    </a:ext>
                  </a:extLst>
                </p:cNvPr>
                <p:cNvSpPr/>
                <p:nvPr/>
              </p:nvSpPr>
              <p:spPr>
                <a:xfrm>
                  <a:off x="4341650" y="1348236"/>
                  <a:ext cx="104240" cy="168243"/>
                </a:xfrm>
                <a:custGeom>
                  <a:avLst/>
                  <a:gdLst>
                    <a:gd name="connsiteX0" fmla="*/ 245756 w 245756"/>
                    <a:gd name="connsiteY0" fmla="*/ 0 h 396647"/>
                    <a:gd name="connsiteX1" fmla="*/ 245756 w 245756"/>
                    <a:gd name="connsiteY1" fmla="*/ 128045 h 396647"/>
                    <a:gd name="connsiteX2" fmla="*/ 236952 w 245756"/>
                    <a:gd name="connsiteY2" fmla="*/ 130778 h 396647"/>
                    <a:gd name="connsiteX3" fmla="*/ 122856 w 245756"/>
                    <a:gd name="connsiteY3" fmla="*/ 302908 h 396647"/>
                    <a:gd name="connsiteX4" fmla="*/ 125909 w 245756"/>
                    <a:gd name="connsiteY4" fmla="*/ 333201 h 396647"/>
                    <a:gd name="connsiteX5" fmla="*/ 16017 w 245756"/>
                    <a:gd name="connsiteY5" fmla="*/ 396647 h 396647"/>
                    <a:gd name="connsiteX6" fmla="*/ 6292 w 245756"/>
                    <a:gd name="connsiteY6" fmla="*/ 365317 h 396647"/>
                    <a:gd name="connsiteX7" fmla="*/ 1 w 245756"/>
                    <a:gd name="connsiteY7" fmla="*/ 302908 h 396647"/>
                    <a:gd name="connsiteX8" fmla="*/ 189131 w 245756"/>
                    <a:gd name="connsiteY8" fmla="*/ 17577 h 396647"/>
                    <a:gd name="connsiteX9" fmla="*/ 245756 w 245756"/>
                    <a:gd name="connsiteY9" fmla="*/ 0 h 396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5756" h="396647">
                      <a:moveTo>
                        <a:pt x="245756" y="0"/>
                      </a:moveTo>
                      <a:lnTo>
                        <a:pt x="245756" y="128045"/>
                      </a:lnTo>
                      <a:lnTo>
                        <a:pt x="236952" y="130778"/>
                      </a:lnTo>
                      <a:cubicBezTo>
                        <a:pt x="169902" y="159137"/>
                        <a:pt x="122856" y="225529"/>
                        <a:pt x="122856" y="302908"/>
                      </a:cubicBezTo>
                      <a:lnTo>
                        <a:pt x="125909" y="333201"/>
                      </a:lnTo>
                      <a:lnTo>
                        <a:pt x="16017" y="396647"/>
                      </a:lnTo>
                      <a:lnTo>
                        <a:pt x="6292" y="365317"/>
                      </a:lnTo>
                      <a:cubicBezTo>
                        <a:pt x="2167" y="345158"/>
                        <a:pt x="0" y="324286"/>
                        <a:pt x="1" y="302908"/>
                      </a:cubicBezTo>
                      <a:cubicBezTo>
                        <a:pt x="0" y="174640"/>
                        <a:pt x="77986" y="64587"/>
                        <a:pt x="189131" y="17577"/>
                      </a:cubicBezTo>
                      <a:lnTo>
                        <a:pt x="245756" y="0"/>
                      </a:lnTo>
                      <a:close/>
                    </a:path>
                  </a:pathLst>
                </a:custGeom>
                <a:grp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a:ln>
                      <a:noFill/>
                    </a:ln>
                    <a:solidFill>
                      <a:srgbClr val="FFFFFF"/>
                    </a:solidFill>
                    <a:effectLst/>
                    <a:uLnTx/>
                    <a:uFillTx/>
                    <a:latin typeface="Calibri"/>
                    <a:ea typeface="+mn-ea"/>
                    <a:cs typeface="+mn-cs"/>
                    <a:sym typeface="Arial"/>
                  </a:endParaRPr>
                </a:p>
              </p:txBody>
            </p:sp>
            <p:sp>
              <p:nvSpPr>
                <p:cNvPr id="433" name="Freeform 432">
                  <a:extLst>
                    <a:ext uri="{FF2B5EF4-FFF2-40B4-BE49-F238E27FC236}">
                      <a16:creationId xmlns:a16="http://schemas.microsoft.com/office/drawing/2014/main" id="{5614B99B-06FD-1342-8874-72017DF4EF17}"/>
                    </a:ext>
                  </a:extLst>
                </p:cNvPr>
                <p:cNvSpPr/>
                <p:nvPr/>
              </p:nvSpPr>
              <p:spPr>
                <a:xfrm>
                  <a:off x="4375202" y="1536731"/>
                  <a:ext cx="193054" cy="71335"/>
                </a:xfrm>
                <a:custGeom>
                  <a:avLst/>
                  <a:gdLst>
                    <a:gd name="connsiteX0" fmla="*/ 109853 w 455142"/>
                    <a:gd name="connsiteY0" fmla="*/ 0 h 168178"/>
                    <a:gd name="connsiteX1" fmla="*/ 126116 w 455142"/>
                    <a:gd name="connsiteY1" fmla="*/ 13418 h 168178"/>
                    <a:gd name="connsiteX2" fmla="*/ 230564 w 455142"/>
                    <a:gd name="connsiteY2" fmla="*/ 45323 h 168178"/>
                    <a:gd name="connsiteX3" fmla="*/ 335012 w 455142"/>
                    <a:gd name="connsiteY3" fmla="*/ 13418 h 168178"/>
                    <a:gd name="connsiteX4" fmla="*/ 343638 w 455142"/>
                    <a:gd name="connsiteY4" fmla="*/ 6301 h 168178"/>
                    <a:gd name="connsiteX5" fmla="*/ 455142 w 455142"/>
                    <a:gd name="connsiteY5" fmla="*/ 70678 h 168178"/>
                    <a:gd name="connsiteX6" fmla="*/ 449532 w 455142"/>
                    <a:gd name="connsiteY6" fmla="*/ 77478 h 168178"/>
                    <a:gd name="connsiteX7" fmla="*/ 230564 w 455142"/>
                    <a:gd name="connsiteY7" fmla="*/ 168178 h 168178"/>
                    <a:gd name="connsiteX8" fmla="*/ 11597 w 455142"/>
                    <a:gd name="connsiteY8" fmla="*/ 77479 h 168178"/>
                    <a:gd name="connsiteX9" fmla="*/ 0 w 455142"/>
                    <a:gd name="connsiteY9" fmla="*/ 63423 h 168178"/>
                    <a:gd name="connsiteX10" fmla="*/ 109853 w 455142"/>
                    <a:gd name="connsiteY10" fmla="*/ 0 h 168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5142" h="168178">
                      <a:moveTo>
                        <a:pt x="109853" y="0"/>
                      </a:moveTo>
                      <a:lnTo>
                        <a:pt x="126116" y="13418"/>
                      </a:lnTo>
                      <a:cubicBezTo>
                        <a:pt x="155932" y="33561"/>
                        <a:pt x="191874" y="45323"/>
                        <a:pt x="230564" y="45323"/>
                      </a:cubicBezTo>
                      <a:cubicBezTo>
                        <a:pt x="269254" y="45323"/>
                        <a:pt x="305197" y="33561"/>
                        <a:pt x="335012" y="13418"/>
                      </a:cubicBezTo>
                      <a:lnTo>
                        <a:pt x="343638" y="6301"/>
                      </a:lnTo>
                      <a:lnTo>
                        <a:pt x="455142" y="70678"/>
                      </a:lnTo>
                      <a:lnTo>
                        <a:pt x="449532" y="77478"/>
                      </a:lnTo>
                      <a:cubicBezTo>
                        <a:pt x="393493" y="133517"/>
                        <a:pt x="316076" y="168178"/>
                        <a:pt x="230564" y="168178"/>
                      </a:cubicBezTo>
                      <a:cubicBezTo>
                        <a:pt x="145052" y="168178"/>
                        <a:pt x="67635" y="133517"/>
                        <a:pt x="11597" y="77479"/>
                      </a:cubicBezTo>
                      <a:lnTo>
                        <a:pt x="0" y="63423"/>
                      </a:lnTo>
                      <a:lnTo>
                        <a:pt x="109853" y="0"/>
                      </a:lnTo>
                      <a:close/>
                    </a:path>
                  </a:pathLst>
                </a:custGeom>
                <a:grp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a:ln>
                      <a:noFill/>
                    </a:ln>
                    <a:solidFill>
                      <a:srgbClr val="FFFFFF"/>
                    </a:solidFill>
                    <a:effectLst/>
                    <a:uLnTx/>
                    <a:uFillTx/>
                    <a:latin typeface="Calibri"/>
                    <a:ea typeface="+mn-ea"/>
                    <a:cs typeface="+mn-cs"/>
                    <a:sym typeface="Arial"/>
                  </a:endParaRPr>
                </a:p>
              </p:txBody>
            </p:sp>
          </p:grpSp>
          <p:sp>
            <p:nvSpPr>
              <p:cNvPr id="428" name="Freeform 427">
                <a:extLst>
                  <a:ext uri="{FF2B5EF4-FFF2-40B4-BE49-F238E27FC236}">
                    <a16:creationId xmlns:a16="http://schemas.microsoft.com/office/drawing/2014/main" id="{6094BA8A-7B5F-9A45-95CF-D64AF3BFE87D}"/>
                  </a:ext>
                </a:extLst>
              </p:cNvPr>
              <p:cNvSpPr/>
              <p:nvPr/>
            </p:nvSpPr>
            <p:spPr>
              <a:xfrm>
                <a:off x="4667596" y="1478298"/>
                <a:ext cx="227029" cy="472054"/>
              </a:xfrm>
              <a:custGeom>
                <a:avLst/>
                <a:gdLst>
                  <a:gd name="connsiteX0" fmla="*/ 601292 w 1208199"/>
                  <a:gd name="connsiteY0" fmla="*/ 204378 h 2512169"/>
                  <a:gd name="connsiteX1" fmla="*/ 399823 w 1208199"/>
                  <a:gd name="connsiteY1" fmla="*/ 405847 h 2512169"/>
                  <a:gd name="connsiteX2" fmla="*/ 601292 w 1208199"/>
                  <a:gd name="connsiteY2" fmla="*/ 607316 h 2512169"/>
                  <a:gd name="connsiteX3" fmla="*/ 802761 w 1208199"/>
                  <a:gd name="connsiteY3" fmla="*/ 405847 h 2512169"/>
                  <a:gd name="connsiteX4" fmla="*/ 601292 w 1208199"/>
                  <a:gd name="connsiteY4" fmla="*/ 204378 h 2512169"/>
                  <a:gd name="connsiteX5" fmla="*/ 604100 w 1208199"/>
                  <a:gd name="connsiteY5" fmla="*/ 0 h 2512169"/>
                  <a:gd name="connsiteX6" fmla="*/ 1208199 w 1208199"/>
                  <a:gd name="connsiteY6" fmla="*/ 604099 h 2512169"/>
                  <a:gd name="connsiteX7" fmla="*/ 941857 w 1208199"/>
                  <a:gd name="connsiteY7" fmla="*/ 1105028 h 2512169"/>
                  <a:gd name="connsiteX8" fmla="*/ 877420 w 1208199"/>
                  <a:gd name="connsiteY8" fmla="*/ 1140003 h 2512169"/>
                  <a:gd name="connsiteX9" fmla="*/ 944307 w 1208199"/>
                  <a:gd name="connsiteY9" fmla="*/ 1206890 h 2512169"/>
                  <a:gd name="connsiteX10" fmla="*/ 944307 w 1208199"/>
                  <a:gd name="connsiteY10" fmla="*/ 1290420 h 2512169"/>
                  <a:gd name="connsiteX11" fmla="*/ 827261 w 1208199"/>
                  <a:gd name="connsiteY11" fmla="*/ 1407466 h 2512169"/>
                  <a:gd name="connsiteX12" fmla="*/ 827261 w 1208199"/>
                  <a:gd name="connsiteY12" fmla="*/ 1433607 h 2512169"/>
                  <a:gd name="connsiteX13" fmla="*/ 895049 w 1208199"/>
                  <a:gd name="connsiteY13" fmla="*/ 1501394 h 2512169"/>
                  <a:gd name="connsiteX14" fmla="*/ 895049 w 1208199"/>
                  <a:gd name="connsiteY14" fmla="*/ 1595984 h 2512169"/>
                  <a:gd name="connsiteX15" fmla="*/ 827261 w 1208199"/>
                  <a:gd name="connsiteY15" fmla="*/ 1663771 h 2512169"/>
                  <a:gd name="connsiteX16" fmla="*/ 827261 w 1208199"/>
                  <a:gd name="connsiteY16" fmla="*/ 1704646 h 2512169"/>
                  <a:gd name="connsiteX17" fmla="*/ 895048 w 1208199"/>
                  <a:gd name="connsiteY17" fmla="*/ 1772433 h 2512169"/>
                  <a:gd name="connsiteX18" fmla="*/ 895048 w 1208199"/>
                  <a:gd name="connsiteY18" fmla="*/ 1867023 h 2512169"/>
                  <a:gd name="connsiteX19" fmla="*/ 827261 w 1208199"/>
                  <a:gd name="connsiteY19" fmla="*/ 1934810 h 2512169"/>
                  <a:gd name="connsiteX20" fmla="*/ 827261 w 1208199"/>
                  <a:gd name="connsiteY20" fmla="*/ 1976018 h 2512169"/>
                  <a:gd name="connsiteX21" fmla="*/ 895046 w 1208199"/>
                  <a:gd name="connsiteY21" fmla="*/ 2043804 h 2512169"/>
                  <a:gd name="connsiteX22" fmla="*/ 895046 w 1208199"/>
                  <a:gd name="connsiteY22" fmla="*/ 2138393 h 2512169"/>
                  <a:gd name="connsiteX23" fmla="*/ 827261 w 1208199"/>
                  <a:gd name="connsiteY23" fmla="*/ 2206179 h 2512169"/>
                  <a:gd name="connsiteX24" fmla="*/ 827261 w 1208199"/>
                  <a:gd name="connsiteY24" fmla="*/ 2280797 h 2512169"/>
                  <a:gd name="connsiteX25" fmla="*/ 816914 w 1208199"/>
                  <a:gd name="connsiteY25" fmla="*/ 2309447 h 2512169"/>
                  <a:gd name="connsiteX26" fmla="*/ 625299 w 1208199"/>
                  <a:gd name="connsiteY26" fmla="*/ 2501062 h 2512169"/>
                  <a:gd name="connsiteX27" fmla="*/ 571669 w 1208199"/>
                  <a:gd name="connsiteY27" fmla="*/ 2501062 h 2512169"/>
                  <a:gd name="connsiteX28" fmla="*/ 380053 w 1208199"/>
                  <a:gd name="connsiteY28" fmla="*/ 2309447 h 2512169"/>
                  <a:gd name="connsiteX29" fmla="*/ 368946 w 1208199"/>
                  <a:gd name="connsiteY29" fmla="*/ 2282631 h 2512169"/>
                  <a:gd name="connsiteX30" fmla="*/ 369953 w 1208199"/>
                  <a:gd name="connsiteY30" fmla="*/ 1396484 h 2512169"/>
                  <a:gd name="connsiteX31" fmla="*/ 263888 w 1208199"/>
                  <a:gd name="connsiteY31" fmla="*/ 1290420 h 2512169"/>
                  <a:gd name="connsiteX32" fmla="*/ 263888 w 1208199"/>
                  <a:gd name="connsiteY32" fmla="*/ 1206891 h 2512169"/>
                  <a:gd name="connsiteX33" fmla="*/ 330775 w 1208199"/>
                  <a:gd name="connsiteY33" fmla="*/ 1140002 h 2512169"/>
                  <a:gd name="connsiteX34" fmla="*/ 266341 w 1208199"/>
                  <a:gd name="connsiteY34" fmla="*/ 1105027 h 2512169"/>
                  <a:gd name="connsiteX35" fmla="*/ 0 w 1208199"/>
                  <a:gd name="connsiteY35" fmla="*/ 604099 h 2512169"/>
                  <a:gd name="connsiteX36" fmla="*/ 604100 w 1208199"/>
                  <a:gd name="connsiteY36" fmla="*/ 0 h 2512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208199" h="2512169">
                    <a:moveTo>
                      <a:pt x="601292" y="204378"/>
                    </a:moveTo>
                    <a:cubicBezTo>
                      <a:pt x="490024" y="204378"/>
                      <a:pt x="399823" y="294579"/>
                      <a:pt x="399823" y="405847"/>
                    </a:cubicBezTo>
                    <a:cubicBezTo>
                      <a:pt x="399823" y="517115"/>
                      <a:pt x="490024" y="607316"/>
                      <a:pt x="601292" y="607316"/>
                    </a:cubicBezTo>
                    <a:cubicBezTo>
                      <a:pt x="712560" y="607316"/>
                      <a:pt x="802761" y="517115"/>
                      <a:pt x="802761" y="405847"/>
                    </a:cubicBezTo>
                    <a:cubicBezTo>
                      <a:pt x="802761" y="294579"/>
                      <a:pt x="712560" y="204378"/>
                      <a:pt x="601292" y="204378"/>
                    </a:cubicBezTo>
                    <a:close/>
                    <a:moveTo>
                      <a:pt x="604100" y="0"/>
                    </a:moveTo>
                    <a:cubicBezTo>
                      <a:pt x="937734" y="0"/>
                      <a:pt x="1208198" y="270464"/>
                      <a:pt x="1208199" y="604099"/>
                    </a:cubicBezTo>
                    <a:cubicBezTo>
                      <a:pt x="1208198" y="812621"/>
                      <a:pt x="1102548" y="996467"/>
                      <a:pt x="941857" y="1105028"/>
                    </a:cubicBezTo>
                    <a:lnTo>
                      <a:pt x="877420" y="1140003"/>
                    </a:lnTo>
                    <a:lnTo>
                      <a:pt x="944307" y="1206890"/>
                    </a:lnTo>
                    <a:cubicBezTo>
                      <a:pt x="967374" y="1229956"/>
                      <a:pt x="967374" y="1267354"/>
                      <a:pt x="944307" y="1290420"/>
                    </a:cubicBezTo>
                    <a:lnTo>
                      <a:pt x="827261" y="1407466"/>
                    </a:lnTo>
                    <a:lnTo>
                      <a:pt x="827261" y="1433607"/>
                    </a:lnTo>
                    <a:lnTo>
                      <a:pt x="895049" y="1501394"/>
                    </a:lnTo>
                    <a:cubicBezTo>
                      <a:pt x="921169" y="1527515"/>
                      <a:pt x="921169" y="1569863"/>
                      <a:pt x="895049" y="1595984"/>
                    </a:cubicBezTo>
                    <a:lnTo>
                      <a:pt x="827261" y="1663771"/>
                    </a:lnTo>
                    <a:lnTo>
                      <a:pt x="827261" y="1704646"/>
                    </a:lnTo>
                    <a:lnTo>
                      <a:pt x="895048" y="1772433"/>
                    </a:lnTo>
                    <a:cubicBezTo>
                      <a:pt x="921168" y="1798554"/>
                      <a:pt x="921168" y="1840902"/>
                      <a:pt x="895048" y="1867023"/>
                    </a:cubicBezTo>
                    <a:lnTo>
                      <a:pt x="827261" y="1934810"/>
                    </a:lnTo>
                    <a:lnTo>
                      <a:pt x="827261" y="1976018"/>
                    </a:lnTo>
                    <a:lnTo>
                      <a:pt x="895046" y="2043804"/>
                    </a:lnTo>
                    <a:cubicBezTo>
                      <a:pt x="921167" y="2069924"/>
                      <a:pt x="921167" y="2112273"/>
                      <a:pt x="895046" y="2138393"/>
                    </a:cubicBezTo>
                    <a:lnTo>
                      <a:pt x="827261" y="2206179"/>
                    </a:lnTo>
                    <a:lnTo>
                      <a:pt x="827261" y="2280797"/>
                    </a:lnTo>
                    <a:lnTo>
                      <a:pt x="816914" y="2309447"/>
                    </a:lnTo>
                    <a:lnTo>
                      <a:pt x="625299" y="2501062"/>
                    </a:lnTo>
                    <a:cubicBezTo>
                      <a:pt x="610489" y="2515872"/>
                      <a:pt x="586478" y="2515872"/>
                      <a:pt x="571669" y="2501062"/>
                    </a:cubicBezTo>
                    <a:lnTo>
                      <a:pt x="380053" y="2309447"/>
                    </a:lnTo>
                    <a:lnTo>
                      <a:pt x="368946" y="2282631"/>
                    </a:lnTo>
                    <a:lnTo>
                      <a:pt x="369953" y="1396484"/>
                    </a:lnTo>
                    <a:lnTo>
                      <a:pt x="263888" y="1290420"/>
                    </a:lnTo>
                    <a:cubicBezTo>
                      <a:pt x="240822" y="1267353"/>
                      <a:pt x="240822" y="1229956"/>
                      <a:pt x="263888" y="1206891"/>
                    </a:cubicBezTo>
                    <a:lnTo>
                      <a:pt x="330775" y="1140002"/>
                    </a:lnTo>
                    <a:lnTo>
                      <a:pt x="266341" y="1105027"/>
                    </a:lnTo>
                    <a:cubicBezTo>
                      <a:pt x="105650" y="996466"/>
                      <a:pt x="-1" y="812621"/>
                      <a:pt x="0" y="604099"/>
                    </a:cubicBezTo>
                    <a:cubicBezTo>
                      <a:pt x="-1" y="270464"/>
                      <a:pt x="270463" y="0"/>
                      <a:pt x="604100" y="0"/>
                    </a:cubicBezTo>
                    <a:close/>
                  </a:path>
                </a:pathLst>
              </a:custGeom>
              <a:solidFill>
                <a:srgbClr val="54B847"/>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a:ln>
                    <a:noFill/>
                  </a:ln>
                  <a:solidFill>
                    <a:srgbClr val="FFFFFF"/>
                  </a:solidFill>
                  <a:effectLst/>
                  <a:uLnTx/>
                  <a:uFillTx/>
                  <a:latin typeface="Calibri"/>
                  <a:ea typeface="+mn-ea"/>
                  <a:cs typeface="+mn-cs"/>
                  <a:sym typeface="Arial"/>
                </a:endParaRPr>
              </a:p>
            </p:txBody>
          </p:sp>
        </p:grpSp>
        <p:grpSp>
          <p:nvGrpSpPr>
            <p:cNvPr id="263" name="Group 262">
              <a:extLst>
                <a:ext uri="{FF2B5EF4-FFF2-40B4-BE49-F238E27FC236}">
                  <a16:creationId xmlns:a16="http://schemas.microsoft.com/office/drawing/2014/main" id="{A7812C9E-C634-2D41-BFA2-E29C84864741}"/>
                </a:ext>
              </a:extLst>
            </p:cNvPr>
            <p:cNvGrpSpPr/>
            <p:nvPr/>
          </p:nvGrpSpPr>
          <p:grpSpPr>
            <a:xfrm>
              <a:off x="8625920" y="4206260"/>
              <a:ext cx="1661632" cy="1198133"/>
              <a:chOff x="6365391" y="2702351"/>
              <a:chExt cx="1014322" cy="731385"/>
            </a:xfrm>
          </p:grpSpPr>
          <p:pic>
            <p:nvPicPr>
              <p:cNvPr id="421" name="Picture 420">
                <a:extLst>
                  <a:ext uri="{FF2B5EF4-FFF2-40B4-BE49-F238E27FC236}">
                    <a16:creationId xmlns:a16="http://schemas.microsoft.com/office/drawing/2014/main" id="{CACEBC17-950F-E54F-9983-CC06E42B632C}"/>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681575" y="3097295"/>
                <a:ext cx="698138" cy="336441"/>
              </a:xfrm>
              <a:prstGeom prst="rect">
                <a:avLst/>
              </a:prstGeom>
            </p:spPr>
          </p:pic>
          <p:grpSp>
            <p:nvGrpSpPr>
              <p:cNvPr id="422" name="Group 421">
                <a:extLst>
                  <a:ext uri="{FF2B5EF4-FFF2-40B4-BE49-F238E27FC236}">
                    <a16:creationId xmlns:a16="http://schemas.microsoft.com/office/drawing/2014/main" id="{8E6FA200-7B49-714D-990A-46DDE0342ABD}"/>
                  </a:ext>
                </a:extLst>
              </p:cNvPr>
              <p:cNvGrpSpPr/>
              <p:nvPr/>
            </p:nvGrpSpPr>
            <p:grpSpPr>
              <a:xfrm>
                <a:off x="6365391" y="2702351"/>
                <a:ext cx="779536" cy="607119"/>
                <a:chOff x="7269452" y="1274951"/>
                <a:chExt cx="1267470" cy="987132"/>
              </a:xfrm>
              <a:solidFill>
                <a:srgbClr val="224982"/>
              </a:solidFill>
            </p:grpSpPr>
            <p:sp>
              <p:nvSpPr>
                <p:cNvPr id="423" name="Freeform 422">
                  <a:extLst>
                    <a:ext uri="{FF2B5EF4-FFF2-40B4-BE49-F238E27FC236}">
                      <a16:creationId xmlns:a16="http://schemas.microsoft.com/office/drawing/2014/main" id="{B829EFA6-C19A-ED44-B0E6-241EBA570CE6}"/>
                    </a:ext>
                  </a:extLst>
                </p:cNvPr>
                <p:cNvSpPr/>
                <p:nvPr/>
              </p:nvSpPr>
              <p:spPr>
                <a:xfrm rot="18900000" flipH="1">
                  <a:off x="7269452" y="1274951"/>
                  <a:ext cx="1267470" cy="987132"/>
                </a:xfrm>
                <a:custGeom>
                  <a:avLst/>
                  <a:gdLst>
                    <a:gd name="connsiteX0" fmla="*/ 565302 w 1267470"/>
                    <a:gd name="connsiteY0" fmla="*/ 17448 h 987132"/>
                    <a:gd name="connsiteX1" fmla="*/ 17448 w 1267470"/>
                    <a:gd name="connsiteY1" fmla="*/ 565302 h 987132"/>
                    <a:gd name="connsiteX2" fmla="*/ 17448 w 1267470"/>
                    <a:gd name="connsiteY2" fmla="*/ 649548 h 987132"/>
                    <a:gd name="connsiteX3" fmla="*/ 355033 w 1267470"/>
                    <a:gd name="connsiteY3" fmla="*/ 987132 h 987132"/>
                    <a:gd name="connsiteX4" fmla="*/ 410967 w 1267470"/>
                    <a:gd name="connsiteY4" fmla="*/ 981494 h 987132"/>
                    <a:gd name="connsiteX5" fmla="*/ 439601 w 1267470"/>
                    <a:gd name="connsiteY5" fmla="*/ 982488 h 987132"/>
                    <a:gd name="connsiteX6" fmla="*/ 268237 w 1267470"/>
                    <a:gd name="connsiteY6" fmla="*/ 811124 h 987132"/>
                    <a:gd name="connsiteX7" fmla="*/ 246533 w 1267470"/>
                    <a:gd name="connsiteY7" fmla="*/ 832828 h 987132"/>
                    <a:gd name="connsiteX8" fmla="*/ 141666 w 1267470"/>
                    <a:gd name="connsiteY8" fmla="*/ 727961 h 987132"/>
                    <a:gd name="connsiteX9" fmla="*/ 163370 w 1267470"/>
                    <a:gd name="connsiteY9" fmla="*/ 706257 h 987132"/>
                    <a:gd name="connsiteX10" fmla="*/ 65935 w 1267470"/>
                    <a:gd name="connsiteY10" fmla="*/ 608822 h 987132"/>
                    <a:gd name="connsiteX11" fmla="*/ 608821 w 1267470"/>
                    <a:gd name="connsiteY11" fmla="*/ 65936 h 987132"/>
                    <a:gd name="connsiteX12" fmla="*/ 1201535 w 1267470"/>
                    <a:gd name="connsiteY12" fmla="*/ 658649 h 987132"/>
                    <a:gd name="connsiteX13" fmla="*/ 1116759 w 1267470"/>
                    <a:gd name="connsiteY13" fmla="*/ 743425 h 987132"/>
                    <a:gd name="connsiteX14" fmla="*/ 1131050 w 1267470"/>
                    <a:gd name="connsiteY14" fmla="*/ 769754 h 987132"/>
                    <a:gd name="connsiteX15" fmla="*/ 1143223 w 1267470"/>
                    <a:gd name="connsiteY15" fmla="*/ 808968 h 987132"/>
                    <a:gd name="connsiteX16" fmla="*/ 1250022 w 1267470"/>
                    <a:gd name="connsiteY16" fmla="*/ 702168 h 987132"/>
                    <a:gd name="connsiteX17" fmla="*/ 1250022 w 1267470"/>
                    <a:gd name="connsiteY17" fmla="*/ 617922 h 987132"/>
                    <a:gd name="connsiteX18" fmla="*/ 649548 w 1267470"/>
                    <a:gd name="connsiteY18" fmla="*/ 17448 h 987132"/>
                    <a:gd name="connsiteX19" fmla="*/ 565302 w 1267470"/>
                    <a:gd name="connsiteY19" fmla="*/ 17448 h 987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67470" h="987132">
                      <a:moveTo>
                        <a:pt x="565302" y="17448"/>
                      </a:moveTo>
                      <a:lnTo>
                        <a:pt x="17448" y="565302"/>
                      </a:lnTo>
                      <a:cubicBezTo>
                        <a:pt x="-5816" y="588565"/>
                        <a:pt x="-5816" y="626284"/>
                        <a:pt x="17448" y="649548"/>
                      </a:cubicBezTo>
                      <a:lnTo>
                        <a:pt x="355033" y="987132"/>
                      </a:lnTo>
                      <a:lnTo>
                        <a:pt x="410967" y="981494"/>
                      </a:lnTo>
                      <a:lnTo>
                        <a:pt x="439601" y="982488"/>
                      </a:lnTo>
                      <a:lnTo>
                        <a:pt x="268237" y="811124"/>
                      </a:lnTo>
                      <a:lnTo>
                        <a:pt x="246533" y="832828"/>
                      </a:lnTo>
                      <a:lnTo>
                        <a:pt x="141666" y="727961"/>
                      </a:lnTo>
                      <a:lnTo>
                        <a:pt x="163370" y="706257"/>
                      </a:lnTo>
                      <a:lnTo>
                        <a:pt x="65935" y="608822"/>
                      </a:lnTo>
                      <a:lnTo>
                        <a:pt x="608821" y="65936"/>
                      </a:lnTo>
                      <a:lnTo>
                        <a:pt x="1201535" y="658649"/>
                      </a:lnTo>
                      <a:lnTo>
                        <a:pt x="1116759" y="743425"/>
                      </a:lnTo>
                      <a:lnTo>
                        <a:pt x="1131050" y="769754"/>
                      </a:lnTo>
                      <a:lnTo>
                        <a:pt x="1143223" y="808968"/>
                      </a:lnTo>
                      <a:lnTo>
                        <a:pt x="1250022" y="702168"/>
                      </a:lnTo>
                      <a:cubicBezTo>
                        <a:pt x="1273286" y="678905"/>
                        <a:pt x="1273286" y="641186"/>
                        <a:pt x="1250022" y="617922"/>
                      </a:cubicBezTo>
                      <a:lnTo>
                        <a:pt x="649548" y="17448"/>
                      </a:lnTo>
                      <a:cubicBezTo>
                        <a:pt x="626284" y="-5816"/>
                        <a:pt x="588566" y="-5816"/>
                        <a:pt x="565302" y="17448"/>
                      </a:cubicBezTo>
                      <a:close/>
                    </a:path>
                  </a:pathLst>
                </a:custGeom>
                <a:grpFill/>
                <a:ln w="317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a:ln>
                      <a:noFill/>
                    </a:ln>
                    <a:solidFill>
                      <a:srgbClr val="FFFFFF"/>
                    </a:solidFill>
                    <a:effectLst/>
                    <a:uLnTx/>
                    <a:uFillTx/>
                    <a:latin typeface="Calibri"/>
                    <a:ea typeface="+mn-ea"/>
                    <a:cs typeface="+mn-cs"/>
                    <a:sym typeface="Arial"/>
                  </a:endParaRPr>
                </a:p>
              </p:txBody>
            </p:sp>
            <p:sp>
              <p:nvSpPr>
                <p:cNvPr id="424" name="Freeform 423">
                  <a:extLst>
                    <a:ext uri="{FF2B5EF4-FFF2-40B4-BE49-F238E27FC236}">
                      <a16:creationId xmlns:a16="http://schemas.microsoft.com/office/drawing/2014/main" id="{123EA14F-89E6-C54F-98F0-CB65D326427D}"/>
                    </a:ext>
                  </a:extLst>
                </p:cNvPr>
                <p:cNvSpPr/>
                <p:nvPr/>
              </p:nvSpPr>
              <p:spPr>
                <a:xfrm rot="18900000" flipH="1">
                  <a:off x="7479182" y="1424104"/>
                  <a:ext cx="933680" cy="774497"/>
                </a:xfrm>
                <a:custGeom>
                  <a:avLst/>
                  <a:gdLst>
                    <a:gd name="connsiteX0" fmla="*/ 446356 w 933680"/>
                    <a:gd name="connsiteY0" fmla="*/ 0 h 774497"/>
                    <a:gd name="connsiteX1" fmla="*/ 0 w 933680"/>
                    <a:gd name="connsiteY1" fmla="*/ 446356 h 774497"/>
                    <a:gd name="connsiteX2" fmla="*/ 44740 w 933680"/>
                    <a:gd name="connsiteY2" fmla="*/ 491096 h 774497"/>
                    <a:gd name="connsiteX3" fmla="*/ 73512 w 933680"/>
                    <a:gd name="connsiteY3" fmla="*/ 462324 h 774497"/>
                    <a:gd name="connsiteX4" fmla="*/ 178379 w 933680"/>
                    <a:gd name="connsiteY4" fmla="*/ 567191 h 774497"/>
                    <a:gd name="connsiteX5" fmla="*/ 149607 w 933680"/>
                    <a:gd name="connsiteY5" fmla="*/ 595963 h 774497"/>
                    <a:gd name="connsiteX6" fmla="*/ 328142 w 933680"/>
                    <a:gd name="connsiteY6" fmla="*/ 774497 h 774497"/>
                    <a:gd name="connsiteX7" fmla="*/ 326667 w 933680"/>
                    <a:gd name="connsiteY7" fmla="*/ 732002 h 774497"/>
                    <a:gd name="connsiteX8" fmla="*/ 333306 w 933680"/>
                    <a:gd name="connsiteY8" fmla="*/ 666140 h 774497"/>
                    <a:gd name="connsiteX9" fmla="*/ 297108 w 933680"/>
                    <a:gd name="connsiteY9" fmla="*/ 636572 h 774497"/>
                    <a:gd name="connsiteX10" fmla="*/ 297108 w 933680"/>
                    <a:gd name="connsiteY10" fmla="*/ 297108 h 774497"/>
                    <a:gd name="connsiteX11" fmla="*/ 636572 w 933680"/>
                    <a:gd name="connsiteY11" fmla="*/ 297108 h 774497"/>
                    <a:gd name="connsiteX12" fmla="*/ 689301 w 933680"/>
                    <a:gd name="connsiteY12" fmla="*/ 376513 h 774497"/>
                    <a:gd name="connsiteX13" fmla="*/ 697494 w 933680"/>
                    <a:gd name="connsiteY13" fmla="*/ 404158 h 774497"/>
                    <a:gd name="connsiteX14" fmla="*/ 725313 w 933680"/>
                    <a:gd name="connsiteY14" fmla="*/ 406962 h 774497"/>
                    <a:gd name="connsiteX15" fmla="*/ 893052 w 933680"/>
                    <a:gd name="connsiteY15" fmla="*/ 497398 h 774497"/>
                    <a:gd name="connsiteX16" fmla="*/ 906865 w 933680"/>
                    <a:gd name="connsiteY16" fmla="*/ 514139 h 774497"/>
                    <a:gd name="connsiteX17" fmla="*/ 933680 w 933680"/>
                    <a:gd name="connsiteY17" fmla="*/ 487324 h 774497"/>
                    <a:gd name="connsiteX18" fmla="*/ 446356 w 933680"/>
                    <a:gd name="connsiteY18" fmla="*/ 0 h 774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33680" h="774497">
                      <a:moveTo>
                        <a:pt x="446356" y="0"/>
                      </a:moveTo>
                      <a:lnTo>
                        <a:pt x="0" y="446356"/>
                      </a:lnTo>
                      <a:lnTo>
                        <a:pt x="44740" y="491096"/>
                      </a:lnTo>
                      <a:lnTo>
                        <a:pt x="73512" y="462324"/>
                      </a:lnTo>
                      <a:lnTo>
                        <a:pt x="178379" y="567191"/>
                      </a:lnTo>
                      <a:lnTo>
                        <a:pt x="149607" y="595963"/>
                      </a:lnTo>
                      <a:lnTo>
                        <a:pt x="328142" y="774497"/>
                      </a:lnTo>
                      <a:lnTo>
                        <a:pt x="326667" y="732002"/>
                      </a:lnTo>
                      <a:lnTo>
                        <a:pt x="333306" y="666140"/>
                      </a:lnTo>
                      <a:lnTo>
                        <a:pt x="297108" y="636572"/>
                      </a:lnTo>
                      <a:cubicBezTo>
                        <a:pt x="203368" y="542831"/>
                        <a:pt x="203368" y="390849"/>
                        <a:pt x="297108" y="297108"/>
                      </a:cubicBezTo>
                      <a:cubicBezTo>
                        <a:pt x="390849" y="203368"/>
                        <a:pt x="542832" y="203367"/>
                        <a:pt x="636572" y="297108"/>
                      </a:cubicBezTo>
                      <a:cubicBezTo>
                        <a:pt x="660008" y="320543"/>
                        <a:pt x="677584" y="347618"/>
                        <a:pt x="689301" y="376513"/>
                      </a:cubicBezTo>
                      <a:lnTo>
                        <a:pt x="697494" y="404158"/>
                      </a:lnTo>
                      <a:lnTo>
                        <a:pt x="725313" y="406962"/>
                      </a:lnTo>
                      <a:cubicBezTo>
                        <a:pt x="790107" y="420221"/>
                        <a:pt x="848022" y="452367"/>
                        <a:pt x="893052" y="497398"/>
                      </a:cubicBezTo>
                      <a:lnTo>
                        <a:pt x="906865" y="514139"/>
                      </a:lnTo>
                      <a:lnTo>
                        <a:pt x="933680" y="487324"/>
                      </a:lnTo>
                      <a:lnTo>
                        <a:pt x="446356" y="0"/>
                      </a:lnTo>
                      <a:close/>
                    </a:path>
                  </a:pathLst>
                </a:custGeom>
                <a:grpFill/>
                <a:ln w="317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a:ln>
                      <a:noFill/>
                    </a:ln>
                    <a:solidFill>
                      <a:srgbClr val="FFFFFF"/>
                    </a:solidFill>
                    <a:effectLst/>
                    <a:uLnTx/>
                    <a:uFillTx/>
                    <a:latin typeface="Calibri"/>
                    <a:ea typeface="+mn-ea"/>
                    <a:cs typeface="+mn-cs"/>
                    <a:sym typeface="Arial"/>
                  </a:endParaRPr>
                </a:p>
              </p:txBody>
            </p:sp>
            <p:sp>
              <p:nvSpPr>
                <p:cNvPr id="425" name="Freeform 424">
                  <a:extLst>
                    <a:ext uri="{FF2B5EF4-FFF2-40B4-BE49-F238E27FC236}">
                      <a16:creationId xmlns:a16="http://schemas.microsoft.com/office/drawing/2014/main" id="{CCADB346-DF00-F04D-B484-CF73C88EDB41}"/>
                    </a:ext>
                  </a:extLst>
                </p:cNvPr>
                <p:cNvSpPr/>
                <p:nvPr/>
              </p:nvSpPr>
              <p:spPr>
                <a:xfrm rot="18900000" flipH="1">
                  <a:off x="7773470" y="1748642"/>
                  <a:ext cx="249391" cy="113259"/>
                </a:xfrm>
                <a:custGeom>
                  <a:avLst/>
                  <a:gdLst>
                    <a:gd name="connsiteX0" fmla="*/ 0 w 249391"/>
                    <a:gd name="connsiteY0" fmla="*/ 28314 h 113259"/>
                    <a:gd name="connsiteX1" fmla="*/ 50980 w 249391"/>
                    <a:gd name="connsiteY1" fmla="*/ 79294 h 113259"/>
                    <a:gd name="connsiteX2" fmla="*/ 55573 w 249391"/>
                    <a:gd name="connsiteY2" fmla="*/ 76877 h 113259"/>
                    <a:gd name="connsiteX3" fmla="*/ 169533 w 249391"/>
                    <a:gd name="connsiteY3" fmla="*/ 99983 h 113259"/>
                    <a:gd name="connsiteX4" fmla="*/ 180378 w 249391"/>
                    <a:gd name="connsiteY4" fmla="*/ 113259 h 113259"/>
                    <a:gd name="connsiteX5" fmla="*/ 249391 w 249391"/>
                    <a:gd name="connsiteY5" fmla="*/ 94767 h 113259"/>
                    <a:gd name="connsiteX6" fmla="*/ 240790 w 249391"/>
                    <a:gd name="connsiteY6" fmla="*/ 78422 h 113259"/>
                    <a:gd name="connsiteX7" fmla="*/ 218447 w 249391"/>
                    <a:gd name="connsiteY7" fmla="*/ 51069 h 113259"/>
                    <a:gd name="connsiteX8" fmla="*/ 29543 w 249391"/>
                    <a:gd name="connsiteY8" fmla="*/ 12767 h 113259"/>
                    <a:gd name="connsiteX9" fmla="*/ 0 w 249391"/>
                    <a:gd name="connsiteY9" fmla="*/ 28314 h 113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9391" h="113259">
                      <a:moveTo>
                        <a:pt x="0" y="28314"/>
                      </a:moveTo>
                      <a:lnTo>
                        <a:pt x="50980" y="79294"/>
                      </a:lnTo>
                      <a:lnTo>
                        <a:pt x="55573" y="76877"/>
                      </a:lnTo>
                      <a:cubicBezTo>
                        <a:pt x="93560" y="61472"/>
                        <a:pt x="138725" y="69175"/>
                        <a:pt x="169533" y="99983"/>
                      </a:cubicBezTo>
                      <a:lnTo>
                        <a:pt x="180378" y="113259"/>
                      </a:lnTo>
                      <a:lnTo>
                        <a:pt x="249391" y="94767"/>
                      </a:lnTo>
                      <a:lnTo>
                        <a:pt x="240790" y="78422"/>
                      </a:lnTo>
                      <a:cubicBezTo>
                        <a:pt x="234406" y="68753"/>
                        <a:pt x="226959" y="59580"/>
                        <a:pt x="218447" y="51069"/>
                      </a:cubicBezTo>
                      <a:cubicBezTo>
                        <a:pt x="167378" y="-1"/>
                        <a:pt x="92511" y="-12768"/>
                        <a:pt x="29543" y="12767"/>
                      </a:cubicBezTo>
                      <a:lnTo>
                        <a:pt x="0" y="28314"/>
                      </a:lnTo>
                      <a:close/>
                    </a:path>
                  </a:pathLst>
                </a:custGeom>
                <a:grpFill/>
                <a:ln w="317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a:ln>
                      <a:noFill/>
                    </a:ln>
                    <a:solidFill>
                      <a:srgbClr val="FFFFFF"/>
                    </a:solidFill>
                    <a:effectLst/>
                    <a:uLnTx/>
                    <a:uFillTx/>
                    <a:latin typeface="Calibri"/>
                    <a:ea typeface="+mn-ea"/>
                    <a:cs typeface="+mn-cs"/>
                    <a:sym typeface="Arial"/>
                  </a:endParaRPr>
                </a:p>
              </p:txBody>
            </p:sp>
            <p:sp>
              <p:nvSpPr>
                <p:cNvPr id="426" name="Freeform 425">
                  <a:extLst>
                    <a:ext uri="{FF2B5EF4-FFF2-40B4-BE49-F238E27FC236}">
                      <a16:creationId xmlns:a16="http://schemas.microsoft.com/office/drawing/2014/main" id="{A3455ED1-EC9E-6D4F-9E72-B7DC4520EC69}"/>
                    </a:ext>
                  </a:extLst>
                </p:cNvPr>
                <p:cNvSpPr/>
                <p:nvPr/>
              </p:nvSpPr>
              <p:spPr>
                <a:xfrm rot="18900000" flipH="1">
                  <a:off x="8055344" y="1678282"/>
                  <a:ext cx="97731" cy="227558"/>
                </a:xfrm>
                <a:custGeom>
                  <a:avLst/>
                  <a:gdLst>
                    <a:gd name="connsiteX0" fmla="*/ 28314 w 97731"/>
                    <a:gd name="connsiteY0" fmla="*/ 0 h 227558"/>
                    <a:gd name="connsiteX1" fmla="*/ 12767 w 97731"/>
                    <a:gd name="connsiteY1" fmla="*/ 29543 h 227558"/>
                    <a:gd name="connsiteX2" fmla="*/ 51070 w 97731"/>
                    <a:gd name="connsiteY2" fmla="*/ 218447 h 227558"/>
                    <a:gd name="connsiteX3" fmla="*/ 62223 w 97731"/>
                    <a:gd name="connsiteY3" fmla="*/ 227558 h 227558"/>
                    <a:gd name="connsiteX4" fmla="*/ 90851 w 97731"/>
                    <a:gd name="connsiteY4" fmla="*/ 174817 h 227558"/>
                    <a:gd name="connsiteX5" fmla="*/ 97731 w 97731"/>
                    <a:gd name="connsiteY5" fmla="*/ 166478 h 227558"/>
                    <a:gd name="connsiteX6" fmla="*/ 81210 w 97731"/>
                    <a:gd name="connsiteY6" fmla="*/ 144072 h 227558"/>
                    <a:gd name="connsiteX7" fmla="*/ 76877 w 97731"/>
                    <a:gd name="connsiteY7" fmla="*/ 55573 h 227558"/>
                    <a:gd name="connsiteX8" fmla="*/ 79295 w 97731"/>
                    <a:gd name="connsiteY8" fmla="*/ 50980 h 227558"/>
                    <a:gd name="connsiteX9" fmla="*/ 28314 w 97731"/>
                    <a:gd name="connsiteY9" fmla="*/ 0 h 227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7731" h="227558">
                      <a:moveTo>
                        <a:pt x="28314" y="0"/>
                      </a:moveTo>
                      <a:lnTo>
                        <a:pt x="12767" y="29543"/>
                      </a:lnTo>
                      <a:cubicBezTo>
                        <a:pt x="-12767" y="92511"/>
                        <a:pt x="0" y="167378"/>
                        <a:pt x="51070" y="218447"/>
                      </a:cubicBezTo>
                      <a:lnTo>
                        <a:pt x="62223" y="227558"/>
                      </a:lnTo>
                      <a:lnTo>
                        <a:pt x="90851" y="174817"/>
                      </a:lnTo>
                      <a:lnTo>
                        <a:pt x="97731" y="166478"/>
                      </a:lnTo>
                      <a:lnTo>
                        <a:pt x="81210" y="144072"/>
                      </a:lnTo>
                      <a:cubicBezTo>
                        <a:pt x="66768" y="116591"/>
                        <a:pt x="65324" y="84063"/>
                        <a:pt x="76877" y="55573"/>
                      </a:cubicBezTo>
                      <a:lnTo>
                        <a:pt x="79295" y="50980"/>
                      </a:lnTo>
                      <a:lnTo>
                        <a:pt x="28314" y="0"/>
                      </a:lnTo>
                      <a:close/>
                    </a:path>
                  </a:pathLst>
                </a:custGeom>
                <a:grpFill/>
                <a:ln w="317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a:ln>
                      <a:noFill/>
                    </a:ln>
                    <a:solidFill>
                      <a:srgbClr val="FFFFFF"/>
                    </a:solidFill>
                    <a:effectLst/>
                    <a:uLnTx/>
                    <a:uFillTx/>
                    <a:latin typeface="Calibri"/>
                    <a:ea typeface="+mn-ea"/>
                    <a:cs typeface="+mn-cs"/>
                    <a:sym typeface="Arial"/>
                  </a:endParaRPr>
                </a:p>
              </p:txBody>
            </p:sp>
          </p:grpSp>
        </p:grpSp>
        <p:grpSp>
          <p:nvGrpSpPr>
            <p:cNvPr id="264" name="Group 263">
              <a:extLst>
                <a:ext uri="{FF2B5EF4-FFF2-40B4-BE49-F238E27FC236}">
                  <a16:creationId xmlns:a16="http://schemas.microsoft.com/office/drawing/2014/main" id="{AC6A0499-A483-4B42-92AA-F95321065DE8}"/>
                </a:ext>
              </a:extLst>
            </p:cNvPr>
            <p:cNvGrpSpPr/>
            <p:nvPr/>
          </p:nvGrpSpPr>
          <p:grpSpPr>
            <a:xfrm>
              <a:off x="6888090" y="4311003"/>
              <a:ext cx="1443260" cy="1164641"/>
              <a:chOff x="1907306" y="2734506"/>
              <a:chExt cx="881020" cy="710940"/>
            </a:xfrm>
          </p:grpSpPr>
          <p:grpSp>
            <p:nvGrpSpPr>
              <p:cNvPr id="379" name="Group 378">
                <a:extLst>
                  <a:ext uri="{FF2B5EF4-FFF2-40B4-BE49-F238E27FC236}">
                    <a16:creationId xmlns:a16="http://schemas.microsoft.com/office/drawing/2014/main" id="{D15DAB69-1519-B64A-B4E8-2AE6B5ED7B09}"/>
                  </a:ext>
                </a:extLst>
              </p:cNvPr>
              <p:cNvGrpSpPr/>
              <p:nvPr/>
            </p:nvGrpSpPr>
            <p:grpSpPr>
              <a:xfrm>
                <a:off x="2237160" y="2836107"/>
                <a:ext cx="551166" cy="609339"/>
                <a:chOff x="3211714" y="-1893386"/>
                <a:chExt cx="1787831" cy="1976527"/>
              </a:xfrm>
            </p:grpSpPr>
            <p:sp>
              <p:nvSpPr>
                <p:cNvPr id="415" name="Freeform 414">
                  <a:extLst>
                    <a:ext uri="{FF2B5EF4-FFF2-40B4-BE49-F238E27FC236}">
                      <a16:creationId xmlns:a16="http://schemas.microsoft.com/office/drawing/2014/main" id="{2F8DA49F-DB19-3F46-A0F2-76EDE2E04036}"/>
                    </a:ext>
                  </a:extLst>
                </p:cNvPr>
                <p:cNvSpPr/>
                <p:nvPr/>
              </p:nvSpPr>
              <p:spPr>
                <a:xfrm>
                  <a:off x="3211714" y="-1893386"/>
                  <a:ext cx="1587617" cy="1719782"/>
                </a:xfrm>
                <a:custGeom>
                  <a:avLst/>
                  <a:gdLst>
                    <a:gd name="connsiteX0" fmla="*/ 105799 w 1587617"/>
                    <a:gd name="connsiteY0" fmla="*/ 0 h 1719782"/>
                    <a:gd name="connsiteX1" fmla="*/ 1481818 w 1587617"/>
                    <a:gd name="connsiteY1" fmla="*/ 0 h 1719782"/>
                    <a:gd name="connsiteX2" fmla="*/ 1587617 w 1587617"/>
                    <a:gd name="connsiteY2" fmla="*/ 105799 h 1719782"/>
                    <a:gd name="connsiteX3" fmla="*/ 1587617 w 1587617"/>
                    <a:gd name="connsiteY3" fmla="*/ 782397 h 1719782"/>
                    <a:gd name="connsiteX4" fmla="*/ 1587606 w 1587617"/>
                    <a:gd name="connsiteY4" fmla="*/ 782394 h 1719782"/>
                    <a:gd name="connsiteX5" fmla="*/ 1516145 w 1587617"/>
                    <a:gd name="connsiteY5" fmla="*/ 775190 h 1719782"/>
                    <a:gd name="connsiteX6" fmla="*/ 1475581 w 1587617"/>
                    <a:gd name="connsiteY6" fmla="*/ 779279 h 1719782"/>
                    <a:gd name="connsiteX7" fmla="*/ 1475581 w 1587617"/>
                    <a:gd name="connsiteY7" fmla="*/ 623658 h 1719782"/>
                    <a:gd name="connsiteX8" fmla="*/ 1530093 w 1587617"/>
                    <a:gd name="connsiteY8" fmla="*/ 623658 h 1719782"/>
                    <a:gd name="connsiteX9" fmla="*/ 1530093 w 1587617"/>
                    <a:gd name="connsiteY9" fmla="*/ 360268 h 1719782"/>
                    <a:gd name="connsiteX10" fmla="*/ 1475581 w 1587617"/>
                    <a:gd name="connsiteY10" fmla="*/ 360268 h 1719782"/>
                    <a:gd name="connsiteX11" fmla="*/ 1475581 w 1587617"/>
                    <a:gd name="connsiteY11" fmla="*/ 115545 h 1719782"/>
                    <a:gd name="connsiteX12" fmla="*/ 112037 w 1587617"/>
                    <a:gd name="connsiteY12" fmla="*/ 115545 h 1719782"/>
                    <a:gd name="connsiteX13" fmla="*/ 112037 w 1587617"/>
                    <a:gd name="connsiteY13" fmla="*/ 1604237 h 1719782"/>
                    <a:gd name="connsiteX14" fmla="*/ 1350446 w 1587617"/>
                    <a:gd name="connsiteY14" fmla="*/ 1604237 h 1719782"/>
                    <a:gd name="connsiteX15" fmla="*/ 1350315 w 1587617"/>
                    <a:gd name="connsiteY15" fmla="*/ 1719782 h 1719782"/>
                    <a:gd name="connsiteX16" fmla="*/ 105799 w 1587617"/>
                    <a:gd name="connsiteY16" fmla="*/ 1719782 h 1719782"/>
                    <a:gd name="connsiteX17" fmla="*/ 0 w 1587617"/>
                    <a:gd name="connsiteY17" fmla="*/ 1613983 h 1719782"/>
                    <a:gd name="connsiteX18" fmla="*/ 0 w 1587617"/>
                    <a:gd name="connsiteY18" fmla="*/ 105799 h 1719782"/>
                    <a:gd name="connsiteX19" fmla="*/ 105799 w 1587617"/>
                    <a:gd name="connsiteY19" fmla="*/ 0 h 1719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87617" h="1719782">
                      <a:moveTo>
                        <a:pt x="105799" y="0"/>
                      </a:moveTo>
                      <a:lnTo>
                        <a:pt x="1481818" y="0"/>
                      </a:lnTo>
                      <a:cubicBezTo>
                        <a:pt x="1540249" y="0"/>
                        <a:pt x="1587617" y="47368"/>
                        <a:pt x="1587617" y="105799"/>
                      </a:cubicBezTo>
                      <a:lnTo>
                        <a:pt x="1587617" y="782397"/>
                      </a:lnTo>
                      <a:lnTo>
                        <a:pt x="1587606" y="782394"/>
                      </a:lnTo>
                      <a:cubicBezTo>
                        <a:pt x="1564524" y="777671"/>
                        <a:pt x="1540624" y="775190"/>
                        <a:pt x="1516145" y="775190"/>
                      </a:cubicBezTo>
                      <a:lnTo>
                        <a:pt x="1475581" y="779279"/>
                      </a:lnTo>
                      <a:lnTo>
                        <a:pt x="1475581" y="623658"/>
                      </a:lnTo>
                      <a:lnTo>
                        <a:pt x="1530093" y="623658"/>
                      </a:lnTo>
                      <a:lnTo>
                        <a:pt x="1530093" y="360268"/>
                      </a:lnTo>
                      <a:lnTo>
                        <a:pt x="1475581" y="360268"/>
                      </a:lnTo>
                      <a:lnTo>
                        <a:pt x="1475581" y="115545"/>
                      </a:lnTo>
                      <a:lnTo>
                        <a:pt x="112037" y="115545"/>
                      </a:lnTo>
                      <a:lnTo>
                        <a:pt x="112037" y="1604237"/>
                      </a:lnTo>
                      <a:lnTo>
                        <a:pt x="1350446" y="1604237"/>
                      </a:lnTo>
                      <a:lnTo>
                        <a:pt x="1350315" y="1719782"/>
                      </a:lnTo>
                      <a:lnTo>
                        <a:pt x="105799" y="1719782"/>
                      </a:lnTo>
                      <a:cubicBezTo>
                        <a:pt x="47368" y="1719782"/>
                        <a:pt x="0" y="1672414"/>
                        <a:pt x="0" y="1613983"/>
                      </a:cubicBezTo>
                      <a:lnTo>
                        <a:pt x="0" y="105799"/>
                      </a:lnTo>
                      <a:cubicBezTo>
                        <a:pt x="0" y="47368"/>
                        <a:pt x="47368" y="0"/>
                        <a:pt x="105799" y="0"/>
                      </a:cubicBezTo>
                      <a:close/>
                    </a:path>
                  </a:pathLst>
                </a:custGeom>
                <a:solidFill>
                  <a:srgbClr val="54B847"/>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a:ln>
                      <a:noFill/>
                    </a:ln>
                    <a:solidFill>
                      <a:srgbClr val="FFFFFF"/>
                    </a:solidFill>
                    <a:effectLst/>
                    <a:uLnTx/>
                    <a:uFillTx/>
                    <a:latin typeface="Calibri"/>
                    <a:ea typeface="+mn-ea"/>
                    <a:cs typeface="+mn-cs"/>
                    <a:sym typeface="Arial"/>
                  </a:endParaRPr>
                </a:p>
              </p:txBody>
            </p:sp>
            <p:sp>
              <p:nvSpPr>
                <p:cNvPr id="416" name="Freeform 415">
                  <a:extLst>
                    <a:ext uri="{FF2B5EF4-FFF2-40B4-BE49-F238E27FC236}">
                      <a16:creationId xmlns:a16="http://schemas.microsoft.com/office/drawing/2014/main" id="{E68FCE91-E171-1E4F-80D2-E86980D2A4A4}"/>
                    </a:ext>
                  </a:extLst>
                </p:cNvPr>
                <p:cNvSpPr/>
                <p:nvPr/>
              </p:nvSpPr>
              <p:spPr>
                <a:xfrm>
                  <a:off x="3444975" y="-1645487"/>
                  <a:ext cx="1121095" cy="1223989"/>
                </a:xfrm>
                <a:custGeom>
                  <a:avLst/>
                  <a:gdLst>
                    <a:gd name="connsiteX0" fmla="*/ 0 w 1121094"/>
                    <a:gd name="connsiteY0" fmla="*/ 0 h 1223989"/>
                    <a:gd name="connsiteX1" fmla="*/ 1121094 w 1121094"/>
                    <a:gd name="connsiteY1" fmla="*/ 0 h 1223989"/>
                    <a:gd name="connsiteX2" fmla="*/ 1121094 w 1121094"/>
                    <a:gd name="connsiteY2" fmla="*/ 112371 h 1223989"/>
                    <a:gd name="connsiteX3" fmla="*/ 1048829 w 1121094"/>
                    <a:gd name="connsiteY3" fmla="*/ 112371 h 1223989"/>
                    <a:gd name="connsiteX4" fmla="*/ 1048829 w 1121094"/>
                    <a:gd name="connsiteY4" fmla="*/ 375761 h 1223989"/>
                    <a:gd name="connsiteX5" fmla="*/ 1121094 w 1121094"/>
                    <a:gd name="connsiteY5" fmla="*/ 375761 h 1223989"/>
                    <a:gd name="connsiteX6" fmla="*/ 1121094 w 1121094"/>
                    <a:gd name="connsiteY6" fmla="*/ 568059 h 1223989"/>
                    <a:gd name="connsiteX7" fmla="*/ 1084632 w 1121094"/>
                    <a:gd name="connsiteY7" fmla="*/ 587850 h 1223989"/>
                    <a:gd name="connsiteX8" fmla="*/ 988856 w 1121094"/>
                    <a:gd name="connsiteY8" fmla="*/ 683626 h 1223989"/>
                    <a:gd name="connsiteX9" fmla="*/ 974309 w 1121094"/>
                    <a:gd name="connsiteY9" fmla="*/ 710428 h 1223989"/>
                    <a:gd name="connsiteX10" fmla="*/ 978194 w 1121094"/>
                    <a:gd name="connsiteY10" fmla="*/ 697911 h 1223989"/>
                    <a:gd name="connsiteX11" fmla="*/ 986855 w 1121094"/>
                    <a:gd name="connsiteY11" fmla="*/ 611995 h 1223989"/>
                    <a:gd name="connsiteX12" fmla="*/ 560547 w 1121094"/>
                    <a:gd name="connsiteY12" fmla="*/ 185687 h 1223989"/>
                    <a:gd name="connsiteX13" fmla="*/ 134239 w 1121094"/>
                    <a:gd name="connsiteY13" fmla="*/ 611995 h 1223989"/>
                    <a:gd name="connsiteX14" fmla="*/ 560547 w 1121094"/>
                    <a:gd name="connsiteY14" fmla="*/ 1038302 h 1223989"/>
                    <a:gd name="connsiteX15" fmla="*/ 914048 w 1121094"/>
                    <a:gd name="connsiteY15" fmla="*/ 850347 h 1223989"/>
                    <a:gd name="connsiteX16" fmla="*/ 935453 w 1121094"/>
                    <a:gd name="connsiteY16" fmla="*/ 810912 h 1223989"/>
                    <a:gd name="connsiteX17" fmla="*/ 928299 w 1121094"/>
                    <a:gd name="connsiteY17" fmla="*/ 881877 h 1223989"/>
                    <a:gd name="connsiteX18" fmla="*/ 1032155 w 1121094"/>
                    <a:gd name="connsiteY18" fmla="*/ 1132606 h 1223989"/>
                    <a:gd name="connsiteX19" fmla="*/ 1050089 w 1121094"/>
                    <a:gd name="connsiteY19" fmla="*/ 1147403 h 1223989"/>
                    <a:gd name="connsiteX20" fmla="*/ 1042171 w 1121094"/>
                    <a:gd name="connsiteY20" fmla="*/ 1166519 h 1223989"/>
                    <a:gd name="connsiteX21" fmla="*/ 1052706 w 1121094"/>
                    <a:gd name="connsiteY21" fmla="*/ 1191954 h 1223989"/>
                    <a:gd name="connsiteX22" fmla="*/ 1084742 w 1121094"/>
                    <a:gd name="connsiteY22" fmla="*/ 1223989 h 1223989"/>
                    <a:gd name="connsiteX23" fmla="*/ 0 w 1121094"/>
                    <a:gd name="connsiteY23" fmla="*/ 1223989 h 1223989"/>
                    <a:gd name="connsiteX24" fmla="*/ 0 w 1121094"/>
                    <a:gd name="connsiteY24" fmla="*/ 0 h 1223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121094" h="1223989">
                      <a:moveTo>
                        <a:pt x="0" y="0"/>
                      </a:moveTo>
                      <a:lnTo>
                        <a:pt x="1121094" y="0"/>
                      </a:lnTo>
                      <a:lnTo>
                        <a:pt x="1121094" y="112371"/>
                      </a:lnTo>
                      <a:lnTo>
                        <a:pt x="1048829" y="112371"/>
                      </a:lnTo>
                      <a:lnTo>
                        <a:pt x="1048829" y="375761"/>
                      </a:lnTo>
                      <a:lnTo>
                        <a:pt x="1121094" y="375761"/>
                      </a:lnTo>
                      <a:lnTo>
                        <a:pt x="1121094" y="568059"/>
                      </a:lnTo>
                      <a:lnTo>
                        <a:pt x="1084632" y="587850"/>
                      </a:lnTo>
                      <a:cubicBezTo>
                        <a:pt x="1046904" y="613339"/>
                        <a:pt x="1014345" y="645898"/>
                        <a:pt x="988856" y="683626"/>
                      </a:cubicBezTo>
                      <a:lnTo>
                        <a:pt x="974309" y="710428"/>
                      </a:lnTo>
                      <a:lnTo>
                        <a:pt x="978194" y="697911"/>
                      </a:lnTo>
                      <a:cubicBezTo>
                        <a:pt x="983873" y="670159"/>
                        <a:pt x="986855" y="641425"/>
                        <a:pt x="986855" y="611995"/>
                      </a:cubicBezTo>
                      <a:cubicBezTo>
                        <a:pt x="986855" y="376551"/>
                        <a:pt x="795991" y="185687"/>
                        <a:pt x="560547" y="185687"/>
                      </a:cubicBezTo>
                      <a:cubicBezTo>
                        <a:pt x="325104" y="185687"/>
                        <a:pt x="134239" y="376551"/>
                        <a:pt x="134239" y="611995"/>
                      </a:cubicBezTo>
                      <a:cubicBezTo>
                        <a:pt x="134239" y="847438"/>
                        <a:pt x="325104" y="1038302"/>
                        <a:pt x="560547" y="1038302"/>
                      </a:cubicBezTo>
                      <a:cubicBezTo>
                        <a:pt x="707700" y="1038302"/>
                        <a:pt x="837438" y="963746"/>
                        <a:pt x="914048" y="850347"/>
                      </a:cubicBezTo>
                      <a:lnTo>
                        <a:pt x="935453" y="810912"/>
                      </a:lnTo>
                      <a:lnTo>
                        <a:pt x="928299" y="881877"/>
                      </a:lnTo>
                      <a:cubicBezTo>
                        <a:pt x="928299" y="979793"/>
                        <a:pt x="967987" y="1068439"/>
                        <a:pt x="1032155" y="1132606"/>
                      </a:cubicBezTo>
                      <a:lnTo>
                        <a:pt x="1050089" y="1147403"/>
                      </a:lnTo>
                      <a:lnTo>
                        <a:pt x="1042171" y="1166519"/>
                      </a:lnTo>
                      <a:cubicBezTo>
                        <a:pt x="1042171" y="1175725"/>
                        <a:pt x="1045683" y="1184930"/>
                        <a:pt x="1052706" y="1191954"/>
                      </a:cubicBezTo>
                      <a:lnTo>
                        <a:pt x="1084742" y="1223989"/>
                      </a:lnTo>
                      <a:lnTo>
                        <a:pt x="0" y="1223989"/>
                      </a:lnTo>
                      <a:lnTo>
                        <a:pt x="0" y="0"/>
                      </a:lnTo>
                      <a:close/>
                    </a:path>
                  </a:pathLst>
                </a:custGeom>
                <a:solidFill>
                  <a:srgbClr val="54B847"/>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a:ln>
                      <a:noFill/>
                    </a:ln>
                    <a:solidFill>
                      <a:srgbClr val="FFFFFF"/>
                    </a:solidFill>
                    <a:effectLst/>
                    <a:uLnTx/>
                    <a:uFillTx/>
                    <a:latin typeface="Calibri"/>
                    <a:ea typeface="+mn-ea"/>
                    <a:cs typeface="+mn-cs"/>
                    <a:sym typeface="Arial"/>
                  </a:endParaRPr>
                </a:p>
              </p:txBody>
            </p:sp>
            <p:sp>
              <p:nvSpPr>
                <p:cNvPr id="417" name="Freeform 416">
                  <a:extLst>
                    <a:ext uri="{FF2B5EF4-FFF2-40B4-BE49-F238E27FC236}">
                      <a16:creationId xmlns:a16="http://schemas.microsoft.com/office/drawing/2014/main" id="{2A3A3D29-E7D9-364C-87E3-E692454D627F}"/>
                    </a:ext>
                  </a:extLst>
                </p:cNvPr>
                <p:cNvSpPr/>
                <p:nvPr/>
              </p:nvSpPr>
              <p:spPr>
                <a:xfrm>
                  <a:off x="4069434" y="-1336403"/>
                  <a:ext cx="245755" cy="405731"/>
                </a:xfrm>
                <a:custGeom>
                  <a:avLst/>
                  <a:gdLst>
                    <a:gd name="connsiteX0" fmla="*/ 0 w 245755"/>
                    <a:gd name="connsiteY0" fmla="*/ 0 h 405731"/>
                    <a:gd name="connsiteX1" fmla="*/ 56625 w 245755"/>
                    <a:gd name="connsiteY1" fmla="*/ 17577 h 405731"/>
                    <a:gd name="connsiteX2" fmla="*/ 245755 w 245755"/>
                    <a:gd name="connsiteY2" fmla="*/ 302909 h 405731"/>
                    <a:gd name="connsiteX3" fmla="*/ 239464 w 245755"/>
                    <a:gd name="connsiteY3" fmla="*/ 365317 h 405731"/>
                    <a:gd name="connsiteX4" fmla="*/ 226919 w 245755"/>
                    <a:gd name="connsiteY4" fmla="*/ 405731 h 405731"/>
                    <a:gd name="connsiteX5" fmla="*/ 118334 w 245755"/>
                    <a:gd name="connsiteY5" fmla="*/ 343040 h 405731"/>
                    <a:gd name="connsiteX6" fmla="*/ 119105 w 245755"/>
                    <a:gd name="connsiteY6" fmla="*/ 340558 h 405731"/>
                    <a:gd name="connsiteX7" fmla="*/ 122900 w 245755"/>
                    <a:gd name="connsiteY7" fmla="*/ 302909 h 405731"/>
                    <a:gd name="connsiteX8" fmla="*/ 8804 w 245755"/>
                    <a:gd name="connsiteY8" fmla="*/ 130778 h 405731"/>
                    <a:gd name="connsiteX9" fmla="*/ 0 w 245755"/>
                    <a:gd name="connsiteY9" fmla="*/ 128045 h 405731"/>
                    <a:gd name="connsiteX10" fmla="*/ 0 w 245755"/>
                    <a:gd name="connsiteY10" fmla="*/ 0 h 40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5755" h="405731">
                      <a:moveTo>
                        <a:pt x="0" y="0"/>
                      </a:moveTo>
                      <a:lnTo>
                        <a:pt x="56625" y="17577"/>
                      </a:lnTo>
                      <a:cubicBezTo>
                        <a:pt x="167769" y="64587"/>
                        <a:pt x="245755" y="174641"/>
                        <a:pt x="245755" y="302909"/>
                      </a:cubicBezTo>
                      <a:cubicBezTo>
                        <a:pt x="245755" y="324287"/>
                        <a:pt x="243589" y="345159"/>
                        <a:pt x="239464" y="365317"/>
                      </a:cubicBezTo>
                      <a:lnTo>
                        <a:pt x="226919" y="405731"/>
                      </a:lnTo>
                      <a:lnTo>
                        <a:pt x="118334" y="343040"/>
                      </a:lnTo>
                      <a:lnTo>
                        <a:pt x="119105" y="340558"/>
                      </a:lnTo>
                      <a:cubicBezTo>
                        <a:pt x="121593" y="328397"/>
                        <a:pt x="122900" y="315806"/>
                        <a:pt x="122900" y="302909"/>
                      </a:cubicBezTo>
                      <a:cubicBezTo>
                        <a:pt x="122900" y="225529"/>
                        <a:pt x="75853" y="159138"/>
                        <a:pt x="8804" y="130778"/>
                      </a:cubicBezTo>
                      <a:lnTo>
                        <a:pt x="0" y="128045"/>
                      </a:lnTo>
                      <a:lnTo>
                        <a:pt x="0" y="0"/>
                      </a:lnTo>
                      <a:close/>
                    </a:path>
                  </a:pathLst>
                </a:custGeom>
                <a:solidFill>
                  <a:srgbClr val="54B847"/>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a:ln>
                      <a:noFill/>
                    </a:ln>
                    <a:solidFill>
                      <a:srgbClr val="FFFFFF"/>
                    </a:solidFill>
                    <a:effectLst/>
                    <a:uLnTx/>
                    <a:uFillTx/>
                    <a:latin typeface="Calibri"/>
                    <a:ea typeface="+mn-ea"/>
                    <a:cs typeface="+mn-cs"/>
                    <a:sym typeface="Arial"/>
                  </a:endParaRPr>
                </a:p>
              </p:txBody>
            </p:sp>
            <p:sp>
              <p:nvSpPr>
                <p:cNvPr id="418" name="Freeform 417">
                  <a:extLst>
                    <a:ext uri="{FF2B5EF4-FFF2-40B4-BE49-F238E27FC236}">
                      <a16:creationId xmlns:a16="http://schemas.microsoft.com/office/drawing/2014/main" id="{7DDB75C8-E80F-8C42-B9D0-15CB59BB8564}"/>
                    </a:ext>
                  </a:extLst>
                </p:cNvPr>
                <p:cNvSpPr/>
                <p:nvPr/>
              </p:nvSpPr>
              <p:spPr>
                <a:xfrm>
                  <a:off x="3695856" y="-1336402"/>
                  <a:ext cx="245756" cy="396647"/>
                </a:xfrm>
                <a:custGeom>
                  <a:avLst/>
                  <a:gdLst>
                    <a:gd name="connsiteX0" fmla="*/ 245756 w 245756"/>
                    <a:gd name="connsiteY0" fmla="*/ 0 h 396647"/>
                    <a:gd name="connsiteX1" fmla="*/ 245756 w 245756"/>
                    <a:gd name="connsiteY1" fmla="*/ 128045 h 396647"/>
                    <a:gd name="connsiteX2" fmla="*/ 236952 w 245756"/>
                    <a:gd name="connsiteY2" fmla="*/ 130778 h 396647"/>
                    <a:gd name="connsiteX3" fmla="*/ 122856 w 245756"/>
                    <a:gd name="connsiteY3" fmla="*/ 302908 h 396647"/>
                    <a:gd name="connsiteX4" fmla="*/ 125909 w 245756"/>
                    <a:gd name="connsiteY4" fmla="*/ 333201 h 396647"/>
                    <a:gd name="connsiteX5" fmla="*/ 16017 w 245756"/>
                    <a:gd name="connsiteY5" fmla="*/ 396647 h 396647"/>
                    <a:gd name="connsiteX6" fmla="*/ 6292 w 245756"/>
                    <a:gd name="connsiteY6" fmla="*/ 365317 h 396647"/>
                    <a:gd name="connsiteX7" fmla="*/ 1 w 245756"/>
                    <a:gd name="connsiteY7" fmla="*/ 302908 h 396647"/>
                    <a:gd name="connsiteX8" fmla="*/ 189131 w 245756"/>
                    <a:gd name="connsiteY8" fmla="*/ 17577 h 396647"/>
                    <a:gd name="connsiteX9" fmla="*/ 245756 w 245756"/>
                    <a:gd name="connsiteY9" fmla="*/ 0 h 396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5756" h="396647">
                      <a:moveTo>
                        <a:pt x="245756" y="0"/>
                      </a:moveTo>
                      <a:lnTo>
                        <a:pt x="245756" y="128045"/>
                      </a:lnTo>
                      <a:lnTo>
                        <a:pt x="236952" y="130778"/>
                      </a:lnTo>
                      <a:cubicBezTo>
                        <a:pt x="169902" y="159137"/>
                        <a:pt x="122856" y="225529"/>
                        <a:pt x="122856" y="302908"/>
                      </a:cubicBezTo>
                      <a:lnTo>
                        <a:pt x="125909" y="333201"/>
                      </a:lnTo>
                      <a:lnTo>
                        <a:pt x="16017" y="396647"/>
                      </a:lnTo>
                      <a:lnTo>
                        <a:pt x="6292" y="365317"/>
                      </a:lnTo>
                      <a:cubicBezTo>
                        <a:pt x="2167" y="345158"/>
                        <a:pt x="0" y="324286"/>
                        <a:pt x="1" y="302908"/>
                      </a:cubicBezTo>
                      <a:cubicBezTo>
                        <a:pt x="0" y="174640"/>
                        <a:pt x="77986" y="64587"/>
                        <a:pt x="189131" y="17577"/>
                      </a:cubicBezTo>
                      <a:lnTo>
                        <a:pt x="245756" y="0"/>
                      </a:lnTo>
                      <a:close/>
                    </a:path>
                  </a:pathLst>
                </a:custGeom>
                <a:solidFill>
                  <a:srgbClr val="54B847"/>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a:ln>
                      <a:noFill/>
                    </a:ln>
                    <a:solidFill>
                      <a:srgbClr val="FFFFFF"/>
                    </a:solidFill>
                    <a:effectLst/>
                    <a:uLnTx/>
                    <a:uFillTx/>
                    <a:latin typeface="Calibri"/>
                    <a:ea typeface="+mn-ea"/>
                    <a:cs typeface="+mn-cs"/>
                    <a:sym typeface="Arial"/>
                  </a:endParaRPr>
                </a:p>
              </p:txBody>
            </p:sp>
            <p:sp>
              <p:nvSpPr>
                <p:cNvPr id="419" name="Freeform 418">
                  <a:extLst>
                    <a:ext uri="{FF2B5EF4-FFF2-40B4-BE49-F238E27FC236}">
                      <a16:creationId xmlns:a16="http://schemas.microsoft.com/office/drawing/2014/main" id="{BFBDB105-097D-FC44-A6ED-0BE09F54D5DF}"/>
                    </a:ext>
                  </a:extLst>
                </p:cNvPr>
                <p:cNvSpPr/>
                <p:nvPr/>
              </p:nvSpPr>
              <p:spPr>
                <a:xfrm>
                  <a:off x="3774959" y="-892007"/>
                  <a:ext cx="455142" cy="168178"/>
                </a:xfrm>
                <a:custGeom>
                  <a:avLst/>
                  <a:gdLst>
                    <a:gd name="connsiteX0" fmla="*/ 109853 w 455142"/>
                    <a:gd name="connsiteY0" fmla="*/ 0 h 168178"/>
                    <a:gd name="connsiteX1" fmla="*/ 126116 w 455142"/>
                    <a:gd name="connsiteY1" fmla="*/ 13418 h 168178"/>
                    <a:gd name="connsiteX2" fmla="*/ 230564 w 455142"/>
                    <a:gd name="connsiteY2" fmla="*/ 45323 h 168178"/>
                    <a:gd name="connsiteX3" fmla="*/ 335012 w 455142"/>
                    <a:gd name="connsiteY3" fmla="*/ 13418 h 168178"/>
                    <a:gd name="connsiteX4" fmla="*/ 343638 w 455142"/>
                    <a:gd name="connsiteY4" fmla="*/ 6301 h 168178"/>
                    <a:gd name="connsiteX5" fmla="*/ 455142 w 455142"/>
                    <a:gd name="connsiteY5" fmla="*/ 70678 h 168178"/>
                    <a:gd name="connsiteX6" fmla="*/ 449532 w 455142"/>
                    <a:gd name="connsiteY6" fmla="*/ 77478 h 168178"/>
                    <a:gd name="connsiteX7" fmla="*/ 230564 w 455142"/>
                    <a:gd name="connsiteY7" fmla="*/ 168178 h 168178"/>
                    <a:gd name="connsiteX8" fmla="*/ 11597 w 455142"/>
                    <a:gd name="connsiteY8" fmla="*/ 77479 h 168178"/>
                    <a:gd name="connsiteX9" fmla="*/ 0 w 455142"/>
                    <a:gd name="connsiteY9" fmla="*/ 63423 h 168178"/>
                    <a:gd name="connsiteX10" fmla="*/ 109853 w 455142"/>
                    <a:gd name="connsiteY10" fmla="*/ 0 h 168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5142" h="168178">
                      <a:moveTo>
                        <a:pt x="109853" y="0"/>
                      </a:moveTo>
                      <a:lnTo>
                        <a:pt x="126116" y="13418"/>
                      </a:lnTo>
                      <a:cubicBezTo>
                        <a:pt x="155932" y="33561"/>
                        <a:pt x="191874" y="45323"/>
                        <a:pt x="230564" y="45323"/>
                      </a:cubicBezTo>
                      <a:cubicBezTo>
                        <a:pt x="269254" y="45323"/>
                        <a:pt x="305197" y="33561"/>
                        <a:pt x="335012" y="13418"/>
                      </a:cubicBezTo>
                      <a:lnTo>
                        <a:pt x="343638" y="6301"/>
                      </a:lnTo>
                      <a:lnTo>
                        <a:pt x="455142" y="70678"/>
                      </a:lnTo>
                      <a:lnTo>
                        <a:pt x="449532" y="77478"/>
                      </a:lnTo>
                      <a:cubicBezTo>
                        <a:pt x="393493" y="133517"/>
                        <a:pt x="316076" y="168178"/>
                        <a:pt x="230564" y="168178"/>
                      </a:cubicBezTo>
                      <a:cubicBezTo>
                        <a:pt x="145052" y="168178"/>
                        <a:pt x="67635" y="133517"/>
                        <a:pt x="11597" y="77479"/>
                      </a:cubicBezTo>
                      <a:lnTo>
                        <a:pt x="0" y="63423"/>
                      </a:lnTo>
                      <a:lnTo>
                        <a:pt x="109853" y="0"/>
                      </a:lnTo>
                      <a:close/>
                    </a:path>
                  </a:pathLst>
                </a:custGeom>
                <a:solidFill>
                  <a:srgbClr val="54B847"/>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a:ln>
                      <a:noFill/>
                    </a:ln>
                    <a:solidFill>
                      <a:srgbClr val="FFFFFF"/>
                    </a:solidFill>
                    <a:effectLst/>
                    <a:uLnTx/>
                    <a:uFillTx/>
                    <a:latin typeface="Calibri"/>
                    <a:ea typeface="+mn-ea"/>
                    <a:cs typeface="+mn-cs"/>
                    <a:sym typeface="Arial"/>
                  </a:endParaRPr>
                </a:p>
              </p:txBody>
            </p:sp>
            <p:sp>
              <p:nvSpPr>
                <p:cNvPr id="420" name="Freeform 419">
                  <a:extLst>
                    <a:ext uri="{FF2B5EF4-FFF2-40B4-BE49-F238E27FC236}">
                      <a16:creationId xmlns:a16="http://schemas.microsoft.com/office/drawing/2014/main" id="{74A92666-9346-AC43-B7B3-1D6C67DA2F9E}"/>
                    </a:ext>
                  </a:extLst>
                </p:cNvPr>
                <p:cNvSpPr/>
                <p:nvPr/>
              </p:nvSpPr>
              <p:spPr>
                <a:xfrm>
                  <a:off x="4464304" y="-1029769"/>
                  <a:ext cx="535241" cy="1112910"/>
                </a:xfrm>
                <a:custGeom>
                  <a:avLst/>
                  <a:gdLst>
                    <a:gd name="connsiteX0" fmla="*/ 601292 w 1208199"/>
                    <a:gd name="connsiteY0" fmla="*/ 204378 h 2512169"/>
                    <a:gd name="connsiteX1" fmla="*/ 399823 w 1208199"/>
                    <a:gd name="connsiteY1" fmla="*/ 405847 h 2512169"/>
                    <a:gd name="connsiteX2" fmla="*/ 601292 w 1208199"/>
                    <a:gd name="connsiteY2" fmla="*/ 607316 h 2512169"/>
                    <a:gd name="connsiteX3" fmla="*/ 802761 w 1208199"/>
                    <a:gd name="connsiteY3" fmla="*/ 405847 h 2512169"/>
                    <a:gd name="connsiteX4" fmla="*/ 601292 w 1208199"/>
                    <a:gd name="connsiteY4" fmla="*/ 204378 h 2512169"/>
                    <a:gd name="connsiteX5" fmla="*/ 604100 w 1208199"/>
                    <a:gd name="connsiteY5" fmla="*/ 0 h 2512169"/>
                    <a:gd name="connsiteX6" fmla="*/ 1208199 w 1208199"/>
                    <a:gd name="connsiteY6" fmla="*/ 604099 h 2512169"/>
                    <a:gd name="connsiteX7" fmla="*/ 941857 w 1208199"/>
                    <a:gd name="connsiteY7" fmla="*/ 1105028 h 2512169"/>
                    <a:gd name="connsiteX8" fmla="*/ 877420 w 1208199"/>
                    <a:gd name="connsiteY8" fmla="*/ 1140003 h 2512169"/>
                    <a:gd name="connsiteX9" fmla="*/ 944307 w 1208199"/>
                    <a:gd name="connsiteY9" fmla="*/ 1206890 h 2512169"/>
                    <a:gd name="connsiteX10" fmla="*/ 944307 w 1208199"/>
                    <a:gd name="connsiteY10" fmla="*/ 1290420 h 2512169"/>
                    <a:gd name="connsiteX11" fmla="*/ 827261 w 1208199"/>
                    <a:gd name="connsiteY11" fmla="*/ 1407466 h 2512169"/>
                    <a:gd name="connsiteX12" fmla="*/ 827261 w 1208199"/>
                    <a:gd name="connsiteY12" fmla="*/ 1433607 h 2512169"/>
                    <a:gd name="connsiteX13" fmla="*/ 895049 w 1208199"/>
                    <a:gd name="connsiteY13" fmla="*/ 1501394 h 2512169"/>
                    <a:gd name="connsiteX14" fmla="*/ 895049 w 1208199"/>
                    <a:gd name="connsiteY14" fmla="*/ 1595984 h 2512169"/>
                    <a:gd name="connsiteX15" fmla="*/ 827261 w 1208199"/>
                    <a:gd name="connsiteY15" fmla="*/ 1663771 h 2512169"/>
                    <a:gd name="connsiteX16" fmla="*/ 827261 w 1208199"/>
                    <a:gd name="connsiteY16" fmla="*/ 1704646 h 2512169"/>
                    <a:gd name="connsiteX17" fmla="*/ 895048 w 1208199"/>
                    <a:gd name="connsiteY17" fmla="*/ 1772433 h 2512169"/>
                    <a:gd name="connsiteX18" fmla="*/ 895048 w 1208199"/>
                    <a:gd name="connsiteY18" fmla="*/ 1867023 h 2512169"/>
                    <a:gd name="connsiteX19" fmla="*/ 827261 w 1208199"/>
                    <a:gd name="connsiteY19" fmla="*/ 1934810 h 2512169"/>
                    <a:gd name="connsiteX20" fmla="*/ 827261 w 1208199"/>
                    <a:gd name="connsiteY20" fmla="*/ 1976018 h 2512169"/>
                    <a:gd name="connsiteX21" fmla="*/ 895046 w 1208199"/>
                    <a:gd name="connsiteY21" fmla="*/ 2043804 h 2512169"/>
                    <a:gd name="connsiteX22" fmla="*/ 895046 w 1208199"/>
                    <a:gd name="connsiteY22" fmla="*/ 2138393 h 2512169"/>
                    <a:gd name="connsiteX23" fmla="*/ 827261 w 1208199"/>
                    <a:gd name="connsiteY23" fmla="*/ 2206179 h 2512169"/>
                    <a:gd name="connsiteX24" fmla="*/ 827261 w 1208199"/>
                    <a:gd name="connsiteY24" fmla="*/ 2280797 h 2512169"/>
                    <a:gd name="connsiteX25" fmla="*/ 816914 w 1208199"/>
                    <a:gd name="connsiteY25" fmla="*/ 2309447 h 2512169"/>
                    <a:gd name="connsiteX26" fmla="*/ 625299 w 1208199"/>
                    <a:gd name="connsiteY26" fmla="*/ 2501062 h 2512169"/>
                    <a:gd name="connsiteX27" fmla="*/ 571669 w 1208199"/>
                    <a:gd name="connsiteY27" fmla="*/ 2501062 h 2512169"/>
                    <a:gd name="connsiteX28" fmla="*/ 380053 w 1208199"/>
                    <a:gd name="connsiteY28" fmla="*/ 2309447 h 2512169"/>
                    <a:gd name="connsiteX29" fmla="*/ 368946 w 1208199"/>
                    <a:gd name="connsiteY29" fmla="*/ 2282631 h 2512169"/>
                    <a:gd name="connsiteX30" fmla="*/ 369953 w 1208199"/>
                    <a:gd name="connsiteY30" fmla="*/ 1396484 h 2512169"/>
                    <a:gd name="connsiteX31" fmla="*/ 263888 w 1208199"/>
                    <a:gd name="connsiteY31" fmla="*/ 1290420 h 2512169"/>
                    <a:gd name="connsiteX32" fmla="*/ 263888 w 1208199"/>
                    <a:gd name="connsiteY32" fmla="*/ 1206891 h 2512169"/>
                    <a:gd name="connsiteX33" fmla="*/ 330775 w 1208199"/>
                    <a:gd name="connsiteY33" fmla="*/ 1140002 h 2512169"/>
                    <a:gd name="connsiteX34" fmla="*/ 266341 w 1208199"/>
                    <a:gd name="connsiteY34" fmla="*/ 1105027 h 2512169"/>
                    <a:gd name="connsiteX35" fmla="*/ 0 w 1208199"/>
                    <a:gd name="connsiteY35" fmla="*/ 604099 h 2512169"/>
                    <a:gd name="connsiteX36" fmla="*/ 604100 w 1208199"/>
                    <a:gd name="connsiteY36" fmla="*/ 0 h 2512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208199" h="2512169">
                      <a:moveTo>
                        <a:pt x="601292" y="204378"/>
                      </a:moveTo>
                      <a:cubicBezTo>
                        <a:pt x="490024" y="204378"/>
                        <a:pt x="399823" y="294579"/>
                        <a:pt x="399823" y="405847"/>
                      </a:cubicBezTo>
                      <a:cubicBezTo>
                        <a:pt x="399823" y="517115"/>
                        <a:pt x="490024" y="607316"/>
                        <a:pt x="601292" y="607316"/>
                      </a:cubicBezTo>
                      <a:cubicBezTo>
                        <a:pt x="712560" y="607316"/>
                        <a:pt x="802761" y="517115"/>
                        <a:pt x="802761" y="405847"/>
                      </a:cubicBezTo>
                      <a:cubicBezTo>
                        <a:pt x="802761" y="294579"/>
                        <a:pt x="712560" y="204378"/>
                        <a:pt x="601292" y="204378"/>
                      </a:cubicBezTo>
                      <a:close/>
                      <a:moveTo>
                        <a:pt x="604100" y="0"/>
                      </a:moveTo>
                      <a:cubicBezTo>
                        <a:pt x="937734" y="0"/>
                        <a:pt x="1208198" y="270464"/>
                        <a:pt x="1208199" y="604099"/>
                      </a:cubicBezTo>
                      <a:cubicBezTo>
                        <a:pt x="1208198" y="812621"/>
                        <a:pt x="1102548" y="996467"/>
                        <a:pt x="941857" y="1105028"/>
                      </a:cubicBezTo>
                      <a:lnTo>
                        <a:pt x="877420" y="1140003"/>
                      </a:lnTo>
                      <a:lnTo>
                        <a:pt x="944307" y="1206890"/>
                      </a:lnTo>
                      <a:cubicBezTo>
                        <a:pt x="967374" y="1229956"/>
                        <a:pt x="967374" y="1267354"/>
                        <a:pt x="944307" y="1290420"/>
                      </a:cubicBezTo>
                      <a:lnTo>
                        <a:pt x="827261" y="1407466"/>
                      </a:lnTo>
                      <a:lnTo>
                        <a:pt x="827261" y="1433607"/>
                      </a:lnTo>
                      <a:lnTo>
                        <a:pt x="895049" y="1501394"/>
                      </a:lnTo>
                      <a:cubicBezTo>
                        <a:pt x="921169" y="1527515"/>
                        <a:pt x="921169" y="1569863"/>
                        <a:pt x="895049" y="1595984"/>
                      </a:cubicBezTo>
                      <a:lnTo>
                        <a:pt x="827261" y="1663771"/>
                      </a:lnTo>
                      <a:lnTo>
                        <a:pt x="827261" y="1704646"/>
                      </a:lnTo>
                      <a:lnTo>
                        <a:pt x="895048" y="1772433"/>
                      </a:lnTo>
                      <a:cubicBezTo>
                        <a:pt x="921168" y="1798554"/>
                        <a:pt x="921168" y="1840902"/>
                        <a:pt x="895048" y="1867023"/>
                      </a:cubicBezTo>
                      <a:lnTo>
                        <a:pt x="827261" y="1934810"/>
                      </a:lnTo>
                      <a:lnTo>
                        <a:pt x="827261" y="1976018"/>
                      </a:lnTo>
                      <a:lnTo>
                        <a:pt x="895046" y="2043804"/>
                      </a:lnTo>
                      <a:cubicBezTo>
                        <a:pt x="921167" y="2069924"/>
                        <a:pt x="921167" y="2112273"/>
                        <a:pt x="895046" y="2138393"/>
                      </a:cubicBezTo>
                      <a:lnTo>
                        <a:pt x="827261" y="2206179"/>
                      </a:lnTo>
                      <a:lnTo>
                        <a:pt x="827261" y="2280797"/>
                      </a:lnTo>
                      <a:lnTo>
                        <a:pt x="816914" y="2309447"/>
                      </a:lnTo>
                      <a:lnTo>
                        <a:pt x="625299" y="2501062"/>
                      </a:lnTo>
                      <a:cubicBezTo>
                        <a:pt x="610489" y="2515872"/>
                        <a:pt x="586478" y="2515872"/>
                        <a:pt x="571669" y="2501062"/>
                      </a:cubicBezTo>
                      <a:lnTo>
                        <a:pt x="380053" y="2309447"/>
                      </a:lnTo>
                      <a:lnTo>
                        <a:pt x="368946" y="2282631"/>
                      </a:lnTo>
                      <a:lnTo>
                        <a:pt x="369953" y="1396484"/>
                      </a:lnTo>
                      <a:lnTo>
                        <a:pt x="263888" y="1290420"/>
                      </a:lnTo>
                      <a:cubicBezTo>
                        <a:pt x="240822" y="1267353"/>
                        <a:pt x="240822" y="1229956"/>
                        <a:pt x="263888" y="1206891"/>
                      </a:cubicBezTo>
                      <a:lnTo>
                        <a:pt x="330775" y="1140002"/>
                      </a:lnTo>
                      <a:lnTo>
                        <a:pt x="266341" y="1105027"/>
                      </a:lnTo>
                      <a:cubicBezTo>
                        <a:pt x="105650" y="996466"/>
                        <a:pt x="-1" y="812621"/>
                        <a:pt x="0" y="604099"/>
                      </a:cubicBezTo>
                      <a:cubicBezTo>
                        <a:pt x="-1" y="270464"/>
                        <a:pt x="270463" y="0"/>
                        <a:pt x="604100" y="0"/>
                      </a:cubicBezTo>
                      <a:close/>
                    </a:path>
                  </a:pathLst>
                </a:custGeom>
                <a:solidFill>
                  <a:srgbClr val="54B847"/>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a:ln>
                      <a:noFill/>
                    </a:ln>
                    <a:solidFill>
                      <a:srgbClr val="FFFFFF"/>
                    </a:solidFill>
                    <a:effectLst/>
                    <a:uLnTx/>
                    <a:uFillTx/>
                    <a:latin typeface="Calibri"/>
                    <a:ea typeface="+mn-ea"/>
                    <a:cs typeface="+mn-cs"/>
                    <a:sym typeface="Arial"/>
                  </a:endParaRPr>
                </a:p>
              </p:txBody>
            </p:sp>
          </p:grpSp>
          <p:grpSp>
            <p:nvGrpSpPr>
              <p:cNvPr id="380" name="Group 379">
                <a:extLst>
                  <a:ext uri="{FF2B5EF4-FFF2-40B4-BE49-F238E27FC236}">
                    <a16:creationId xmlns:a16="http://schemas.microsoft.com/office/drawing/2014/main" id="{F9C896F7-D3BA-FD47-B702-BD846F969929}"/>
                  </a:ext>
                </a:extLst>
              </p:cNvPr>
              <p:cNvGrpSpPr/>
              <p:nvPr/>
            </p:nvGrpSpPr>
            <p:grpSpPr>
              <a:xfrm>
                <a:off x="1907306" y="2734506"/>
                <a:ext cx="583461" cy="536338"/>
                <a:chOff x="797398" y="1758158"/>
                <a:chExt cx="651536" cy="598915"/>
              </a:xfrm>
              <a:solidFill>
                <a:srgbClr val="224982"/>
              </a:solidFill>
            </p:grpSpPr>
            <p:sp>
              <p:nvSpPr>
                <p:cNvPr id="381" name="Freeform 380">
                  <a:extLst>
                    <a:ext uri="{FF2B5EF4-FFF2-40B4-BE49-F238E27FC236}">
                      <a16:creationId xmlns:a16="http://schemas.microsoft.com/office/drawing/2014/main" id="{85026D92-4F6A-B846-9099-DB259A3C0DF0}"/>
                    </a:ext>
                  </a:extLst>
                </p:cNvPr>
                <p:cNvSpPr>
                  <a:spLocks noChangeArrowheads="1"/>
                </p:cNvSpPr>
                <p:nvPr/>
              </p:nvSpPr>
              <p:spPr bwMode="auto">
                <a:xfrm>
                  <a:off x="797398" y="1758158"/>
                  <a:ext cx="651536" cy="492228"/>
                </a:xfrm>
                <a:custGeom>
                  <a:avLst/>
                  <a:gdLst>
                    <a:gd name="connsiteX0" fmla="*/ 45837 w 651536"/>
                    <a:gd name="connsiteY0" fmla="*/ 0 h 492228"/>
                    <a:gd name="connsiteX1" fmla="*/ 602425 w 651536"/>
                    <a:gd name="connsiteY1" fmla="*/ 0 h 492228"/>
                    <a:gd name="connsiteX2" fmla="*/ 651536 w 651536"/>
                    <a:gd name="connsiteY2" fmla="*/ 45637 h 492228"/>
                    <a:gd name="connsiteX3" fmla="*/ 651536 w 651536"/>
                    <a:gd name="connsiteY3" fmla="*/ 64244 h 492228"/>
                    <a:gd name="connsiteX4" fmla="*/ 374055 w 651536"/>
                    <a:gd name="connsiteY4" fmla="*/ 64244 h 492228"/>
                    <a:gd name="connsiteX5" fmla="*/ 333614 w 651536"/>
                    <a:gd name="connsiteY5" fmla="*/ 80995 h 492228"/>
                    <a:gd name="connsiteX6" fmla="*/ 332710 w 651536"/>
                    <a:gd name="connsiteY6" fmla="*/ 82336 h 492228"/>
                    <a:gd name="connsiteX7" fmla="*/ 307855 w 651536"/>
                    <a:gd name="connsiteY7" fmla="*/ 82336 h 492228"/>
                    <a:gd name="connsiteX8" fmla="*/ 45314 w 651536"/>
                    <a:gd name="connsiteY8" fmla="*/ 82336 h 492228"/>
                    <a:gd name="connsiteX9" fmla="*/ 32220 w 651536"/>
                    <a:gd name="connsiteY9" fmla="*/ 98643 h 492228"/>
                    <a:gd name="connsiteX10" fmla="*/ 32220 w 651536"/>
                    <a:gd name="connsiteY10" fmla="*/ 450863 h 492228"/>
                    <a:gd name="connsiteX11" fmla="*/ 45314 w 651536"/>
                    <a:gd name="connsiteY11" fmla="*/ 467169 h 492228"/>
                    <a:gd name="connsiteX12" fmla="*/ 284214 w 651536"/>
                    <a:gd name="connsiteY12" fmla="*/ 467169 h 492228"/>
                    <a:gd name="connsiteX13" fmla="*/ 316863 w 651536"/>
                    <a:gd name="connsiteY13" fmla="*/ 467169 h 492228"/>
                    <a:gd name="connsiteX14" fmla="*/ 316863 w 651536"/>
                    <a:gd name="connsiteY14" fmla="*/ 492228 h 492228"/>
                    <a:gd name="connsiteX15" fmla="*/ 52385 w 651536"/>
                    <a:gd name="connsiteY15" fmla="*/ 492228 h 492228"/>
                    <a:gd name="connsiteX16" fmla="*/ 0 w 651536"/>
                    <a:gd name="connsiteY16" fmla="*/ 440072 h 492228"/>
                    <a:gd name="connsiteX17" fmla="*/ 0 w 651536"/>
                    <a:gd name="connsiteY17" fmla="*/ 39117 h 492228"/>
                    <a:gd name="connsiteX18" fmla="*/ 45837 w 651536"/>
                    <a:gd name="connsiteY18" fmla="*/ 0 h 492228"/>
                    <a:gd name="connsiteX19" fmla="*/ 55322 w 651536"/>
                    <a:gd name="connsiteY19" fmla="*/ 26851 h 492228"/>
                    <a:gd name="connsiteX20" fmla="*/ 38432 w 651536"/>
                    <a:gd name="connsiteY20" fmla="*/ 43258 h 492228"/>
                    <a:gd name="connsiteX21" fmla="*/ 55322 w 651536"/>
                    <a:gd name="connsiteY21" fmla="*/ 59666 h 492228"/>
                    <a:gd name="connsiteX22" fmla="*/ 72212 w 651536"/>
                    <a:gd name="connsiteY22" fmla="*/ 43258 h 492228"/>
                    <a:gd name="connsiteX23" fmla="*/ 55322 w 651536"/>
                    <a:gd name="connsiteY23" fmla="*/ 26851 h 492228"/>
                    <a:gd name="connsiteX24" fmla="*/ 103011 w 651536"/>
                    <a:gd name="connsiteY24" fmla="*/ 26851 h 492228"/>
                    <a:gd name="connsiteX25" fmla="*/ 86121 w 651536"/>
                    <a:gd name="connsiteY25" fmla="*/ 43258 h 492228"/>
                    <a:gd name="connsiteX26" fmla="*/ 103011 w 651536"/>
                    <a:gd name="connsiteY26" fmla="*/ 59666 h 492228"/>
                    <a:gd name="connsiteX27" fmla="*/ 119901 w 651536"/>
                    <a:gd name="connsiteY27" fmla="*/ 43258 h 492228"/>
                    <a:gd name="connsiteX28" fmla="*/ 103011 w 651536"/>
                    <a:gd name="connsiteY28" fmla="*/ 26851 h 492228"/>
                    <a:gd name="connsiteX29" fmla="*/ 153156 w 651536"/>
                    <a:gd name="connsiteY29" fmla="*/ 26851 h 492228"/>
                    <a:gd name="connsiteX30" fmla="*/ 136266 w 651536"/>
                    <a:gd name="connsiteY30" fmla="*/ 43258 h 492228"/>
                    <a:gd name="connsiteX31" fmla="*/ 153156 w 651536"/>
                    <a:gd name="connsiteY31" fmla="*/ 59666 h 492228"/>
                    <a:gd name="connsiteX32" fmla="*/ 170046 w 651536"/>
                    <a:gd name="connsiteY32" fmla="*/ 43258 h 492228"/>
                    <a:gd name="connsiteX33" fmla="*/ 153156 w 651536"/>
                    <a:gd name="connsiteY33" fmla="*/ 26851 h 492228"/>
                    <a:gd name="connsiteX34" fmla="*/ 196425 w 651536"/>
                    <a:gd name="connsiteY34" fmla="*/ 26851 h 492228"/>
                    <a:gd name="connsiteX35" fmla="*/ 189734 w 651536"/>
                    <a:gd name="connsiteY35" fmla="*/ 33414 h 492228"/>
                    <a:gd name="connsiteX36" fmla="*/ 189734 w 651536"/>
                    <a:gd name="connsiteY36" fmla="*/ 49821 h 492228"/>
                    <a:gd name="connsiteX37" fmla="*/ 196425 w 651536"/>
                    <a:gd name="connsiteY37" fmla="*/ 59666 h 492228"/>
                    <a:gd name="connsiteX38" fmla="*/ 614571 w 651536"/>
                    <a:gd name="connsiteY38" fmla="*/ 59666 h 492228"/>
                    <a:gd name="connsiteX39" fmla="*/ 621261 w 651536"/>
                    <a:gd name="connsiteY39" fmla="*/ 49821 h 492228"/>
                    <a:gd name="connsiteX40" fmla="*/ 621261 w 651536"/>
                    <a:gd name="connsiteY40" fmla="*/ 33414 h 492228"/>
                    <a:gd name="connsiteX41" fmla="*/ 614571 w 651536"/>
                    <a:gd name="connsiteY41" fmla="*/ 26851 h 492228"/>
                    <a:gd name="connsiteX42" fmla="*/ 196425 w 651536"/>
                    <a:gd name="connsiteY42" fmla="*/ 26851 h 492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651536" h="492228">
                      <a:moveTo>
                        <a:pt x="45837" y="0"/>
                      </a:moveTo>
                      <a:cubicBezTo>
                        <a:pt x="602425" y="0"/>
                        <a:pt x="602425" y="0"/>
                        <a:pt x="602425" y="0"/>
                      </a:cubicBezTo>
                      <a:cubicBezTo>
                        <a:pt x="628618" y="0"/>
                        <a:pt x="651536" y="19558"/>
                        <a:pt x="651536" y="45637"/>
                      </a:cubicBezTo>
                      <a:lnTo>
                        <a:pt x="651536" y="64244"/>
                      </a:lnTo>
                      <a:lnTo>
                        <a:pt x="374055" y="64244"/>
                      </a:lnTo>
                      <a:cubicBezTo>
                        <a:pt x="358262" y="64244"/>
                        <a:pt x="343964" y="70646"/>
                        <a:pt x="333614" y="80995"/>
                      </a:cubicBezTo>
                      <a:lnTo>
                        <a:pt x="332710" y="82336"/>
                      </a:lnTo>
                      <a:lnTo>
                        <a:pt x="307855" y="82336"/>
                      </a:lnTo>
                      <a:cubicBezTo>
                        <a:pt x="237761" y="82336"/>
                        <a:pt x="151492" y="82336"/>
                        <a:pt x="45314" y="82336"/>
                      </a:cubicBezTo>
                      <a:cubicBezTo>
                        <a:pt x="38767" y="82336"/>
                        <a:pt x="32220" y="88859"/>
                        <a:pt x="32220" y="98643"/>
                      </a:cubicBezTo>
                      <a:cubicBezTo>
                        <a:pt x="32220" y="98643"/>
                        <a:pt x="32220" y="98643"/>
                        <a:pt x="32220" y="450863"/>
                      </a:cubicBezTo>
                      <a:cubicBezTo>
                        <a:pt x="32220" y="460647"/>
                        <a:pt x="38767" y="467169"/>
                        <a:pt x="45314" y="467169"/>
                      </a:cubicBezTo>
                      <a:cubicBezTo>
                        <a:pt x="45314" y="467169"/>
                        <a:pt x="45314" y="467169"/>
                        <a:pt x="284214" y="467169"/>
                      </a:cubicBezTo>
                      <a:lnTo>
                        <a:pt x="316863" y="467169"/>
                      </a:lnTo>
                      <a:lnTo>
                        <a:pt x="316863" y="492228"/>
                      </a:lnTo>
                      <a:lnTo>
                        <a:pt x="52385" y="492228"/>
                      </a:lnTo>
                      <a:cubicBezTo>
                        <a:pt x="22918" y="492228"/>
                        <a:pt x="0" y="466150"/>
                        <a:pt x="0" y="440072"/>
                      </a:cubicBezTo>
                      <a:cubicBezTo>
                        <a:pt x="0" y="39117"/>
                        <a:pt x="0" y="39117"/>
                        <a:pt x="0" y="39117"/>
                      </a:cubicBezTo>
                      <a:cubicBezTo>
                        <a:pt x="0" y="13039"/>
                        <a:pt x="16370" y="0"/>
                        <a:pt x="45837" y="0"/>
                      </a:cubicBezTo>
                      <a:close/>
                      <a:moveTo>
                        <a:pt x="55322" y="26851"/>
                      </a:moveTo>
                      <a:cubicBezTo>
                        <a:pt x="45994" y="26851"/>
                        <a:pt x="38432" y="34197"/>
                        <a:pt x="38432" y="43258"/>
                      </a:cubicBezTo>
                      <a:cubicBezTo>
                        <a:pt x="38432" y="52320"/>
                        <a:pt x="45994" y="59666"/>
                        <a:pt x="55322" y="59666"/>
                      </a:cubicBezTo>
                      <a:cubicBezTo>
                        <a:pt x="64650" y="59666"/>
                        <a:pt x="72212" y="52320"/>
                        <a:pt x="72212" y="43258"/>
                      </a:cubicBezTo>
                      <a:cubicBezTo>
                        <a:pt x="72212" y="34197"/>
                        <a:pt x="64650" y="26851"/>
                        <a:pt x="55322" y="26851"/>
                      </a:cubicBezTo>
                      <a:close/>
                      <a:moveTo>
                        <a:pt x="103011" y="26851"/>
                      </a:moveTo>
                      <a:cubicBezTo>
                        <a:pt x="93683" y="26851"/>
                        <a:pt x="86121" y="34197"/>
                        <a:pt x="86121" y="43258"/>
                      </a:cubicBezTo>
                      <a:cubicBezTo>
                        <a:pt x="86121" y="52320"/>
                        <a:pt x="93683" y="59666"/>
                        <a:pt x="103011" y="59666"/>
                      </a:cubicBezTo>
                      <a:cubicBezTo>
                        <a:pt x="112339" y="59666"/>
                        <a:pt x="119901" y="52320"/>
                        <a:pt x="119901" y="43258"/>
                      </a:cubicBezTo>
                      <a:cubicBezTo>
                        <a:pt x="119901" y="34197"/>
                        <a:pt x="112339" y="26851"/>
                        <a:pt x="103011" y="26851"/>
                      </a:cubicBezTo>
                      <a:close/>
                      <a:moveTo>
                        <a:pt x="153156" y="26851"/>
                      </a:moveTo>
                      <a:cubicBezTo>
                        <a:pt x="143828" y="26851"/>
                        <a:pt x="136266" y="34197"/>
                        <a:pt x="136266" y="43258"/>
                      </a:cubicBezTo>
                      <a:cubicBezTo>
                        <a:pt x="136266" y="52320"/>
                        <a:pt x="143828" y="59666"/>
                        <a:pt x="153156" y="59666"/>
                      </a:cubicBezTo>
                      <a:cubicBezTo>
                        <a:pt x="162484" y="59666"/>
                        <a:pt x="170046" y="52320"/>
                        <a:pt x="170046" y="43258"/>
                      </a:cubicBezTo>
                      <a:cubicBezTo>
                        <a:pt x="170046" y="34197"/>
                        <a:pt x="162484" y="26851"/>
                        <a:pt x="153156" y="26851"/>
                      </a:cubicBezTo>
                      <a:close/>
                      <a:moveTo>
                        <a:pt x="196425" y="26851"/>
                      </a:moveTo>
                      <a:cubicBezTo>
                        <a:pt x="193080" y="26851"/>
                        <a:pt x="189734" y="30132"/>
                        <a:pt x="189734" y="33414"/>
                      </a:cubicBezTo>
                      <a:cubicBezTo>
                        <a:pt x="189734" y="33414"/>
                        <a:pt x="189734" y="33414"/>
                        <a:pt x="189734" y="49821"/>
                      </a:cubicBezTo>
                      <a:cubicBezTo>
                        <a:pt x="189734" y="56384"/>
                        <a:pt x="193080" y="59666"/>
                        <a:pt x="196425" y="59666"/>
                      </a:cubicBezTo>
                      <a:cubicBezTo>
                        <a:pt x="196425" y="59666"/>
                        <a:pt x="196425" y="59666"/>
                        <a:pt x="614571" y="59666"/>
                      </a:cubicBezTo>
                      <a:cubicBezTo>
                        <a:pt x="617916" y="59666"/>
                        <a:pt x="621261" y="56384"/>
                        <a:pt x="621261" y="49821"/>
                      </a:cubicBezTo>
                      <a:lnTo>
                        <a:pt x="621261" y="33414"/>
                      </a:lnTo>
                      <a:cubicBezTo>
                        <a:pt x="621261" y="30132"/>
                        <a:pt x="617916" y="26851"/>
                        <a:pt x="614571" y="26851"/>
                      </a:cubicBezTo>
                      <a:cubicBezTo>
                        <a:pt x="614571" y="26851"/>
                        <a:pt x="614571" y="26851"/>
                        <a:pt x="196425" y="26851"/>
                      </a:cubicBezTo>
                      <a:close/>
                    </a:path>
                  </a:pathLst>
                </a:custGeom>
                <a:grpFill/>
                <a:ln>
                  <a:noFill/>
                </a:ln>
              </p:spPr>
              <p:txBody>
                <a:bodyPr vert="horz" wrap="square" lIns="121920" tIns="60960" rIns="121920" bIns="6096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82" name="Freeform 381">
                  <a:extLst>
                    <a:ext uri="{FF2B5EF4-FFF2-40B4-BE49-F238E27FC236}">
                      <a16:creationId xmlns:a16="http://schemas.microsoft.com/office/drawing/2014/main" id="{8193B7A9-CF6D-A94A-9562-AA081879D196}"/>
                    </a:ext>
                  </a:extLst>
                </p:cNvPr>
                <p:cNvSpPr>
                  <a:spLocks noChangeArrowheads="1"/>
                </p:cNvSpPr>
                <p:nvPr/>
              </p:nvSpPr>
              <p:spPr bwMode="auto">
                <a:xfrm>
                  <a:off x="849308" y="1865554"/>
                  <a:ext cx="71596" cy="12529"/>
                </a:xfrm>
                <a:custGeom>
                  <a:avLst/>
                  <a:gdLst>
                    <a:gd name="connsiteX0" fmla="*/ 0 w 71596"/>
                    <a:gd name="connsiteY0" fmla="*/ 0 h 12529"/>
                    <a:gd name="connsiteX1" fmla="*/ 71596 w 71596"/>
                    <a:gd name="connsiteY1" fmla="*/ 0 h 12529"/>
                    <a:gd name="connsiteX2" fmla="*/ 71596 w 71596"/>
                    <a:gd name="connsiteY2" fmla="*/ 12529 h 12529"/>
                    <a:gd name="connsiteX3" fmla="*/ 0 w 71596"/>
                    <a:gd name="connsiteY3" fmla="*/ 12529 h 12529"/>
                    <a:gd name="connsiteX4" fmla="*/ 0 w 71596"/>
                    <a:gd name="connsiteY4" fmla="*/ 0 h 12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596" h="12529">
                      <a:moveTo>
                        <a:pt x="0" y="0"/>
                      </a:moveTo>
                      <a:lnTo>
                        <a:pt x="71596" y="0"/>
                      </a:lnTo>
                      <a:lnTo>
                        <a:pt x="71596" y="12529"/>
                      </a:lnTo>
                      <a:lnTo>
                        <a:pt x="0" y="12529"/>
                      </a:lnTo>
                      <a:lnTo>
                        <a:pt x="0" y="0"/>
                      </a:lnTo>
                      <a:close/>
                    </a:path>
                  </a:pathLst>
                </a:custGeom>
                <a:grpFill/>
                <a:ln>
                  <a:noFill/>
                </a:ln>
              </p:spPr>
              <p:txBody>
                <a:bodyPr vert="horz" wrap="square" lIns="121920" tIns="60960" rIns="121920" bIns="6096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83" name="Freeform 382">
                  <a:extLst>
                    <a:ext uri="{FF2B5EF4-FFF2-40B4-BE49-F238E27FC236}">
                      <a16:creationId xmlns:a16="http://schemas.microsoft.com/office/drawing/2014/main" id="{C343C728-AFD5-2A41-AC90-343D84790DD6}"/>
                    </a:ext>
                  </a:extLst>
                </p:cNvPr>
                <p:cNvSpPr>
                  <a:spLocks noChangeArrowheads="1"/>
                </p:cNvSpPr>
                <p:nvPr/>
              </p:nvSpPr>
              <p:spPr bwMode="auto">
                <a:xfrm>
                  <a:off x="935225" y="1865554"/>
                  <a:ext cx="25059" cy="12529"/>
                </a:xfrm>
                <a:custGeom>
                  <a:avLst/>
                  <a:gdLst>
                    <a:gd name="connsiteX0" fmla="*/ 0 w 25059"/>
                    <a:gd name="connsiteY0" fmla="*/ 0 h 12529"/>
                    <a:gd name="connsiteX1" fmla="*/ 25059 w 25059"/>
                    <a:gd name="connsiteY1" fmla="*/ 0 h 12529"/>
                    <a:gd name="connsiteX2" fmla="*/ 25059 w 25059"/>
                    <a:gd name="connsiteY2" fmla="*/ 12529 h 12529"/>
                    <a:gd name="connsiteX3" fmla="*/ 0 w 25059"/>
                    <a:gd name="connsiteY3" fmla="*/ 12529 h 12529"/>
                    <a:gd name="connsiteX4" fmla="*/ 0 w 25059"/>
                    <a:gd name="connsiteY4" fmla="*/ 0 h 12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59" h="12529">
                      <a:moveTo>
                        <a:pt x="0" y="0"/>
                      </a:moveTo>
                      <a:lnTo>
                        <a:pt x="25059" y="0"/>
                      </a:lnTo>
                      <a:lnTo>
                        <a:pt x="25059" y="12529"/>
                      </a:lnTo>
                      <a:lnTo>
                        <a:pt x="0" y="12529"/>
                      </a:lnTo>
                      <a:lnTo>
                        <a:pt x="0" y="0"/>
                      </a:lnTo>
                      <a:close/>
                    </a:path>
                  </a:pathLst>
                </a:custGeom>
                <a:grpFill/>
                <a:ln>
                  <a:noFill/>
                </a:ln>
              </p:spPr>
              <p:txBody>
                <a:bodyPr vert="horz" wrap="square" lIns="121920" tIns="60960" rIns="121920" bIns="6096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84" name="Freeform 383">
                  <a:extLst>
                    <a:ext uri="{FF2B5EF4-FFF2-40B4-BE49-F238E27FC236}">
                      <a16:creationId xmlns:a16="http://schemas.microsoft.com/office/drawing/2014/main" id="{40FCCB49-19B3-5D47-A8A0-00A6143D14DE}"/>
                    </a:ext>
                  </a:extLst>
                </p:cNvPr>
                <p:cNvSpPr>
                  <a:spLocks noChangeArrowheads="1"/>
                </p:cNvSpPr>
                <p:nvPr/>
              </p:nvSpPr>
              <p:spPr bwMode="auto">
                <a:xfrm>
                  <a:off x="974603" y="1865554"/>
                  <a:ext cx="119927" cy="12529"/>
                </a:xfrm>
                <a:custGeom>
                  <a:avLst/>
                  <a:gdLst>
                    <a:gd name="connsiteX0" fmla="*/ 0 w 119927"/>
                    <a:gd name="connsiteY0" fmla="*/ 0 h 12529"/>
                    <a:gd name="connsiteX1" fmla="*/ 119927 w 119927"/>
                    <a:gd name="connsiteY1" fmla="*/ 0 h 12529"/>
                    <a:gd name="connsiteX2" fmla="*/ 119927 w 119927"/>
                    <a:gd name="connsiteY2" fmla="*/ 12529 h 12529"/>
                    <a:gd name="connsiteX3" fmla="*/ 0 w 119927"/>
                    <a:gd name="connsiteY3" fmla="*/ 12529 h 12529"/>
                    <a:gd name="connsiteX4" fmla="*/ 0 w 119927"/>
                    <a:gd name="connsiteY4" fmla="*/ 0 h 12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927" h="12529">
                      <a:moveTo>
                        <a:pt x="0" y="0"/>
                      </a:moveTo>
                      <a:lnTo>
                        <a:pt x="119927" y="0"/>
                      </a:lnTo>
                      <a:lnTo>
                        <a:pt x="119927" y="12529"/>
                      </a:lnTo>
                      <a:lnTo>
                        <a:pt x="0" y="12529"/>
                      </a:lnTo>
                      <a:lnTo>
                        <a:pt x="0" y="0"/>
                      </a:lnTo>
                      <a:close/>
                    </a:path>
                  </a:pathLst>
                </a:custGeom>
                <a:grpFill/>
                <a:ln>
                  <a:noFill/>
                </a:ln>
              </p:spPr>
              <p:txBody>
                <a:bodyPr vert="horz" wrap="square" lIns="121920" tIns="60960" rIns="121920" bIns="6096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85" name="Freeform 384">
                  <a:extLst>
                    <a:ext uri="{FF2B5EF4-FFF2-40B4-BE49-F238E27FC236}">
                      <a16:creationId xmlns:a16="http://schemas.microsoft.com/office/drawing/2014/main" id="{4879D45F-EA27-ED49-83AB-90E24F8F728B}"/>
                    </a:ext>
                  </a:extLst>
                </p:cNvPr>
                <p:cNvSpPr>
                  <a:spLocks noChangeArrowheads="1"/>
                </p:cNvSpPr>
                <p:nvPr/>
              </p:nvSpPr>
              <p:spPr bwMode="auto">
                <a:xfrm>
                  <a:off x="849308" y="1892404"/>
                  <a:ext cx="26850" cy="5370"/>
                </a:xfrm>
                <a:custGeom>
                  <a:avLst/>
                  <a:gdLst>
                    <a:gd name="connsiteX0" fmla="*/ 0 w 26850"/>
                    <a:gd name="connsiteY0" fmla="*/ 0 h 5370"/>
                    <a:gd name="connsiteX1" fmla="*/ 26850 w 26850"/>
                    <a:gd name="connsiteY1" fmla="*/ 0 h 5370"/>
                    <a:gd name="connsiteX2" fmla="*/ 26850 w 26850"/>
                    <a:gd name="connsiteY2" fmla="*/ 5370 h 5370"/>
                    <a:gd name="connsiteX3" fmla="*/ 0 w 26850"/>
                    <a:gd name="connsiteY3" fmla="*/ 5370 h 5370"/>
                    <a:gd name="connsiteX4" fmla="*/ 0 w 26850"/>
                    <a:gd name="connsiteY4" fmla="*/ 0 h 53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50" h="5370">
                      <a:moveTo>
                        <a:pt x="0" y="0"/>
                      </a:moveTo>
                      <a:lnTo>
                        <a:pt x="26850" y="0"/>
                      </a:lnTo>
                      <a:lnTo>
                        <a:pt x="26850" y="5370"/>
                      </a:lnTo>
                      <a:lnTo>
                        <a:pt x="0" y="5370"/>
                      </a:lnTo>
                      <a:lnTo>
                        <a:pt x="0" y="0"/>
                      </a:lnTo>
                      <a:close/>
                    </a:path>
                  </a:pathLst>
                </a:custGeom>
                <a:grpFill/>
                <a:ln>
                  <a:noFill/>
                </a:ln>
              </p:spPr>
              <p:txBody>
                <a:bodyPr vert="horz" wrap="square" lIns="121920" tIns="60960" rIns="121920" bIns="6096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86" name="Freeform 385">
                  <a:extLst>
                    <a:ext uri="{FF2B5EF4-FFF2-40B4-BE49-F238E27FC236}">
                      <a16:creationId xmlns:a16="http://schemas.microsoft.com/office/drawing/2014/main" id="{E75547E6-F9AB-2443-AA60-0DE77FC4358A}"/>
                    </a:ext>
                  </a:extLst>
                </p:cNvPr>
                <p:cNvSpPr>
                  <a:spLocks noChangeArrowheads="1"/>
                </p:cNvSpPr>
                <p:nvPr/>
              </p:nvSpPr>
              <p:spPr bwMode="auto">
                <a:xfrm>
                  <a:off x="888687" y="1892404"/>
                  <a:ext cx="32218" cy="5370"/>
                </a:xfrm>
                <a:custGeom>
                  <a:avLst/>
                  <a:gdLst>
                    <a:gd name="connsiteX0" fmla="*/ 0 w 32218"/>
                    <a:gd name="connsiteY0" fmla="*/ 0 h 5370"/>
                    <a:gd name="connsiteX1" fmla="*/ 32218 w 32218"/>
                    <a:gd name="connsiteY1" fmla="*/ 0 h 5370"/>
                    <a:gd name="connsiteX2" fmla="*/ 32218 w 32218"/>
                    <a:gd name="connsiteY2" fmla="*/ 5370 h 5370"/>
                    <a:gd name="connsiteX3" fmla="*/ 0 w 32218"/>
                    <a:gd name="connsiteY3" fmla="*/ 5370 h 5370"/>
                    <a:gd name="connsiteX4" fmla="*/ 0 w 32218"/>
                    <a:gd name="connsiteY4" fmla="*/ 0 h 53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218" h="5370">
                      <a:moveTo>
                        <a:pt x="0" y="0"/>
                      </a:moveTo>
                      <a:lnTo>
                        <a:pt x="32218" y="0"/>
                      </a:lnTo>
                      <a:lnTo>
                        <a:pt x="32218" y="5370"/>
                      </a:lnTo>
                      <a:lnTo>
                        <a:pt x="0" y="5370"/>
                      </a:lnTo>
                      <a:lnTo>
                        <a:pt x="0" y="0"/>
                      </a:lnTo>
                      <a:close/>
                    </a:path>
                  </a:pathLst>
                </a:custGeom>
                <a:grpFill/>
                <a:ln>
                  <a:noFill/>
                </a:ln>
              </p:spPr>
              <p:txBody>
                <a:bodyPr vert="horz" wrap="square" lIns="121920" tIns="60960" rIns="121920" bIns="6096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87" name="Freeform 386">
                  <a:extLst>
                    <a:ext uri="{FF2B5EF4-FFF2-40B4-BE49-F238E27FC236}">
                      <a16:creationId xmlns:a16="http://schemas.microsoft.com/office/drawing/2014/main" id="{DDE9A407-F7E0-4A4E-A6CE-9A767233E6A7}"/>
                    </a:ext>
                  </a:extLst>
                </p:cNvPr>
                <p:cNvSpPr>
                  <a:spLocks noChangeArrowheads="1"/>
                </p:cNvSpPr>
                <p:nvPr/>
              </p:nvSpPr>
              <p:spPr bwMode="auto">
                <a:xfrm>
                  <a:off x="935225" y="1892404"/>
                  <a:ext cx="25059" cy="5370"/>
                </a:xfrm>
                <a:custGeom>
                  <a:avLst/>
                  <a:gdLst>
                    <a:gd name="connsiteX0" fmla="*/ 0 w 25059"/>
                    <a:gd name="connsiteY0" fmla="*/ 0 h 5370"/>
                    <a:gd name="connsiteX1" fmla="*/ 25059 w 25059"/>
                    <a:gd name="connsiteY1" fmla="*/ 0 h 5370"/>
                    <a:gd name="connsiteX2" fmla="*/ 25059 w 25059"/>
                    <a:gd name="connsiteY2" fmla="*/ 5370 h 5370"/>
                    <a:gd name="connsiteX3" fmla="*/ 0 w 25059"/>
                    <a:gd name="connsiteY3" fmla="*/ 5370 h 5370"/>
                    <a:gd name="connsiteX4" fmla="*/ 0 w 25059"/>
                    <a:gd name="connsiteY4" fmla="*/ 0 h 53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59" h="5370">
                      <a:moveTo>
                        <a:pt x="0" y="0"/>
                      </a:moveTo>
                      <a:lnTo>
                        <a:pt x="25059" y="0"/>
                      </a:lnTo>
                      <a:lnTo>
                        <a:pt x="25059" y="5370"/>
                      </a:lnTo>
                      <a:lnTo>
                        <a:pt x="0" y="5370"/>
                      </a:lnTo>
                      <a:lnTo>
                        <a:pt x="0" y="0"/>
                      </a:lnTo>
                      <a:close/>
                    </a:path>
                  </a:pathLst>
                </a:custGeom>
                <a:grpFill/>
                <a:ln>
                  <a:noFill/>
                </a:ln>
              </p:spPr>
              <p:txBody>
                <a:bodyPr vert="horz" wrap="square" lIns="121920" tIns="60960" rIns="121920" bIns="6096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88" name="Freeform 387">
                  <a:extLst>
                    <a:ext uri="{FF2B5EF4-FFF2-40B4-BE49-F238E27FC236}">
                      <a16:creationId xmlns:a16="http://schemas.microsoft.com/office/drawing/2014/main" id="{9F55C023-B2B1-834C-A488-0F9024D984CD}"/>
                    </a:ext>
                  </a:extLst>
                </p:cNvPr>
                <p:cNvSpPr>
                  <a:spLocks noChangeArrowheads="1"/>
                </p:cNvSpPr>
                <p:nvPr/>
              </p:nvSpPr>
              <p:spPr bwMode="auto">
                <a:xfrm>
                  <a:off x="974603" y="1892404"/>
                  <a:ext cx="119927" cy="5370"/>
                </a:xfrm>
                <a:custGeom>
                  <a:avLst/>
                  <a:gdLst>
                    <a:gd name="connsiteX0" fmla="*/ 0 w 119927"/>
                    <a:gd name="connsiteY0" fmla="*/ 0 h 5370"/>
                    <a:gd name="connsiteX1" fmla="*/ 119927 w 119927"/>
                    <a:gd name="connsiteY1" fmla="*/ 0 h 5370"/>
                    <a:gd name="connsiteX2" fmla="*/ 119927 w 119927"/>
                    <a:gd name="connsiteY2" fmla="*/ 5370 h 5370"/>
                    <a:gd name="connsiteX3" fmla="*/ 0 w 119927"/>
                    <a:gd name="connsiteY3" fmla="*/ 5370 h 5370"/>
                    <a:gd name="connsiteX4" fmla="*/ 0 w 119927"/>
                    <a:gd name="connsiteY4" fmla="*/ 0 h 53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927" h="5370">
                      <a:moveTo>
                        <a:pt x="0" y="0"/>
                      </a:moveTo>
                      <a:lnTo>
                        <a:pt x="119927" y="0"/>
                      </a:lnTo>
                      <a:lnTo>
                        <a:pt x="119927" y="5370"/>
                      </a:lnTo>
                      <a:lnTo>
                        <a:pt x="0" y="5370"/>
                      </a:lnTo>
                      <a:lnTo>
                        <a:pt x="0" y="0"/>
                      </a:lnTo>
                      <a:close/>
                    </a:path>
                  </a:pathLst>
                </a:custGeom>
                <a:grpFill/>
                <a:ln>
                  <a:noFill/>
                </a:ln>
              </p:spPr>
              <p:txBody>
                <a:bodyPr vert="horz" wrap="square" lIns="121920" tIns="60960" rIns="121920" bIns="6096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89" name="Freeform 388">
                  <a:extLst>
                    <a:ext uri="{FF2B5EF4-FFF2-40B4-BE49-F238E27FC236}">
                      <a16:creationId xmlns:a16="http://schemas.microsoft.com/office/drawing/2014/main" id="{ADF6A1D4-8B7F-9344-963B-AFE8BDDAEF46}"/>
                    </a:ext>
                  </a:extLst>
                </p:cNvPr>
                <p:cNvSpPr>
                  <a:spLocks noChangeArrowheads="1"/>
                </p:cNvSpPr>
                <p:nvPr/>
              </p:nvSpPr>
              <p:spPr bwMode="auto">
                <a:xfrm>
                  <a:off x="849308" y="1912093"/>
                  <a:ext cx="26850" cy="5370"/>
                </a:xfrm>
                <a:custGeom>
                  <a:avLst/>
                  <a:gdLst>
                    <a:gd name="connsiteX0" fmla="*/ 0 w 26850"/>
                    <a:gd name="connsiteY0" fmla="*/ 0 h 5370"/>
                    <a:gd name="connsiteX1" fmla="*/ 26850 w 26850"/>
                    <a:gd name="connsiteY1" fmla="*/ 0 h 5370"/>
                    <a:gd name="connsiteX2" fmla="*/ 26850 w 26850"/>
                    <a:gd name="connsiteY2" fmla="*/ 5370 h 5370"/>
                    <a:gd name="connsiteX3" fmla="*/ 0 w 26850"/>
                    <a:gd name="connsiteY3" fmla="*/ 5370 h 5370"/>
                    <a:gd name="connsiteX4" fmla="*/ 0 w 26850"/>
                    <a:gd name="connsiteY4" fmla="*/ 0 h 53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50" h="5370">
                      <a:moveTo>
                        <a:pt x="0" y="0"/>
                      </a:moveTo>
                      <a:lnTo>
                        <a:pt x="26850" y="0"/>
                      </a:lnTo>
                      <a:lnTo>
                        <a:pt x="26850" y="5370"/>
                      </a:lnTo>
                      <a:lnTo>
                        <a:pt x="0" y="5370"/>
                      </a:lnTo>
                      <a:lnTo>
                        <a:pt x="0" y="0"/>
                      </a:lnTo>
                      <a:close/>
                    </a:path>
                  </a:pathLst>
                </a:custGeom>
                <a:grpFill/>
                <a:ln>
                  <a:noFill/>
                </a:ln>
              </p:spPr>
              <p:txBody>
                <a:bodyPr vert="horz" wrap="square" lIns="121920" tIns="60960" rIns="121920" bIns="6096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90" name="Freeform 389">
                  <a:extLst>
                    <a:ext uri="{FF2B5EF4-FFF2-40B4-BE49-F238E27FC236}">
                      <a16:creationId xmlns:a16="http://schemas.microsoft.com/office/drawing/2014/main" id="{BCB7B6D9-4AE2-874D-964B-66E05E9F585C}"/>
                    </a:ext>
                  </a:extLst>
                </p:cNvPr>
                <p:cNvSpPr>
                  <a:spLocks noChangeArrowheads="1"/>
                </p:cNvSpPr>
                <p:nvPr/>
              </p:nvSpPr>
              <p:spPr bwMode="auto">
                <a:xfrm>
                  <a:off x="888687" y="1912093"/>
                  <a:ext cx="32218" cy="5370"/>
                </a:xfrm>
                <a:custGeom>
                  <a:avLst/>
                  <a:gdLst>
                    <a:gd name="connsiteX0" fmla="*/ 0 w 32218"/>
                    <a:gd name="connsiteY0" fmla="*/ 0 h 5370"/>
                    <a:gd name="connsiteX1" fmla="*/ 32218 w 32218"/>
                    <a:gd name="connsiteY1" fmla="*/ 0 h 5370"/>
                    <a:gd name="connsiteX2" fmla="*/ 32218 w 32218"/>
                    <a:gd name="connsiteY2" fmla="*/ 5370 h 5370"/>
                    <a:gd name="connsiteX3" fmla="*/ 0 w 32218"/>
                    <a:gd name="connsiteY3" fmla="*/ 5370 h 5370"/>
                    <a:gd name="connsiteX4" fmla="*/ 0 w 32218"/>
                    <a:gd name="connsiteY4" fmla="*/ 0 h 53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218" h="5370">
                      <a:moveTo>
                        <a:pt x="0" y="0"/>
                      </a:moveTo>
                      <a:lnTo>
                        <a:pt x="32218" y="0"/>
                      </a:lnTo>
                      <a:lnTo>
                        <a:pt x="32218" y="5370"/>
                      </a:lnTo>
                      <a:lnTo>
                        <a:pt x="0" y="5370"/>
                      </a:lnTo>
                      <a:lnTo>
                        <a:pt x="0" y="0"/>
                      </a:lnTo>
                      <a:close/>
                    </a:path>
                  </a:pathLst>
                </a:custGeom>
                <a:grpFill/>
                <a:ln>
                  <a:noFill/>
                </a:ln>
              </p:spPr>
              <p:txBody>
                <a:bodyPr vert="horz" wrap="square" lIns="121920" tIns="60960" rIns="121920" bIns="6096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91" name="Freeform 390">
                  <a:extLst>
                    <a:ext uri="{FF2B5EF4-FFF2-40B4-BE49-F238E27FC236}">
                      <a16:creationId xmlns:a16="http://schemas.microsoft.com/office/drawing/2014/main" id="{1150C4D7-BBFA-F347-98F6-FE17EC9BD1CF}"/>
                    </a:ext>
                  </a:extLst>
                </p:cNvPr>
                <p:cNvSpPr>
                  <a:spLocks noChangeArrowheads="1"/>
                </p:cNvSpPr>
                <p:nvPr/>
              </p:nvSpPr>
              <p:spPr bwMode="auto">
                <a:xfrm>
                  <a:off x="935224" y="1912093"/>
                  <a:ext cx="118136" cy="5370"/>
                </a:xfrm>
                <a:custGeom>
                  <a:avLst/>
                  <a:gdLst>
                    <a:gd name="connsiteX0" fmla="*/ 0 w 118136"/>
                    <a:gd name="connsiteY0" fmla="*/ 0 h 5370"/>
                    <a:gd name="connsiteX1" fmla="*/ 118136 w 118136"/>
                    <a:gd name="connsiteY1" fmla="*/ 0 h 5370"/>
                    <a:gd name="connsiteX2" fmla="*/ 118136 w 118136"/>
                    <a:gd name="connsiteY2" fmla="*/ 5370 h 5370"/>
                    <a:gd name="connsiteX3" fmla="*/ 0 w 118136"/>
                    <a:gd name="connsiteY3" fmla="*/ 5370 h 5370"/>
                    <a:gd name="connsiteX4" fmla="*/ 0 w 118136"/>
                    <a:gd name="connsiteY4" fmla="*/ 0 h 53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36" h="5370">
                      <a:moveTo>
                        <a:pt x="0" y="0"/>
                      </a:moveTo>
                      <a:lnTo>
                        <a:pt x="118136" y="0"/>
                      </a:lnTo>
                      <a:lnTo>
                        <a:pt x="118136" y="5370"/>
                      </a:lnTo>
                      <a:lnTo>
                        <a:pt x="0" y="5370"/>
                      </a:lnTo>
                      <a:lnTo>
                        <a:pt x="0" y="0"/>
                      </a:lnTo>
                      <a:close/>
                    </a:path>
                  </a:pathLst>
                </a:custGeom>
                <a:grpFill/>
                <a:ln>
                  <a:noFill/>
                </a:ln>
              </p:spPr>
              <p:txBody>
                <a:bodyPr vert="horz" wrap="square" lIns="121920" tIns="60960" rIns="121920" bIns="6096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92" name="Freeform 391">
                  <a:extLst>
                    <a:ext uri="{FF2B5EF4-FFF2-40B4-BE49-F238E27FC236}">
                      <a16:creationId xmlns:a16="http://schemas.microsoft.com/office/drawing/2014/main" id="{54E83150-1ABA-0641-988C-937071520FA1}"/>
                    </a:ext>
                  </a:extLst>
                </p:cNvPr>
                <p:cNvSpPr>
                  <a:spLocks noChangeArrowheads="1"/>
                </p:cNvSpPr>
                <p:nvPr/>
              </p:nvSpPr>
              <p:spPr bwMode="auto">
                <a:xfrm>
                  <a:off x="849308" y="1931783"/>
                  <a:ext cx="26850" cy="5370"/>
                </a:xfrm>
                <a:custGeom>
                  <a:avLst/>
                  <a:gdLst>
                    <a:gd name="connsiteX0" fmla="*/ 0 w 26850"/>
                    <a:gd name="connsiteY0" fmla="*/ 0 h 5370"/>
                    <a:gd name="connsiteX1" fmla="*/ 26850 w 26850"/>
                    <a:gd name="connsiteY1" fmla="*/ 0 h 5370"/>
                    <a:gd name="connsiteX2" fmla="*/ 26850 w 26850"/>
                    <a:gd name="connsiteY2" fmla="*/ 5370 h 5370"/>
                    <a:gd name="connsiteX3" fmla="*/ 0 w 26850"/>
                    <a:gd name="connsiteY3" fmla="*/ 5370 h 5370"/>
                    <a:gd name="connsiteX4" fmla="*/ 0 w 26850"/>
                    <a:gd name="connsiteY4" fmla="*/ 0 h 53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50" h="5370">
                      <a:moveTo>
                        <a:pt x="0" y="0"/>
                      </a:moveTo>
                      <a:lnTo>
                        <a:pt x="26850" y="0"/>
                      </a:lnTo>
                      <a:lnTo>
                        <a:pt x="26850" y="5370"/>
                      </a:lnTo>
                      <a:lnTo>
                        <a:pt x="0" y="5370"/>
                      </a:lnTo>
                      <a:lnTo>
                        <a:pt x="0" y="0"/>
                      </a:lnTo>
                      <a:close/>
                    </a:path>
                  </a:pathLst>
                </a:custGeom>
                <a:grpFill/>
                <a:ln>
                  <a:noFill/>
                </a:ln>
              </p:spPr>
              <p:txBody>
                <a:bodyPr vert="horz" wrap="square" lIns="121920" tIns="60960" rIns="121920" bIns="6096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93" name="Freeform 392">
                  <a:extLst>
                    <a:ext uri="{FF2B5EF4-FFF2-40B4-BE49-F238E27FC236}">
                      <a16:creationId xmlns:a16="http://schemas.microsoft.com/office/drawing/2014/main" id="{BFE60CBB-8AE8-624A-A4C2-8D7DED8112B6}"/>
                    </a:ext>
                  </a:extLst>
                </p:cNvPr>
                <p:cNvSpPr>
                  <a:spLocks noChangeArrowheads="1"/>
                </p:cNvSpPr>
                <p:nvPr/>
              </p:nvSpPr>
              <p:spPr bwMode="auto">
                <a:xfrm>
                  <a:off x="888687" y="1931783"/>
                  <a:ext cx="118136" cy="5370"/>
                </a:xfrm>
                <a:custGeom>
                  <a:avLst/>
                  <a:gdLst>
                    <a:gd name="connsiteX0" fmla="*/ 0 w 118136"/>
                    <a:gd name="connsiteY0" fmla="*/ 0 h 5370"/>
                    <a:gd name="connsiteX1" fmla="*/ 118136 w 118136"/>
                    <a:gd name="connsiteY1" fmla="*/ 0 h 5370"/>
                    <a:gd name="connsiteX2" fmla="*/ 118136 w 118136"/>
                    <a:gd name="connsiteY2" fmla="*/ 5370 h 5370"/>
                    <a:gd name="connsiteX3" fmla="*/ 0 w 118136"/>
                    <a:gd name="connsiteY3" fmla="*/ 5370 h 5370"/>
                    <a:gd name="connsiteX4" fmla="*/ 0 w 118136"/>
                    <a:gd name="connsiteY4" fmla="*/ 0 h 53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36" h="5370">
                      <a:moveTo>
                        <a:pt x="0" y="0"/>
                      </a:moveTo>
                      <a:lnTo>
                        <a:pt x="118136" y="0"/>
                      </a:lnTo>
                      <a:lnTo>
                        <a:pt x="118136" y="5370"/>
                      </a:lnTo>
                      <a:lnTo>
                        <a:pt x="0" y="5370"/>
                      </a:lnTo>
                      <a:lnTo>
                        <a:pt x="0" y="0"/>
                      </a:lnTo>
                      <a:close/>
                    </a:path>
                  </a:pathLst>
                </a:custGeom>
                <a:grpFill/>
                <a:ln>
                  <a:noFill/>
                </a:ln>
              </p:spPr>
              <p:txBody>
                <a:bodyPr vert="horz" wrap="square" lIns="121920" tIns="60960" rIns="121920" bIns="6096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94" name="Freeform 393">
                  <a:extLst>
                    <a:ext uri="{FF2B5EF4-FFF2-40B4-BE49-F238E27FC236}">
                      <a16:creationId xmlns:a16="http://schemas.microsoft.com/office/drawing/2014/main" id="{13367353-F65F-3E45-96E0-128E3104EF5D}"/>
                    </a:ext>
                  </a:extLst>
                </p:cNvPr>
                <p:cNvSpPr>
                  <a:spLocks noChangeArrowheads="1"/>
                </p:cNvSpPr>
                <p:nvPr/>
              </p:nvSpPr>
              <p:spPr bwMode="auto">
                <a:xfrm>
                  <a:off x="1026513" y="1931783"/>
                  <a:ext cx="68017" cy="5370"/>
                </a:xfrm>
                <a:custGeom>
                  <a:avLst/>
                  <a:gdLst>
                    <a:gd name="connsiteX0" fmla="*/ 0 w 68017"/>
                    <a:gd name="connsiteY0" fmla="*/ 0 h 5370"/>
                    <a:gd name="connsiteX1" fmla="*/ 68017 w 68017"/>
                    <a:gd name="connsiteY1" fmla="*/ 0 h 5370"/>
                    <a:gd name="connsiteX2" fmla="*/ 68017 w 68017"/>
                    <a:gd name="connsiteY2" fmla="*/ 5370 h 5370"/>
                    <a:gd name="connsiteX3" fmla="*/ 0 w 68017"/>
                    <a:gd name="connsiteY3" fmla="*/ 5370 h 5370"/>
                    <a:gd name="connsiteX4" fmla="*/ 0 w 68017"/>
                    <a:gd name="connsiteY4" fmla="*/ 0 h 53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17" h="5370">
                      <a:moveTo>
                        <a:pt x="0" y="0"/>
                      </a:moveTo>
                      <a:lnTo>
                        <a:pt x="68017" y="0"/>
                      </a:lnTo>
                      <a:lnTo>
                        <a:pt x="68017" y="5370"/>
                      </a:lnTo>
                      <a:lnTo>
                        <a:pt x="0" y="5370"/>
                      </a:lnTo>
                      <a:lnTo>
                        <a:pt x="0" y="0"/>
                      </a:lnTo>
                      <a:close/>
                    </a:path>
                  </a:pathLst>
                </a:custGeom>
                <a:grpFill/>
                <a:ln>
                  <a:noFill/>
                </a:ln>
              </p:spPr>
              <p:txBody>
                <a:bodyPr vert="horz" wrap="square" lIns="121920" tIns="60960" rIns="121920" bIns="6096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95" name="Freeform 394">
                  <a:extLst>
                    <a:ext uri="{FF2B5EF4-FFF2-40B4-BE49-F238E27FC236}">
                      <a16:creationId xmlns:a16="http://schemas.microsoft.com/office/drawing/2014/main" id="{61400357-9DBA-FE42-8D88-39303C9289AF}"/>
                    </a:ext>
                  </a:extLst>
                </p:cNvPr>
                <p:cNvSpPr>
                  <a:spLocks noChangeArrowheads="1"/>
                </p:cNvSpPr>
                <p:nvPr/>
              </p:nvSpPr>
              <p:spPr bwMode="auto">
                <a:xfrm>
                  <a:off x="849308" y="1953260"/>
                  <a:ext cx="118136" cy="3579"/>
                </a:xfrm>
                <a:custGeom>
                  <a:avLst/>
                  <a:gdLst>
                    <a:gd name="connsiteX0" fmla="*/ 0 w 118136"/>
                    <a:gd name="connsiteY0" fmla="*/ 0 h 3579"/>
                    <a:gd name="connsiteX1" fmla="*/ 118136 w 118136"/>
                    <a:gd name="connsiteY1" fmla="*/ 0 h 3579"/>
                    <a:gd name="connsiteX2" fmla="*/ 118136 w 118136"/>
                    <a:gd name="connsiteY2" fmla="*/ 3579 h 3579"/>
                    <a:gd name="connsiteX3" fmla="*/ 0 w 118136"/>
                    <a:gd name="connsiteY3" fmla="*/ 3579 h 3579"/>
                    <a:gd name="connsiteX4" fmla="*/ 0 w 118136"/>
                    <a:gd name="connsiteY4" fmla="*/ 0 h 3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36" h="3579">
                      <a:moveTo>
                        <a:pt x="0" y="0"/>
                      </a:moveTo>
                      <a:lnTo>
                        <a:pt x="118136" y="0"/>
                      </a:lnTo>
                      <a:lnTo>
                        <a:pt x="118136" y="3579"/>
                      </a:lnTo>
                      <a:lnTo>
                        <a:pt x="0" y="3579"/>
                      </a:lnTo>
                      <a:lnTo>
                        <a:pt x="0" y="0"/>
                      </a:lnTo>
                      <a:close/>
                    </a:path>
                  </a:pathLst>
                </a:custGeom>
                <a:grpFill/>
                <a:ln>
                  <a:noFill/>
                </a:ln>
              </p:spPr>
              <p:txBody>
                <a:bodyPr vert="horz" wrap="square" lIns="121920" tIns="60960" rIns="121920" bIns="6096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96" name="Freeform 395">
                  <a:extLst>
                    <a:ext uri="{FF2B5EF4-FFF2-40B4-BE49-F238E27FC236}">
                      <a16:creationId xmlns:a16="http://schemas.microsoft.com/office/drawing/2014/main" id="{D804593D-4AB5-8247-AFA3-45A1C3048471}"/>
                    </a:ext>
                  </a:extLst>
                </p:cNvPr>
                <p:cNvSpPr>
                  <a:spLocks noChangeArrowheads="1"/>
                </p:cNvSpPr>
                <p:nvPr/>
              </p:nvSpPr>
              <p:spPr bwMode="auto">
                <a:xfrm>
                  <a:off x="987133" y="1953260"/>
                  <a:ext cx="32218" cy="3579"/>
                </a:xfrm>
                <a:custGeom>
                  <a:avLst/>
                  <a:gdLst>
                    <a:gd name="connsiteX0" fmla="*/ 0 w 32218"/>
                    <a:gd name="connsiteY0" fmla="*/ 0 h 3579"/>
                    <a:gd name="connsiteX1" fmla="*/ 32218 w 32218"/>
                    <a:gd name="connsiteY1" fmla="*/ 0 h 3579"/>
                    <a:gd name="connsiteX2" fmla="*/ 32218 w 32218"/>
                    <a:gd name="connsiteY2" fmla="*/ 3579 h 3579"/>
                    <a:gd name="connsiteX3" fmla="*/ 0 w 32218"/>
                    <a:gd name="connsiteY3" fmla="*/ 3579 h 3579"/>
                    <a:gd name="connsiteX4" fmla="*/ 0 w 32218"/>
                    <a:gd name="connsiteY4" fmla="*/ 0 h 3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218" h="3579">
                      <a:moveTo>
                        <a:pt x="0" y="0"/>
                      </a:moveTo>
                      <a:lnTo>
                        <a:pt x="32218" y="0"/>
                      </a:lnTo>
                      <a:lnTo>
                        <a:pt x="32218" y="3579"/>
                      </a:lnTo>
                      <a:lnTo>
                        <a:pt x="0" y="3579"/>
                      </a:lnTo>
                      <a:lnTo>
                        <a:pt x="0" y="0"/>
                      </a:lnTo>
                      <a:close/>
                    </a:path>
                  </a:pathLst>
                </a:custGeom>
                <a:grpFill/>
                <a:ln>
                  <a:noFill/>
                </a:ln>
              </p:spPr>
              <p:txBody>
                <a:bodyPr vert="horz" wrap="square" lIns="121920" tIns="60960" rIns="121920" bIns="6096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97" name="Freeform 396">
                  <a:extLst>
                    <a:ext uri="{FF2B5EF4-FFF2-40B4-BE49-F238E27FC236}">
                      <a16:creationId xmlns:a16="http://schemas.microsoft.com/office/drawing/2014/main" id="{8B2921E8-04E5-704B-9A17-ED1395A52CBD}"/>
                    </a:ext>
                  </a:extLst>
                </p:cNvPr>
                <p:cNvSpPr>
                  <a:spLocks noChangeArrowheads="1"/>
                </p:cNvSpPr>
                <p:nvPr/>
              </p:nvSpPr>
              <p:spPr bwMode="auto">
                <a:xfrm>
                  <a:off x="1033671" y="1953260"/>
                  <a:ext cx="25059" cy="3579"/>
                </a:xfrm>
                <a:custGeom>
                  <a:avLst/>
                  <a:gdLst>
                    <a:gd name="connsiteX0" fmla="*/ 0 w 25059"/>
                    <a:gd name="connsiteY0" fmla="*/ 0 h 3579"/>
                    <a:gd name="connsiteX1" fmla="*/ 25059 w 25059"/>
                    <a:gd name="connsiteY1" fmla="*/ 0 h 3579"/>
                    <a:gd name="connsiteX2" fmla="*/ 25059 w 25059"/>
                    <a:gd name="connsiteY2" fmla="*/ 3579 h 3579"/>
                    <a:gd name="connsiteX3" fmla="*/ 0 w 25059"/>
                    <a:gd name="connsiteY3" fmla="*/ 3579 h 3579"/>
                    <a:gd name="connsiteX4" fmla="*/ 0 w 25059"/>
                    <a:gd name="connsiteY4" fmla="*/ 0 h 3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59" h="3579">
                      <a:moveTo>
                        <a:pt x="0" y="0"/>
                      </a:moveTo>
                      <a:lnTo>
                        <a:pt x="25059" y="0"/>
                      </a:lnTo>
                      <a:lnTo>
                        <a:pt x="25059" y="3579"/>
                      </a:lnTo>
                      <a:lnTo>
                        <a:pt x="0" y="3579"/>
                      </a:lnTo>
                      <a:lnTo>
                        <a:pt x="0" y="0"/>
                      </a:lnTo>
                      <a:close/>
                    </a:path>
                  </a:pathLst>
                </a:custGeom>
                <a:grpFill/>
                <a:ln>
                  <a:noFill/>
                </a:ln>
              </p:spPr>
              <p:txBody>
                <a:bodyPr vert="horz" wrap="square" lIns="121920" tIns="60960" rIns="121920" bIns="6096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98" name="Freeform 397">
                  <a:extLst>
                    <a:ext uri="{FF2B5EF4-FFF2-40B4-BE49-F238E27FC236}">
                      <a16:creationId xmlns:a16="http://schemas.microsoft.com/office/drawing/2014/main" id="{C8D1730F-74EB-2141-A20B-7F173F807A21}"/>
                    </a:ext>
                  </a:extLst>
                </p:cNvPr>
                <p:cNvSpPr>
                  <a:spLocks noChangeArrowheads="1"/>
                </p:cNvSpPr>
                <p:nvPr/>
              </p:nvSpPr>
              <p:spPr bwMode="auto">
                <a:xfrm>
                  <a:off x="1073049" y="1953260"/>
                  <a:ext cx="32218" cy="3579"/>
                </a:xfrm>
                <a:custGeom>
                  <a:avLst/>
                  <a:gdLst>
                    <a:gd name="connsiteX0" fmla="*/ 0 w 32218"/>
                    <a:gd name="connsiteY0" fmla="*/ 0 h 3579"/>
                    <a:gd name="connsiteX1" fmla="*/ 32218 w 32218"/>
                    <a:gd name="connsiteY1" fmla="*/ 0 h 3579"/>
                    <a:gd name="connsiteX2" fmla="*/ 32218 w 32218"/>
                    <a:gd name="connsiteY2" fmla="*/ 3579 h 3579"/>
                    <a:gd name="connsiteX3" fmla="*/ 0 w 32218"/>
                    <a:gd name="connsiteY3" fmla="*/ 3579 h 3579"/>
                    <a:gd name="connsiteX4" fmla="*/ 0 w 32218"/>
                    <a:gd name="connsiteY4" fmla="*/ 0 h 3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218" h="3579">
                      <a:moveTo>
                        <a:pt x="0" y="0"/>
                      </a:moveTo>
                      <a:lnTo>
                        <a:pt x="32218" y="0"/>
                      </a:lnTo>
                      <a:lnTo>
                        <a:pt x="32218" y="3579"/>
                      </a:lnTo>
                      <a:lnTo>
                        <a:pt x="0" y="3579"/>
                      </a:lnTo>
                      <a:lnTo>
                        <a:pt x="0" y="0"/>
                      </a:lnTo>
                      <a:close/>
                    </a:path>
                  </a:pathLst>
                </a:custGeom>
                <a:grpFill/>
                <a:ln>
                  <a:noFill/>
                </a:ln>
              </p:spPr>
              <p:txBody>
                <a:bodyPr vert="horz" wrap="square" lIns="121920" tIns="60960" rIns="121920" bIns="6096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99" name="Freeform 398">
                  <a:extLst>
                    <a:ext uri="{FF2B5EF4-FFF2-40B4-BE49-F238E27FC236}">
                      <a16:creationId xmlns:a16="http://schemas.microsoft.com/office/drawing/2014/main" id="{CC9DA507-F517-DF41-8A19-D90BD6C3E54E}"/>
                    </a:ext>
                  </a:extLst>
                </p:cNvPr>
                <p:cNvSpPr>
                  <a:spLocks noChangeArrowheads="1"/>
                </p:cNvSpPr>
                <p:nvPr/>
              </p:nvSpPr>
              <p:spPr bwMode="auto">
                <a:xfrm>
                  <a:off x="849308" y="1976531"/>
                  <a:ext cx="26850" cy="3579"/>
                </a:xfrm>
                <a:custGeom>
                  <a:avLst/>
                  <a:gdLst>
                    <a:gd name="connsiteX0" fmla="*/ 0 w 26850"/>
                    <a:gd name="connsiteY0" fmla="*/ 0 h 3579"/>
                    <a:gd name="connsiteX1" fmla="*/ 26850 w 26850"/>
                    <a:gd name="connsiteY1" fmla="*/ 0 h 3579"/>
                    <a:gd name="connsiteX2" fmla="*/ 26850 w 26850"/>
                    <a:gd name="connsiteY2" fmla="*/ 3579 h 3579"/>
                    <a:gd name="connsiteX3" fmla="*/ 0 w 26850"/>
                    <a:gd name="connsiteY3" fmla="*/ 3579 h 3579"/>
                    <a:gd name="connsiteX4" fmla="*/ 0 w 26850"/>
                    <a:gd name="connsiteY4" fmla="*/ 0 h 3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50" h="3579">
                      <a:moveTo>
                        <a:pt x="0" y="0"/>
                      </a:moveTo>
                      <a:lnTo>
                        <a:pt x="26850" y="0"/>
                      </a:lnTo>
                      <a:lnTo>
                        <a:pt x="26850" y="3579"/>
                      </a:lnTo>
                      <a:lnTo>
                        <a:pt x="0" y="3579"/>
                      </a:lnTo>
                      <a:lnTo>
                        <a:pt x="0" y="0"/>
                      </a:lnTo>
                      <a:close/>
                    </a:path>
                  </a:pathLst>
                </a:custGeom>
                <a:grpFill/>
                <a:ln>
                  <a:noFill/>
                </a:ln>
              </p:spPr>
              <p:txBody>
                <a:bodyPr vert="horz" wrap="square" lIns="121920" tIns="60960" rIns="121920" bIns="6096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400" name="Freeform 399">
                  <a:extLst>
                    <a:ext uri="{FF2B5EF4-FFF2-40B4-BE49-F238E27FC236}">
                      <a16:creationId xmlns:a16="http://schemas.microsoft.com/office/drawing/2014/main" id="{CA19F00F-82C4-3B41-9DAE-74B73B1C7F23}"/>
                    </a:ext>
                  </a:extLst>
                </p:cNvPr>
                <p:cNvSpPr>
                  <a:spLocks noChangeArrowheads="1"/>
                </p:cNvSpPr>
                <p:nvPr/>
              </p:nvSpPr>
              <p:spPr bwMode="auto">
                <a:xfrm>
                  <a:off x="888687" y="1976531"/>
                  <a:ext cx="32218" cy="3579"/>
                </a:xfrm>
                <a:custGeom>
                  <a:avLst/>
                  <a:gdLst>
                    <a:gd name="connsiteX0" fmla="*/ 0 w 32218"/>
                    <a:gd name="connsiteY0" fmla="*/ 0 h 3579"/>
                    <a:gd name="connsiteX1" fmla="*/ 32218 w 32218"/>
                    <a:gd name="connsiteY1" fmla="*/ 0 h 3579"/>
                    <a:gd name="connsiteX2" fmla="*/ 32218 w 32218"/>
                    <a:gd name="connsiteY2" fmla="*/ 3579 h 3579"/>
                    <a:gd name="connsiteX3" fmla="*/ 0 w 32218"/>
                    <a:gd name="connsiteY3" fmla="*/ 3579 h 3579"/>
                    <a:gd name="connsiteX4" fmla="*/ 0 w 32218"/>
                    <a:gd name="connsiteY4" fmla="*/ 0 h 3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218" h="3579">
                      <a:moveTo>
                        <a:pt x="0" y="0"/>
                      </a:moveTo>
                      <a:lnTo>
                        <a:pt x="32218" y="0"/>
                      </a:lnTo>
                      <a:lnTo>
                        <a:pt x="32218" y="3579"/>
                      </a:lnTo>
                      <a:lnTo>
                        <a:pt x="0" y="3579"/>
                      </a:lnTo>
                      <a:lnTo>
                        <a:pt x="0" y="0"/>
                      </a:lnTo>
                      <a:close/>
                    </a:path>
                  </a:pathLst>
                </a:custGeom>
                <a:grpFill/>
                <a:ln>
                  <a:noFill/>
                </a:ln>
              </p:spPr>
              <p:txBody>
                <a:bodyPr vert="horz" wrap="square" lIns="121920" tIns="60960" rIns="121920" bIns="6096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401" name="Freeform 400">
                  <a:extLst>
                    <a:ext uri="{FF2B5EF4-FFF2-40B4-BE49-F238E27FC236}">
                      <a16:creationId xmlns:a16="http://schemas.microsoft.com/office/drawing/2014/main" id="{7E544F53-289D-2C4E-A52A-079D38A24142}"/>
                    </a:ext>
                  </a:extLst>
                </p:cNvPr>
                <p:cNvSpPr>
                  <a:spLocks noChangeArrowheads="1"/>
                </p:cNvSpPr>
                <p:nvPr/>
              </p:nvSpPr>
              <p:spPr bwMode="auto">
                <a:xfrm>
                  <a:off x="935224" y="1976531"/>
                  <a:ext cx="118136" cy="3579"/>
                </a:xfrm>
                <a:custGeom>
                  <a:avLst/>
                  <a:gdLst>
                    <a:gd name="connsiteX0" fmla="*/ 0 w 118136"/>
                    <a:gd name="connsiteY0" fmla="*/ 0 h 3579"/>
                    <a:gd name="connsiteX1" fmla="*/ 118136 w 118136"/>
                    <a:gd name="connsiteY1" fmla="*/ 0 h 3579"/>
                    <a:gd name="connsiteX2" fmla="*/ 118136 w 118136"/>
                    <a:gd name="connsiteY2" fmla="*/ 3579 h 3579"/>
                    <a:gd name="connsiteX3" fmla="*/ 0 w 118136"/>
                    <a:gd name="connsiteY3" fmla="*/ 3579 h 3579"/>
                    <a:gd name="connsiteX4" fmla="*/ 0 w 118136"/>
                    <a:gd name="connsiteY4" fmla="*/ 0 h 3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36" h="3579">
                      <a:moveTo>
                        <a:pt x="0" y="0"/>
                      </a:moveTo>
                      <a:lnTo>
                        <a:pt x="118136" y="0"/>
                      </a:lnTo>
                      <a:lnTo>
                        <a:pt x="118136" y="3579"/>
                      </a:lnTo>
                      <a:lnTo>
                        <a:pt x="0" y="3579"/>
                      </a:lnTo>
                      <a:lnTo>
                        <a:pt x="0" y="0"/>
                      </a:lnTo>
                      <a:close/>
                    </a:path>
                  </a:pathLst>
                </a:custGeom>
                <a:grpFill/>
                <a:ln>
                  <a:noFill/>
                </a:ln>
              </p:spPr>
              <p:txBody>
                <a:bodyPr vert="horz" wrap="square" lIns="121920" tIns="60960" rIns="121920" bIns="6096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402" name="Freeform 401">
                  <a:extLst>
                    <a:ext uri="{FF2B5EF4-FFF2-40B4-BE49-F238E27FC236}">
                      <a16:creationId xmlns:a16="http://schemas.microsoft.com/office/drawing/2014/main" id="{0442585A-0450-7D42-9348-10751AA63BE7}"/>
                    </a:ext>
                  </a:extLst>
                </p:cNvPr>
                <p:cNvSpPr>
                  <a:spLocks noChangeArrowheads="1"/>
                </p:cNvSpPr>
                <p:nvPr/>
              </p:nvSpPr>
              <p:spPr bwMode="auto">
                <a:xfrm>
                  <a:off x="888687" y="1996220"/>
                  <a:ext cx="32218" cy="7161"/>
                </a:xfrm>
                <a:custGeom>
                  <a:avLst/>
                  <a:gdLst>
                    <a:gd name="connsiteX0" fmla="*/ 0 w 32218"/>
                    <a:gd name="connsiteY0" fmla="*/ 0 h 7161"/>
                    <a:gd name="connsiteX1" fmla="*/ 32218 w 32218"/>
                    <a:gd name="connsiteY1" fmla="*/ 0 h 7161"/>
                    <a:gd name="connsiteX2" fmla="*/ 32218 w 32218"/>
                    <a:gd name="connsiteY2" fmla="*/ 7161 h 7161"/>
                    <a:gd name="connsiteX3" fmla="*/ 0 w 32218"/>
                    <a:gd name="connsiteY3" fmla="*/ 7161 h 7161"/>
                    <a:gd name="connsiteX4" fmla="*/ 0 w 32218"/>
                    <a:gd name="connsiteY4" fmla="*/ 0 h 7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218" h="7161">
                      <a:moveTo>
                        <a:pt x="0" y="0"/>
                      </a:moveTo>
                      <a:lnTo>
                        <a:pt x="32218" y="0"/>
                      </a:lnTo>
                      <a:lnTo>
                        <a:pt x="32218" y="7161"/>
                      </a:lnTo>
                      <a:lnTo>
                        <a:pt x="0" y="7161"/>
                      </a:lnTo>
                      <a:lnTo>
                        <a:pt x="0" y="0"/>
                      </a:lnTo>
                      <a:close/>
                    </a:path>
                  </a:pathLst>
                </a:custGeom>
                <a:grpFill/>
                <a:ln>
                  <a:noFill/>
                </a:ln>
              </p:spPr>
              <p:txBody>
                <a:bodyPr vert="horz" wrap="square" lIns="121920" tIns="60960" rIns="121920" bIns="6096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403" name="Freeform 402">
                  <a:extLst>
                    <a:ext uri="{FF2B5EF4-FFF2-40B4-BE49-F238E27FC236}">
                      <a16:creationId xmlns:a16="http://schemas.microsoft.com/office/drawing/2014/main" id="{83BC4BAA-D909-4E46-89BB-2CD29F889196}"/>
                    </a:ext>
                  </a:extLst>
                </p:cNvPr>
                <p:cNvSpPr>
                  <a:spLocks noChangeArrowheads="1"/>
                </p:cNvSpPr>
                <p:nvPr/>
              </p:nvSpPr>
              <p:spPr bwMode="auto">
                <a:xfrm>
                  <a:off x="935224" y="1996220"/>
                  <a:ext cx="118136" cy="7161"/>
                </a:xfrm>
                <a:custGeom>
                  <a:avLst/>
                  <a:gdLst>
                    <a:gd name="connsiteX0" fmla="*/ 0 w 118136"/>
                    <a:gd name="connsiteY0" fmla="*/ 0 h 7161"/>
                    <a:gd name="connsiteX1" fmla="*/ 118136 w 118136"/>
                    <a:gd name="connsiteY1" fmla="*/ 0 h 7161"/>
                    <a:gd name="connsiteX2" fmla="*/ 118136 w 118136"/>
                    <a:gd name="connsiteY2" fmla="*/ 7161 h 7161"/>
                    <a:gd name="connsiteX3" fmla="*/ 0 w 118136"/>
                    <a:gd name="connsiteY3" fmla="*/ 7161 h 7161"/>
                    <a:gd name="connsiteX4" fmla="*/ 0 w 118136"/>
                    <a:gd name="connsiteY4" fmla="*/ 0 h 7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36" h="7161">
                      <a:moveTo>
                        <a:pt x="0" y="0"/>
                      </a:moveTo>
                      <a:lnTo>
                        <a:pt x="118136" y="0"/>
                      </a:lnTo>
                      <a:lnTo>
                        <a:pt x="118136" y="7161"/>
                      </a:lnTo>
                      <a:lnTo>
                        <a:pt x="0" y="7161"/>
                      </a:lnTo>
                      <a:lnTo>
                        <a:pt x="0" y="0"/>
                      </a:lnTo>
                      <a:close/>
                    </a:path>
                  </a:pathLst>
                </a:custGeom>
                <a:grpFill/>
                <a:ln>
                  <a:noFill/>
                </a:ln>
              </p:spPr>
              <p:txBody>
                <a:bodyPr vert="horz" wrap="square" lIns="121920" tIns="60960" rIns="121920" bIns="6096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404" name="Freeform 403">
                  <a:extLst>
                    <a:ext uri="{FF2B5EF4-FFF2-40B4-BE49-F238E27FC236}">
                      <a16:creationId xmlns:a16="http://schemas.microsoft.com/office/drawing/2014/main" id="{09ABE8AC-8016-B04B-8ED5-2E10ABEFC3F4}"/>
                    </a:ext>
                  </a:extLst>
                </p:cNvPr>
                <p:cNvSpPr>
                  <a:spLocks noChangeArrowheads="1"/>
                </p:cNvSpPr>
                <p:nvPr/>
              </p:nvSpPr>
              <p:spPr bwMode="auto">
                <a:xfrm>
                  <a:off x="935225" y="2015909"/>
                  <a:ext cx="25059" cy="7161"/>
                </a:xfrm>
                <a:custGeom>
                  <a:avLst/>
                  <a:gdLst>
                    <a:gd name="connsiteX0" fmla="*/ 0 w 25059"/>
                    <a:gd name="connsiteY0" fmla="*/ 0 h 7161"/>
                    <a:gd name="connsiteX1" fmla="*/ 25059 w 25059"/>
                    <a:gd name="connsiteY1" fmla="*/ 0 h 7161"/>
                    <a:gd name="connsiteX2" fmla="*/ 25059 w 25059"/>
                    <a:gd name="connsiteY2" fmla="*/ 7161 h 7161"/>
                    <a:gd name="connsiteX3" fmla="*/ 0 w 25059"/>
                    <a:gd name="connsiteY3" fmla="*/ 7161 h 7161"/>
                    <a:gd name="connsiteX4" fmla="*/ 0 w 25059"/>
                    <a:gd name="connsiteY4" fmla="*/ 0 h 7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59" h="7161">
                      <a:moveTo>
                        <a:pt x="0" y="0"/>
                      </a:moveTo>
                      <a:lnTo>
                        <a:pt x="25059" y="0"/>
                      </a:lnTo>
                      <a:lnTo>
                        <a:pt x="25059" y="7161"/>
                      </a:lnTo>
                      <a:lnTo>
                        <a:pt x="0" y="7161"/>
                      </a:lnTo>
                      <a:lnTo>
                        <a:pt x="0" y="0"/>
                      </a:lnTo>
                      <a:close/>
                    </a:path>
                  </a:pathLst>
                </a:custGeom>
                <a:grpFill/>
                <a:ln>
                  <a:noFill/>
                </a:ln>
              </p:spPr>
              <p:txBody>
                <a:bodyPr vert="horz" wrap="square" lIns="121920" tIns="60960" rIns="121920" bIns="6096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405" name="Freeform 404">
                  <a:extLst>
                    <a:ext uri="{FF2B5EF4-FFF2-40B4-BE49-F238E27FC236}">
                      <a16:creationId xmlns:a16="http://schemas.microsoft.com/office/drawing/2014/main" id="{2AC513A2-B7E8-F044-9394-EF72433AAC6B}"/>
                    </a:ext>
                  </a:extLst>
                </p:cNvPr>
                <p:cNvSpPr>
                  <a:spLocks noChangeArrowheads="1"/>
                </p:cNvSpPr>
                <p:nvPr/>
              </p:nvSpPr>
              <p:spPr bwMode="auto">
                <a:xfrm>
                  <a:off x="974603" y="2015909"/>
                  <a:ext cx="119927" cy="7161"/>
                </a:xfrm>
                <a:custGeom>
                  <a:avLst/>
                  <a:gdLst>
                    <a:gd name="connsiteX0" fmla="*/ 0 w 119927"/>
                    <a:gd name="connsiteY0" fmla="*/ 0 h 7161"/>
                    <a:gd name="connsiteX1" fmla="*/ 119927 w 119927"/>
                    <a:gd name="connsiteY1" fmla="*/ 0 h 7161"/>
                    <a:gd name="connsiteX2" fmla="*/ 119927 w 119927"/>
                    <a:gd name="connsiteY2" fmla="*/ 7161 h 7161"/>
                    <a:gd name="connsiteX3" fmla="*/ 0 w 119927"/>
                    <a:gd name="connsiteY3" fmla="*/ 7161 h 7161"/>
                    <a:gd name="connsiteX4" fmla="*/ 0 w 119927"/>
                    <a:gd name="connsiteY4" fmla="*/ 0 h 7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927" h="7161">
                      <a:moveTo>
                        <a:pt x="0" y="0"/>
                      </a:moveTo>
                      <a:lnTo>
                        <a:pt x="119927" y="0"/>
                      </a:lnTo>
                      <a:lnTo>
                        <a:pt x="119927" y="7161"/>
                      </a:lnTo>
                      <a:lnTo>
                        <a:pt x="0" y="7161"/>
                      </a:lnTo>
                      <a:lnTo>
                        <a:pt x="0" y="0"/>
                      </a:lnTo>
                      <a:close/>
                    </a:path>
                  </a:pathLst>
                </a:custGeom>
                <a:grpFill/>
                <a:ln>
                  <a:noFill/>
                </a:ln>
              </p:spPr>
              <p:txBody>
                <a:bodyPr vert="horz" wrap="square" lIns="121920" tIns="60960" rIns="121920" bIns="6096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406" name="Freeform 405">
                  <a:extLst>
                    <a:ext uri="{FF2B5EF4-FFF2-40B4-BE49-F238E27FC236}">
                      <a16:creationId xmlns:a16="http://schemas.microsoft.com/office/drawing/2014/main" id="{E4B95D8C-286E-8C47-9E13-63C6D14A8A9E}"/>
                    </a:ext>
                  </a:extLst>
                </p:cNvPr>
                <p:cNvSpPr>
                  <a:spLocks noChangeArrowheads="1"/>
                </p:cNvSpPr>
                <p:nvPr/>
              </p:nvSpPr>
              <p:spPr bwMode="auto">
                <a:xfrm>
                  <a:off x="849308" y="2042757"/>
                  <a:ext cx="26850" cy="1791"/>
                </a:xfrm>
                <a:custGeom>
                  <a:avLst/>
                  <a:gdLst>
                    <a:gd name="connsiteX0" fmla="*/ 0 w 26850"/>
                    <a:gd name="connsiteY0" fmla="*/ 0 h 1791"/>
                    <a:gd name="connsiteX1" fmla="*/ 26850 w 26850"/>
                    <a:gd name="connsiteY1" fmla="*/ 0 h 1791"/>
                    <a:gd name="connsiteX2" fmla="*/ 26850 w 26850"/>
                    <a:gd name="connsiteY2" fmla="*/ 1791 h 1791"/>
                    <a:gd name="connsiteX3" fmla="*/ 0 w 26850"/>
                    <a:gd name="connsiteY3" fmla="*/ 1791 h 1791"/>
                    <a:gd name="connsiteX4" fmla="*/ 0 w 26850"/>
                    <a:gd name="connsiteY4" fmla="*/ 0 h 17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50" h="1791">
                      <a:moveTo>
                        <a:pt x="0" y="0"/>
                      </a:moveTo>
                      <a:lnTo>
                        <a:pt x="26850" y="0"/>
                      </a:lnTo>
                      <a:lnTo>
                        <a:pt x="26850" y="1791"/>
                      </a:lnTo>
                      <a:lnTo>
                        <a:pt x="0" y="1791"/>
                      </a:lnTo>
                      <a:lnTo>
                        <a:pt x="0" y="0"/>
                      </a:lnTo>
                      <a:close/>
                    </a:path>
                  </a:pathLst>
                </a:custGeom>
                <a:grpFill/>
                <a:ln>
                  <a:noFill/>
                </a:ln>
              </p:spPr>
              <p:txBody>
                <a:bodyPr vert="horz" wrap="square" lIns="121920" tIns="60960" rIns="121920" bIns="6096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407" name="Freeform 406">
                  <a:extLst>
                    <a:ext uri="{FF2B5EF4-FFF2-40B4-BE49-F238E27FC236}">
                      <a16:creationId xmlns:a16="http://schemas.microsoft.com/office/drawing/2014/main" id="{65F6753F-1CBA-D044-856B-0DF2F9C4CFC7}"/>
                    </a:ext>
                  </a:extLst>
                </p:cNvPr>
                <p:cNvSpPr>
                  <a:spLocks noChangeArrowheads="1"/>
                </p:cNvSpPr>
                <p:nvPr/>
              </p:nvSpPr>
              <p:spPr bwMode="auto">
                <a:xfrm>
                  <a:off x="888687" y="2042757"/>
                  <a:ext cx="32218" cy="1791"/>
                </a:xfrm>
                <a:custGeom>
                  <a:avLst/>
                  <a:gdLst>
                    <a:gd name="connsiteX0" fmla="*/ 0 w 32218"/>
                    <a:gd name="connsiteY0" fmla="*/ 0 h 1791"/>
                    <a:gd name="connsiteX1" fmla="*/ 32218 w 32218"/>
                    <a:gd name="connsiteY1" fmla="*/ 0 h 1791"/>
                    <a:gd name="connsiteX2" fmla="*/ 32218 w 32218"/>
                    <a:gd name="connsiteY2" fmla="*/ 1791 h 1791"/>
                    <a:gd name="connsiteX3" fmla="*/ 0 w 32218"/>
                    <a:gd name="connsiteY3" fmla="*/ 1791 h 1791"/>
                    <a:gd name="connsiteX4" fmla="*/ 0 w 32218"/>
                    <a:gd name="connsiteY4" fmla="*/ 0 h 17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218" h="1791">
                      <a:moveTo>
                        <a:pt x="0" y="0"/>
                      </a:moveTo>
                      <a:lnTo>
                        <a:pt x="32218" y="0"/>
                      </a:lnTo>
                      <a:lnTo>
                        <a:pt x="32218" y="1791"/>
                      </a:lnTo>
                      <a:lnTo>
                        <a:pt x="0" y="1791"/>
                      </a:lnTo>
                      <a:lnTo>
                        <a:pt x="0" y="0"/>
                      </a:lnTo>
                      <a:close/>
                    </a:path>
                  </a:pathLst>
                </a:custGeom>
                <a:grpFill/>
                <a:ln>
                  <a:noFill/>
                </a:ln>
              </p:spPr>
              <p:txBody>
                <a:bodyPr vert="horz" wrap="square" lIns="121920" tIns="60960" rIns="121920" bIns="6096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408" name="Freeform 407">
                  <a:extLst>
                    <a:ext uri="{FF2B5EF4-FFF2-40B4-BE49-F238E27FC236}">
                      <a16:creationId xmlns:a16="http://schemas.microsoft.com/office/drawing/2014/main" id="{41B73260-E3BD-A945-8248-647F91A923AE}"/>
                    </a:ext>
                  </a:extLst>
                </p:cNvPr>
                <p:cNvSpPr>
                  <a:spLocks noChangeArrowheads="1"/>
                </p:cNvSpPr>
                <p:nvPr/>
              </p:nvSpPr>
              <p:spPr bwMode="auto">
                <a:xfrm>
                  <a:off x="935225" y="2042757"/>
                  <a:ext cx="25059" cy="1791"/>
                </a:xfrm>
                <a:custGeom>
                  <a:avLst/>
                  <a:gdLst>
                    <a:gd name="connsiteX0" fmla="*/ 0 w 25059"/>
                    <a:gd name="connsiteY0" fmla="*/ 0 h 1791"/>
                    <a:gd name="connsiteX1" fmla="*/ 25059 w 25059"/>
                    <a:gd name="connsiteY1" fmla="*/ 0 h 1791"/>
                    <a:gd name="connsiteX2" fmla="*/ 25059 w 25059"/>
                    <a:gd name="connsiteY2" fmla="*/ 1791 h 1791"/>
                    <a:gd name="connsiteX3" fmla="*/ 0 w 25059"/>
                    <a:gd name="connsiteY3" fmla="*/ 1791 h 1791"/>
                    <a:gd name="connsiteX4" fmla="*/ 0 w 25059"/>
                    <a:gd name="connsiteY4" fmla="*/ 0 h 17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59" h="1791">
                      <a:moveTo>
                        <a:pt x="0" y="0"/>
                      </a:moveTo>
                      <a:lnTo>
                        <a:pt x="25059" y="0"/>
                      </a:lnTo>
                      <a:lnTo>
                        <a:pt x="25059" y="1791"/>
                      </a:lnTo>
                      <a:lnTo>
                        <a:pt x="0" y="1791"/>
                      </a:lnTo>
                      <a:lnTo>
                        <a:pt x="0" y="0"/>
                      </a:lnTo>
                      <a:close/>
                    </a:path>
                  </a:pathLst>
                </a:custGeom>
                <a:grpFill/>
                <a:ln>
                  <a:noFill/>
                </a:ln>
              </p:spPr>
              <p:txBody>
                <a:bodyPr vert="horz" wrap="square" lIns="121920" tIns="60960" rIns="121920" bIns="6096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409" name="Freeform 408">
                  <a:extLst>
                    <a:ext uri="{FF2B5EF4-FFF2-40B4-BE49-F238E27FC236}">
                      <a16:creationId xmlns:a16="http://schemas.microsoft.com/office/drawing/2014/main" id="{7F84DDF6-A060-974E-A4A4-03AD2BED8B1B}"/>
                    </a:ext>
                  </a:extLst>
                </p:cNvPr>
                <p:cNvSpPr>
                  <a:spLocks noChangeArrowheads="1"/>
                </p:cNvSpPr>
                <p:nvPr/>
              </p:nvSpPr>
              <p:spPr bwMode="auto">
                <a:xfrm>
                  <a:off x="974603" y="2042757"/>
                  <a:ext cx="119927" cy="1791"/>
                </a:xfrm>
                <a:custGeom>
                  <a:avLst/>
                  <a:gdLst>
                    <a:gd name="connsiteX0" fmla="*/ 0 w 119927"/>
                    <a:gd name="connsiteY0" fmla="*/ 0 h 1791"/>
                    <a:gd name="connsiteX1" fmla="*/ 119927 w 119927"/>
                    <a:gd name="connsiteY1" fmla="*/ 0 h 1791"/>
                    <a:gd name="connsiteX2" fmla="*/ 119927 w 119927"/>
                    <a:gd name="connsiteY2" fmla="*/ 1791 h 1791"/>
                    <a:gd name="connsiteX3" fmla="*/ 0 w 119927"/>
                    <a:gd name="connsiteY3" fmla="*/ 1791 h 1791"/>
                    <a:gd name="connsiteX4" fmla="*/ 0 w 119927"/>
                    <a:gd name="connsiteY4" fmla="*/ 0 h 17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927" h="1791">
                      <a:moveTo>
                        <a:pt x="0" y="0"/>
                      </a:moveTo>
                      <a:lnTo>
                        <a:pt x="119927" y="0"/>
                      </a:lnTo>
                      <a:lnTo>
                        <a:pt x="119927" y="1791"/>
                      </a:lnTo>
                      <a:lnTo>
                        <a:pt x="0" y="1791"/>
                      </a:lnTo>
                      <a:lnTo>
                        <a:pt x="0" y="0"/>
                      </a:lnTo>
                      <a:close/>
                    </a:path>
                  </a:pathLst>
                </a:custGeom>
                <a:grpFill/>
                <a:ln>
                  <a:noFill/>
                </a:ln>
              </p:spPr>
              <p:txBody>
                <a:bodyPr vert="horz" wrap="square" lIns="121920" tIns="60960" rIns="121920" bIns="6096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410" name="Freeform 409">
                  <a:extLst>
                    <a:ext uri="{FF2B5EF4-FFF2-40B4-BE49-F238E27FC236}">
                      <a16:creationId xmlns:a16="http://schemas.microsoft.com/office/drawing/2014/main" id="{4021DF48-A1F3-6546-8DDE-959028B06E38}"/>
                    </a:ext>
                  </a:extLst>
                </p:cNvPr>
                <p:cNvSpPr>
                  <a:spLocks noChangeArrowheads="1"/>
                </p:cNvSpPr>
                <p:nvPr/>
              </p:nvSpPr>
              <p:spPr bwMode="auto">
                <a:xfrm>
                  <a:off x="849308" y="2058867"/>
                  <a:ext cx="26850" cy="8949"/>
                </a:xfrm>
                <a:custGeom>
                  <a:avLst/>
                  <a:gdLst>
                    <a:gd name="connsiteX0" fmla="*/ 0 w 26850"/>
                    <a:gd name="connsiteY0" fmla="*/ 0 h 8949"/>
                    <a:gd name="connsiteX1" fmla="*/ 26850 w 26850"/>
                    <a:gd name="connsiteY1" fmla="*/ 0 h 8949"/>
                    <a:gd name="connsiteX2" fmla="*/ 26850 w 26850"/>
                    <a:gd name="connsiteY2" fmla="*/ 8949 h 8949"/>
                    <a:gd name="connsiteX3" fmla="*/ 0 w 26850"/>
                    <a:gd name="connsiteY3" fmla="*/ 8949 h 8949"/>
                    <a:gd name="connsiteX4" fmla="*/ 0 w 26850"/>
                    <a:gd name="connsiteY4" fmla="*/ 0 h 89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50" h="8949">
                      <a:moveTo>
                        <a:pt x="0" y="0"/>
                      </a:moveTo>
                      <a:lnTo>
                        <a:pt x="26850" y="0"/>
                      </a:lnTo>
                      <a:lnTo>
                        <a:pt x="26850" y="8949"/>
                      </a:lnTo>
                      <a:lnTo>
                        <a:pt x="0" y="8949"/>
                      </a:lnTo>
                      <a:lnTo>
                        <a:pt x="0" y="0"/>
                      </a:lnTo>
                      <a:close/>
                    </a:path>
                  </a:pathLst>
                </a:custGeom>
                <a:grpFill/>
                <a:ln>
                  <a:noFill/>
                </a:ln>
              </p:spPr>
              <p:txBody>
                <a:bodyPr vert="horz" wrap="square" lIns="121920" tIns="60960" rIns="121920" bIns="6096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411" name="Freeform 410">
                  <a:extLst>
                    <a:ext uri="{FF2B5EF4-FFF2-40B4-BE49-F238E27FC236}">
                      <a16:creationId xmlns:a16="http://schemas.microsoft.com/office/drawing/2014/main" id="{FC70A895-31AB-FD43-886D-4BA51CD50157}"/>
                    </a:ext>
                  </a:extLst>
                </p:cNvPr>
                <p:cNvSpPr>
                  <a:spLocks noChangeArrowheads="1"/>
                </p:cNvSpPr>
                <p:nvPr/>
              </p:nvSpPr>
              <p:spPr bwMode="auto">
                <a:xfrm>
                  <a:off x="888687" y="2058867"/>
                  <a:ext cx="32218" cy="8949"/>
                </a:xfrm>
                <a:custGeom>
                  <a:avLst/>
                  <a:gdLst>
                    <a:gd name="connsiteX0" fmla="*/ 0 w 32218"/>
                    <a:gd name="connsiteY0" fmla="*/ 0 h 8949"/>
                    <a:gd name="connsiteX1" fmla="*/ 32218 w 32218"/>
                    <a:gd name="connsiteY1" fmla="*/ 0 h 8949"/>
                    <a:gd name="connsiteX2" fmla="*/ 32218 w 32218"/>
                    <a:gd name="connsiteY2" fmla="*/ 8949 h 8949"/>
                    <a:gd name="connsiteX3" fmla="*/ 0 w 32218"/>
                    <a:gd name="connsiteY3" fmla="*/ 8949 h 8949"/>
                    <a:gd name="connsiteX4" fmla="*/ 0 w 32218"/>
                    <a:gd name="connsiteY4" fmla="*/ 0 h 89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218" h="8949">
                      <a:moveTo>
                        <a:pt x="0" y="0"/>
                      </a:moveTo>
                      <a:lnTo>
                        <a:pt x="32218" y="0"/>
                      </a:lnTo>
                      <a:lnTo>
                        <a:pt x="32218" y="8949"/>
                      </a:lnTo>
                      <a:lnTo>
                        <a:pt x="0" y="8949"/>
                      </a:lnTo>
                      <a:lnTo>
                        <a:pt x="0" y="0"/>
                      </a:lnTo>
                      <a:close/>
                    </a:path>
                  </a:pathLst>
                </a:custGeom>
                <a:grpFill/>
                <a:ln>
                  <a:noFill/>
                </a:ln>
              </p:spPr>
              <p:txBody>
                <a:bodyPr vert="horz" wrap="square" lIns="121920" tIns="60960" rIns="121920" bIns="6096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412" name="Freeform 411">
                  <a:extLst>
                    <a:ext uri="{FF2B5EF4-FFF2-40B4-BE49-F238E27FC236}">
                      <a16:creationId xmlns:a16="http://schemas.microsoft.com/office/drawing/2014/main" id="{23F9CEDE-609A-DD42-8B21-706B136A9855}"/>
                    </a:ext>
                  </a:extLst>
                </p:cNvPr>
                <p:cNvSpPr>
                  <a:spLocks noChangeArrowheads="1"/>
                </p:cNvSpPr>
                <p:nvPr/>
              </p:nvSpPr>
              <p:spPr bwMode="auto">
                <a:xfrm>
                  <a:off x="935224" y="2058867"/>
                  <a:ext cx="118136" cy="8949"/>
                </a:xfrm>
                <a:custGeom>
                  <a:avLst/>
                  <a:gdLst>
                    <a:gd name="connsiteX0" fmla="*/ 0 w 118136"/>
                    <a:gd name="connsiteY0" fmla="*/ 0 h 8949"/>
                    <a:gd name="connsiteX1" fmla="*/ 118136 w 118136"/>
                    <a:gd name="connsiteY1" fmla="*/ 0 h 8949"/>
                    <a:gd name="connsiteX2" fmla="*/ 118136 w 118136"/>
                    <a:gd name="connsiteY2" fmla="*/ 8949 h 8949"/>
                    <a:gd name="connsiteX3" fmla="*/ 0 w 118136"/>
                    <a:gd name="connsiteY3" fmla="*/ 8949 h 8949"/>
                    <a:gd name="connsiteX4" fmla="*/ 0 w 118136"/>
                    <a:gd name="connsiteY4" fmla="*/ 0 h 89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36" h="8949">
                      <a:moveTo>
                        <a:pt x="0" y="0"/>
                      </a:moveTo>
                      <a:lnTo>
                        <a:pt x="118136" y="0"/>
                      </a:lnTo>
                      <a:lnTo>
                        <a:pt x="118136" y="8949"/>
                      </a:lnTo>
                      <a:lnTo>
                        <a:pt x="0" y="8949"/>
                      </a:lnTo>
                      <a:lnTo>
                        <a:pt x="0" y="0"/>
                      </a:lnTo>
                      <a:close/>
                    </a:path>
                  </a:pathLst>
                </a:custGeom>
                <a:grpFill/>
                <a:ln>
                  <a:noFill/>
                </a:ln>
              </p:spPr>
              <p:txBody>
                <a:bodyPr vert="horz" wrap="square" lIns="121920" tIns="60960" rIns="121920" bIns="6096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413" name="Freeform 412">
                  <a:extLst>
                    <a:ext uri="{FF2B5EF4-FFF2-40B4-BE49-F238E27FC236}">
                      <a16:creationId xmlns:a16="http://schemas.microsoft.com/office/drawing/2014/main" id="{D804A186-884A-B24C-B45D-F90A4039A4A6}"/>
                    </a:ext>
                  </a:extLst>
                </p:cNvPr>
                <p:cNvSpPr>
                  <a:spLocks noChangeArrowheads="1"/>
                </p:cNvSpPr>
                <p:nvPr/>
              </p:nvSpPr>
              <p:spPr bwMode="auto">
                <a:xfrm>
                  <a:off x="1018293" y="2262341"/>
                  <a:ext cx="95968" cy="64709"/>
                </a:xfrm>
                <a:custGeom>
                  <a:avLst/>
                  <a:gdLst>
                    <a:gd name="connsiteX0" fmla="*/ 5578 w 95968"/>
                    <a:gd name="connsiteY0" fmla="*/ 0 h 64709"/>
                    <a:gd name="connsiteX1" fmla="*/ 95968 w 95968"/>
                    <a:gd name="connsiteY1" fmla="*/ 0 h 64709"/>
                    <a:gd name="connsiteX2" fmla="*/ 95968 w 95968"/>
                    <a:gd name="connsiteY2" fmla="*/ 64709 h 64709"/>
                    <a:gd name="connsiteX3" fmla="*/ 0 w 95968"/>
                    <a:gd name="connsiteY3" fmla="*/ 64709 h 64709"/>
                    <a:gd name="connsiteX4" fmla="*/ 5578 w 95968"/>
                    <a:gd name="connsiteY4" fmla="*/ 0 h 647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968" h="64709">
                      <a:moveTo>
                        <a:pt x="5578" y="0"/>
                      </a:moveTo>
                      <a:lnTo>
                        <a:pt x="95968" y="0"/>
                      </a:lnTo>
                      <a:lnTo>
                        <a:pt x="95968" y="64709"/>
                      </a:lnTo>
                      <a:lnTo>
                        <a:pt x="0" y="64709"/>
                      </a:lnTo>
                      <a:lnTo>
                        <a:pt x="5578" y="0"/>
                      </a:lnTo>
                      <a:close/>
                    </a:path>
                  </a:pathLst>
                </a:custGeom>
                <a:grpFill/>
                <a:ln>
                  <a:noFill/>
                </a:ln>
              </p:spPr>
              <p:txBody>
                <a:bodyPr vert="horz" wrap="square" lIns="121920" tIns="60960" rIns="121920" bIns="6096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414" name="Freeform 413">
                  <a:extLst>
                    <a:ext uri="{FF2B5EF4-FFF2-40B4-BE49-F238E27FC236}">
                      <a16:creationId xmlns:a16="http://schemas.microsoft.com/office/drawing/2014/main" id="{E0D9ED1D-FE3E-BC4D-B05A-AA1058C30E1D}"/>
                    </a:ext>
                  </a:extLst>
                </p:cNvPr>
                <p:cNvSpPr>
                  <a:spLocks noChangeArrowheads="1"/>
                </p:cNvSpPr>
                <p:nvPr/>
              </p:nvSpPr>
              <p:spPr bwMode="auto">
                <a:xfrm>
                  <a:off x="1004905" y="2340337"/>
                  <a:ext cx="109356" cy="16736"/>
                </a:xfrm>
                <a:custGeom>
                  <a:avLst/>
                  <a:gdLst>
                    <a:gd name="connsiteX0" fmla="*/ 10195 w 109356"/>
                    <a:gd name="connsiteY0" fmla="*/ 0 h 16736"/>
                    <a:gd name="connsiteX1" fmla="*/ 12234 w 109356"/>
                    <a:gd name="connsiteY1" fmla="*/ 0 h 16736"/>
                    <a:gd name="connsiteX2" fmla="*/ 100834 w 109356"/>
                    <a:gd name="connsiteY2" fmla="*/ 0 h 16736"/>
                    <a:gd name="connsiteX3" fmla="*/ 109356 w 109356"/>
                    <a:gd name="connsiteY3" fmla="*/ 0 h 16736"/>
                    <a:gd name="connsiteX4" fmla="*/ 109356 w 109356"/>
                    <a:gd name="connsiteY4" fmla="*/ 16736 h 16736"/>
                    <a:gd name="connsiteX5" fmla="*/ 80862 w 109356"/>
                    <a:gd name="connsiteY5" fmla="*/ 16736 h 16736"/>
                    <a:gd name="connsiteX6" fmla="*/ 10195 w 109356"/>
                    <a:gd name="connsiteY6" fmla="*/ 16736 h 16736"/>
                    <a:gd name="connsiteX7" fmla="*/ 0 w 109356"/>
                    <a:gd name="connsiteY7" fmla="*/ 8368 h 16736"/>
                    <a:gd name="connsiteX8" fmla="*/ 10195 w 109356"/>
                    <a:gd name="connsiteY8" fmla="*/ 0 h 16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9356" h="16736">
                      <a:moveTo>
                        <a:pt x="10195" y="0"/>
                      </a:moveTo>
                      <a:lnTo>
                        <a:pt x="12234" y="0"/>
                      </a:lnTo>
                      <a:cubicBezTo>
                        <a:pt x="12234" y="0"/>
                        <a:pt x="12234" y="0"/>
                        <a:pt x="100834" y="0"/>
                      </a:cubicBezTo>
                      <a:lnTo>
                        <a:pt x="109356" y="0"/>
                      </a:lnTo>
                      <a:lnTo>
                        <a:pt x="109356" y="16736"/>
                      </a:lnTo>
                      <a:lnTo>
                        <a:pt x="80862" y="16736"/>
                      </a:lnTo>
                      <a:cubicBezTo>
                        <a:pt x="60373" y="16736"/>
                        <a:pt x="36957" y="16736"/>
                        <a:pt x="10195" y="16736"/>
                      </a:cubicBezTo>
                      <a:cubicBezTo>
                        <a:pt x="4078" y="16736"/>
                        <a:pt x="0" y="14644"/>
                        <a:pt x="0" y="8368"/>
                      </a:cubicBezTo>
                      <a:cubicBezTo>
                        <a:pt x="0" y="2092"/>
                        <a:pt x="4078" y="0"/>
                        <a:pt x="10195" y="0"/>
                      </a:cubicBezTo>
                      <a:close/>
                    </a:path>
                  </a:pathLst>
                </a:custGeom>
                <a:grpFill/>
                <a:ln>
                  <a:noFill/>
                </a:ln>
              </p:spPr>
              <p:txBody>
                <a:bodyPr vert="horz" wrap="square" lIns="121920" tIns="60960" rIns="121920" bIns="6096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grpSp>
        </p:grpSp>
        <p:grpSp>
          <p:nvGrpSpPr>
            <p:cNvPr id="265" name="Group 264">
              <a:extLst>
                <a:ext uri="{FF2B5EF4-FFF2-40B4-BE49-F238E27FC236}">
                  <a16:creationId xmlns:a16="http://schemas.microsoft.com/office/drawing/2014/main" id="{059744B0-D4B9-D848-AC0A-8D2B5B1451FA}"/>
                </a:ext>
              </a:extLst>
            </p:cNvPr>
            <p:cNvGrpSpPr/>
            <p:nvPr/>
          </p:nvGrpSpPr>
          <p:grpSpPr>
            <a:xfrm>
              <a:off x="3595275" y="4384260"/>
              <a:ext cx="903672" cy="903672"/>
              <a:chOff x="6342168" y="-1381953"/>
              <a:chExt cx="1542984" cy="1542984"/>
            </a:xfrm>
          </p:grpSpPr>
          <p:grpSp>
            <p:nvGrpSpPr>
              <p:cNvPr id="367" name="Group 366">
                <a:extLst>
                  <a:ext uri="{FF2B5EF4-FFF2-40B4-BE49-F238E27FC236}">
                    <a16:creationId xmlns:a16="http://schemas.microsoft.com/office/drawing/2014/main" id="{F83804CB-4B38-794B-9228-3E0627E9611E}"/>
                  </a:ext>
                </a:extLst>
              </p:cNvPr>
              <p:cNvGrpSpPr/>
              <p:nvPr/>
            </p:nvGrpSpPr>
            <p:grpSpPr>
              <a:xfrm>
                <a:off x="6499068" y="-1210777"/>
                <a:ext cx="1229186" cy="171842"/>
                <a:chOff x="6498321" y="-1210777"/>
                <a:chExt cx="1229186" cy="171842"/>
              </a:xfrm>
              <a:solidFill>
                <a:srgbClr val="54B847"/>
              </a:solidFill>
            </p:grpSpPr>
            <p:sp>
              <p:nvSpPr>
                <p:cNvPr id="373" name="Freeform 372">
                  <a:extLst>
                    <a:ext uri="{FF2B5EF4-FFF2-40B4-BE49-F238E27FC236}">
                      <a16:creationId xmlns:a16="http://schemas.microsoft.com/office/drawing/2014/main" id="{95E0FA7B-5220-714D-B95F-B881D95AB6B2}"/>
                    </a:ext>
                  </a:extLst>
                </p:cNvPr>
                <p:cNvSpPr/>
                <p:nvPr/>
              </p:nvSpPr>
              <p:spPr>
                <a:xfrm rot="7200000">
                  <a:off x="6498182" y="-1210638"/>
                  <a:ext cx="171840" cy="171562"/>
                </a:xfrm>
                <a:custGeom>
                  <a:avLst/>
                  <a:gdLst>
                    <a:gd name="connsiteX0" fmla="*/ 95623 w 706365"/>
                    <a:gd name="connsiteY0" fmla="*/ 611730 h 705224"/>
                    <a:gd name="connsiteX1" fmla="*/ 0 w 706365"/>
                    <a:gd name="connsiteY1" fmla="*/ 446106 h 705224"/>
                    <a:gd name="connsiteX2" fmla="*/ 161936 w 706365"/>
                    <a:gd name="connsiteY2" fmla="*/ 352612 h 705224"/>
                    <a:gd name="connsiteX3" fmla="*/ 0 w 706365"/>
                    <a:gd name="connsiteY3" fmla="*/ 259118 h 705224"/>
                    <a:gd name="connsiteX4" fmla="*/ 95623 w 706365"/>
                    <a:gd name="connsiteY4" fmla="*/ 93494 h 705224"/>
                    <a:gd name="connsiteX5" fmla="*/ 257559 w 706365"/>
                    <a:gd name="connsiteY5" fmla="*/ 186988 h 705224"/>
                    <a:gd name="connsiteX6" fmla="*/ 257559 w 706365"/>
                    <a:gd name="connsiteY6" fmla="*/ 0 h 705224"/>
                    <a:gd name="connsiteX7" fmla="*/ 448806 w 706365"/>
                    <a:gd name="connsiteY7" fmla="*/ 0 h 705224"/>
                    <a:gd name="connsiteX8" fmla="*/ 448806 w 706365"/>
                    <a:gd name="connsiteY8" fmla="*/ 186987 h 705224"/>
                    <a:gd name="connsiteX9" fmla="*/ 610742 w 706365"/>
                    <a:gd name="connsiteY9" fmla="*/ 93494 h 705224"/>
                    <a:gd name="connsiteX10" fmla="*/ 706365 w 706365"/>
                    <a:gd name="connsiteY10" fmla="*/ 259118 h 705224"/>
                    <a:gd name="connsiteX11" fmla="*/ 544430 w 706365"/>
                    <a:gd name="connsiteY11" fmla="*/ 352612 h 705224"/>
                    <a:gd name="connsiteX12" fmla="*/ 706365 w 706365"/>
                    <a:gd name="connsiteY12" fmla="*/ 446105 h 705224"/>
                    <a:gd name="connsiteX13" fmla="*/ 610742 w 706365"/>
                    <a:gd name="connsiteY13" fmla="*/ 611730 h 705224"/>
                    <a:gd name="connsiteX14" fmla="*/ 448806 w 706365"/>
                    <a:gd name="connsiteY14" fmla="*/ 518237 h 705224"/>
                    <a:gd name="connsiteX15" fmla="*/ 448806 w 706365"/>
                    <a:gd name="connsiteY15" fmla="*/ 705224 h 705224"/>
                    <a:gd name="connsiteX16" fmla="*/ 257559 w 706365"/>
                    <a:gd name="connsiteY16" fmla="*/ 705224 h 705224"/>
                    <a:gd name="connsiteX17" fmla="*/ 257559 w 706365"/>
                    <a:gd name="connsiteY17" fmla="*/ 518237 h 705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06365" h="705224">
                      <a:moveTo>
                        <a:pt x="95623" y="611730"/>
                      </a:moveTo>
                      <a:lnTo>
                        <a:pt x="0" y="446106"/>
                      </a:lnTo>
                      <a:lnTo>
                        <a:pt x="161936" y="352612"/>
                      </a:lnTo>
                      <a:lnTo>
                        <a:pt x="0" y="259118"/>
                      </a:lnTo>
                      <a:lnTo>
                        <a:pt x="95623" y="93494"/>
                      </a:lnTo>
                      <a:lnTo>
                        <a:pt x="257559" y="186988"/>
                      </a:lnTo>
                      <a:lnTo>
                        <a:pt x="257559" y="0"/>
                      </a:lnTo>
                      <a:lnTo>
                        <a:pt x="448806" y="0"/>
                      </a:lnTo>
                      <a:lnTo>
                        <a:pt x="448806" y="186987"/>
                      </a:lnTo>
                      <a:lnTo>
                        <a:pt x="610742" y="93494"/>
                      </a:lnTo>
                      <a:lnTo>
                        <a:pt x="706365" y="259118"/>
                      </a:lnTo>
                      <a:lnTo>
                        <a:pt x="544430" y="352612"/>
                      </a:lnTo>
                      <a:lnTo>
                        <a:pt x="706365" y="446105"/>
                      </a:lnTo>
                      <a:lnTo>
                        <a:pt x="610742" y="611730"/>
                      </a:lnTo>
                      <a:lnTo>
                        <a:pt x="448806" y="518237"/>
                      </a:lnTo>
                      <a:lnTo>
                        <a:pt x="448806" y="705224"/>
                      </a:lnTo>
                      <a:lnTo>
                        <a:pt x="257559" y="705224"/>
                      </a:lnTo>
                      <a:lnTo>
                        <a:pt x="257559" y="518237"/>
                      </a:lnTo>
                      <a:close/>
                    </a:path>
                  </a:pathLst>
                </a:custGeom>
                <a:grp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a:ln>
                      <a:noFill/>
                    </a:ln>
                    <a:solidFill>
                      <a:srgbClr val="FFFFFF"/>
                    </a:solidFill>
                    <a:effectLst/>
                    <a:uLnTx/>
                    <a:uFillTx/>
                    <a:latin typeface="Calibri"/>
                    <a:ea typeface="+mn-ea"/>
                    <a:cs typeface="+mn-cs"/>
                    <a:sym typeface="Arial"/>
                  </a:endParaRPr>
                </a:p>
              </p:txBody>
            </p:sp>
            <p:sp>
              <p:nvSpPr>
                <p:cNvPr id="374" name="Freeform 373">
                  <a:extLst>
                    <a:ext uri="{FF2B5EF4-FFF2-40B4-BE49-F238E27FC236}">
                      <a16:creationId xmlns:a16="http://schemas.microsoft.com/office/drawing/2014/main" id="{0DA52338-70F8-CF46-B68E-2914A7D597BB}"/>
                    </a:ext>
                  </a:extLst>
                </p:cNvPr>
                <p:cNvSpPr/>
                <p:nvPr/>
              </p:nvSpPr>
              <p:spPr>
                <a:xfrm rot="7200000">
                  <a:off x="6709707" y="-1210637"/>
                  <a:ext cx="171840" cy="171562"/>
                </a:xfrm>
                <a:custGeom>
                  <a:avLst/>
                  <a:gdLst>
                    <a:gd name="connsiteX0" fmla="*/ 95623 w 706365"/>
                    <a:gd name="connsiteY0" fmla="*/ 611730 h 705224"/>
                    <a:gd name="connsiteX1" fmla="*/ 0 w 706365"/>
                    <a:gd name="connsiteY1" fmla="*/ 446106 h 705224"/>
                    <a:gd name="connsiteX2" fmla="*/ 161936 w 706365"/>
                    <a:gd name="connsiteY2" fmla="*/ 352612 h 705224"/>
                    <a:gd name="connsiteX3" fmla="*/ 0 w 706365"/>
                    <a:gd name="connsiteY3" fmla="*/ 259118 h 705224"/>
                    <a:gd name="connsiteX4" fmla="*/ 95623 w 706365"/>
                    <a:gd name="connsiteY4" fmla="*/ 93494 h 705224"/>
                    <a:gd name="connsiteX5" fmla="*/ 257559 w 706365"/>
                    <a:gd name="connsiteY5" fmla="*/ 186988 h 705224"/>
                    <a:gd name="connsiteX6" fmla="*/ 257559 w 706365"/>
                    <a:gd name="connsiteY6" fmla="*/ 0 h 705224"/>
                    <a:gd name="connsiteX7" fmla="*/ 448806 w 706365"/>
                    <a:gd name="connsiteY7" fmla="*/ 0 h 705224"/>
                    <a:gd name="connsiteX8" fmla="*/ 448806 w 706365"/>
                    <a:gd name="connsiteY8" fmla="*/ 186987 h 705224"/>
                    <a:gd name="connsiteX9" fmla="*/ 610742 w 706365"/>
                    <a:gd name="connsiteY9" fmla="*/ 93494 h 705224"/>
                    <a:gd name="connsiteX10" fmla="*/ 706365 w 706365"/>
                    <a:gd name="connsiteY10" fmla="*/ 259118 h 705224"/>
                    <a:gd name="connsiteX11" fmla="*/ 544430 w 706365"/>
                    <a:gd name="connsiteY11" fmla="*/ 352612 h 705224"/>
                    <a:gd name="connsiteX12" fmla="*/ 706365 w 706365"/>
                    <a:gd name="connsiteY12" fmla="*/ 446105 h 705224"/>
                    <a:gd name="connsiteX13" fmla="*/ 610742 w 706365"/>
                    <a:gd name="connsiteY13" fmla="*/ 611730 h 705224"/>
                    <a:gd name="connsiteX14" fmla="*/ 448806 w 706365"/>
                    <a:gd name="connsiteY14" fmla="*/ 518237 h 705224"/>
                    <a:gd name="connsiteX15" fmla="*/ 448806 w 706365"/>
                    <a:gd name="connsiteY15" fmla="*/ 705224 h 705224"/>
                    <a:gd name="connsiteX16" fmla="*/ 257559 w 706365"/>
                    <a:gd name="connsiteY16" fmla="*/ 705224 h 705224"/>
                    <a:gd name="connsiteX17" fmla="*/ 257559 w 706365"/>
                    <a:gd name="connsiteY17" fmla="*/ 518237 h 705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06365" h="705224">
                      <a:moveTo>
                        <a:pt x="95623" y="611730"/>
                      </a:moveTo>
                      <a:lnTo>
                        <a:pt x="0" y="446106"/>
                      </a:lnTo>
                      <a:lnTo>
                        <a:pt x="161936" y="352612"/>
                      </a:lnTo>
                      <a:lnTo>
                        <a:pt x="0" y="259118"/>
                      </a:lnTo>
                      <a:lnTo>
                        <a:pt x="95623" y="93494"/>
                      </a:lnTo>
                      <a:lnTo>
                        <a:pt x="257559" y="186988"/>
                      </a:lnTo>
                      <a:lnTo>
                        <a:pt x="257559" y="0"/>
                      </a:lnTo>
                      <a:lnTo>
                        <a:pt x="448806" y="0"/>
                      </a:lnTo>
                      <a:lnTo>
                        <a:pt x="448806" y="186987"/>
                      </a:lnTo>
                      <a:lnTo>
                        <a:pt x="610742" y="93494"/>
                      </a:lnTo>
                      <a:lnTo>
                        <a:pt x="706365" y="259118"/>
                      </a:lnTo>
                      <a:lnTo>
                        <a:pt x="544430" y="352612"/>
                      </a:lnTo>
                      <a:lnTo>
                        <a:pt x="706365" y="446105"/>
                      </a:lnTo>
                      <a:lnTo>
                        <a:pt x="610742" y="611730"/>
                      </a:lnTo>
                      <a:lnTo>
                        <a:pt x="448806" y="518237"/>
                      </a:lnTo>
                      <a:lnTo>
                        <a:pt x="448806" y="705224"/>
                      </a:lnTo>
                      <a:lnTo>
                        <a:pt x="257559" y="705224"/>
                      </a:lnTo>
                      <a:lnTo>
                        <a:pt x="257559" y="518237"/>
                      </a:lnTo>
                      <a:close/>
                    </a:path>
                  </a:pathLst>
                </a:custGeom>
                <a:grp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a:ln>
                      <a:noFill/>
                    </a:ln>
                    <a:solidFill>
                      <a:srgbClr val="FFFFFF"/>
                    </a:solidFill>
                    <a:effectLst/>
                    <a:uLnTx/>
                    <a:uFillTx/>
                    <a:latin typeface="Calibri"/>
                    <a:ea typeface="+mn-ea"/>
                    <a:cs typeface="+mn-cs"/>
                    <a:sym typeface="Arial"/>
                  </a:endParaRPr>
                </a:p>
              </p:txBody>
            </p:sp>
            <p:sp>
              <p:nvSpPr>
                <p:cNvPr id="375" name="Freeform 374">
                  <a:extLst>
                    <a:ext uri="{FF2B5EF4-FFF2-40B4-BE49-F238E27FC236}">
                      <a16:creationId xmlns:a16="http://schemas.microsoft.com/office/drawing/2014/main" id="{7DC8A81E-9B2A-3B4D-AF07-4D6427F8D7B3}"/>
                    </a:ext>
                  </a:extLst>
                </p:cNvPr>
                <p:cNvSpPr/>
                <p:nvPr/>
              </p:nvSpPr>
              <p:spPr>
                <a:xfrm rot="7200000">
                  <a:off x="6921232" y="-1210637"/>
                  <a:ext cx="171840" cy="171562"/>
                </a:xfrm>
                <a:custGeom>
                  <a:avLst/>
                  <a:gdLst>
                    <a:gd name="connsiteX0" fmla="*/ 95623 w 706365"/>
                    <a:gd name="connsiteY0" fmla="*/ 611730 h 705224"/>
                    <a:gd name="connsiteX1" fmla="*/ 0 w 706365"/>
                    <a:gd name="connsiteY1" fmla="*/ 446106 h 705224"/>
                    <a:gd name="connsiteX2" fmla="*/ 161936 w 706365"/>
                    <a:gd name="connsiteY2" fmla="*/ 352612 h 705224"/>
                    <a:gd name="connsiteX3" fmla="*/ 0 w 706365"/>
                    <a:gd name="connsiteY3" fmla="*/ 259118 h 705224"/>
                    <a:gd name="connsiteX4" fmla="*/ 95623 w 706365"/>
                    <a:gd name="connsiteY4" fmla="*/ 93494 h 705224"/>
                    <a:gd name="connsiteX5" fmla="*/ 257559 w 706365"/>
                    <a:gd name="connsiteY5" fmla="*/ 186988 h 705224"/>
                    <a:gd name="connsiteX6" fmla="*/ 257559 w 706365"/>
                    <a:gd name="connsiteY6" fmla="*/ 0 h 705224"/>
                    <a:gd name="connsiteX7" fmla="*/ 448806 w 706365"/>
                    <a:gd name="connsiteY7" fmla="*/ 0 h 705224"/>
                    <a:gd name="connsiteX8" fmla="*/ 448806 w 706365"/>
                    <a:gd name="connsiteY8" fmla="*/ 186987 h 705224"/>
                    <a:gd name="connsiteX9" fmla="*/ 610742 w 706365"/>
                    <a:gd name="connsiteY9" fmla="*/ 93494 h 705224"/>
                    <a:gd name="connsiteX10" fmla="*/ 706365 w 706365"/>
                    <a:gd name="connsiteY10" fmla="*/ 259118 h 705224"/>
                    <a:gd name="connsiteX11" fmla="*/ 544430 w 706365"/>
                    <a:gd name="connsiteY11" fmla="*/ 352612 h 705224"/>
                    <a:gd name="connsiteX12" fmla="*/ 706365 w 706365"/>
                    <a:gd name="connsiteY12" fmla="*/ 446105 h 705224"/>
                    <a:gd name="connsiteX13" fmla="*/ 610742 w 706365"/>
                    <a:gd name="connsiteY13" fmla="*/ 611730 h 705224"/>
                    <a:gd name="connsiteX14" fmla="*/ 448806 w 706365"/>
                    <a:gd name="connsiteY14" fmla="*/ 518237 h 705224"/>
                    <a:gd name="connsiteX15" fmla="*/ 448806 w 706365"/>
                    <a:gd name="connsiteY15" fmla="*/ 705224 h 705224"/>
                    <a:gd name="connsiteX16" fmla="*/ 257559 w 706365"/>
                    <a:gd name="connsiteY16" fmla="*/ 705224 h 705224"/>
                    <a:gd name="connsiteX17" fmla="*/ 257559 w 706365"/>
                    <a:gd name="connsiteY17" fmla="*/ 518237 h 705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06365" h="705224">
                      <a:moveTo>
                        <a:pt x="95623" y="611730"/>
                      </a:moveTo>
                      <a:lnTo>
                        <a:pt x="0" y="446106"/>
                      </a:lnTo>
                      <a:lnTo>
                        <a:pt x="161936" y="352612"/>
                      </a:lnTo>
                      <a:lnTo>
                        <a:pt x="0" y="259118"/>
                      </a:lnTo>
                      <a:lnTo>
                        <a:pt x="95623" y="93494"/>
                      </a:lnTo>
                      <a:lnTo>
                        <a:pt x="257559" y="186988"/>
                      </a:lnTo>
                      <a:lnTo>
                        <a:pt x="257559" y="0"/>
                      </a:lnTo>
                      <a:lnTo>
                        <a:pt x="448806" y="0"/>
                      </a:lnTo>
                      <a:lnTo>
                        <a:pt x="448806" y="186987"/>
                      </a:lnTo>
                      <a:lnTo>
                        <a:pt x="610742" y="93494"/>
                      </a:lnTo>
                      <a:lnTo>
                        <a:pt x="706365" y="259118"/>
                      </a:lnTo>
                      <a:lnTo>
                        <a:pt x="544430" y="352612"/>
                      </a:lnTo>
                      <a:lnTo>
                        <a:pt x="706365" y="446105"/>
                      </a:lnTo>
                      <a:lnTo>
                        <a:pt x="610742" y="611730"/>
                      </a:lnTo>
                      <a:lnTo>
                        <a:pt x="448806" y="518237"/>
                      </a:lnTo>
                      <a:lnTo>
                        <a:pt x="448806" y="705224"/>
                      </a:lnTo>
                      <a:lnTo>
                        <a:pt x="257559" y="705224"/>
                      </a:lnTo>
                      <a:lnTo>
                        <a:pt x="257559" y="518237"/>
                      </a:lnTo>
                      <a:close/>
                    </a:path>
                  </a:pathLst>
                </a:custGeom>
                <a:grp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a:ln>
                      <a:noFill/>
                    </a:ln>
                    <a:solidFill>
                      <a:srgbClr val="FFFFFF"/>
                    </a:solidFill>
                    <a:effectLst/>
                    <a:uLnTx/>
                    <a:uFillTx/>
                    <a:latin typeface="Calibri"/>
                    <a:ea typeface="+mn-ea"/>
                    <a:cs typeface="+mn-cs"/>
                    <a:sym typeface="Arial"/>
                  </a:endParaRPr>
                </a:p>
              </p:txBody>
            </p:sp>
            <p:sp>
              <p:nvSpPr>
                <p:cNvPr id="376" name="Freeform 375">
                  <a:extLst>
                    <a:ext uri="{FF2B5EF4-FFF2-40B4-BE49-F238E27FC236}">
                      <a16:creationId xmlns:a16="http://schemas.microsoft.com/office/drawing/2014/main" id="{7836D47D-D516-EF42-9317-3983F751CB66}"/>
                    </a:ext>
                  </a:extLst>
                </p:cNvPr>
                <p:cNvSpPr/>
                <p:nvPr/>
              </p:nvSpPr>
              <p:spPr>
                <a:xfrm rot="7200000">
                  <a:off x="7132757" y="-1210636"/>
                  <a:ext cx="171840" cy="171562"/>
                </a:xfrm>
                <a:custGeom>
                  <a:avLst/>
                  <a:gdLst>
                    <a:gd name="connsiteX0" fmla="*/ 95623 w 706365"/>
                    <a:gd name="connsiteY0" fmla="*/ 611730 h 705224"/>
                    <a:gd name="connsiteX1" fmla="*/ 0 w 706365"/>
                    <a:gd name="connsiteY1" fmla="*/ 446106 h 705224"/>
                    <a:gd name="connsiteX2" fmla="*/ 161936 w 706365"/>
                    <a:gd name="connsiteY2" fmla="*/ 352612 h 705224"/>
                    <a:gd name="connsiteX3" fmla="*/ 0 w 706365"/>
                    <a:gd name="connsiteY3" fmla="*/ 259118 h 705224"/>
                    <a:gd name="connsiteX4" fmla="*/ 95623 w 706365"/>
                    <a:gd name="connsiteY4" fmla="*/ 93494 h 705224"/>
                    <a:gd name="connsiteX5" fmla="*/ 257559 w 706365"/>
                    <a:gd name="connsiteY5" fmla="*/ 186988 h 705224"/>
                    <a:gd name="connsiteX6" fmla="*/ 257559 w 706365"/>
                    <a:gd name="connsiteY6" fmla="*/ 0 h 705224"/>
                    <a:gd name="connsiteX7" fmla="*/ 448806 w 706365"/>
                    <a:gd name="connsiteY7" fmla="*/ 0 h 705224"/>
                    <a:gd name="connsiteX8" fmla="*/ 448806 w 706365"/>
                    <a:gd name="connsiteY8" fmla="*/ 186987 h 705224"/>
                    <a:gd name="connsiteX9" fmla="*/ 610742 w 706365"/>
                    <a:gd name="connsiteY9" fmla="*/ 93494 h 705224"/>
                    <a:gd name="connsiteX10" fmla="*/ 706365 w 706365"/>
                    <a:gd name="connsiteY10" fmla="*/ 259118 h 705224"/>
                    <a:gd name="connsiteX11" fmla="*/ 544430 w 706365"/>
                    <a:gd name="connsiteY11" fmla="*/ 352612 h 705224"/>
                    <a:gd name="connsiteX12" fmla="*/ 706365 w 706365"/>
                    <a:gd name="connsiteY12" fmla="*/ 446105 h 705224"/>
                    <a:gd name="connsiteX13" fmla="*/ 610742 w 706365"/>
                    <a:gd name="connsiteY13" fmla="*/ 611730 h 705224"/>
                    <a:gd name="connsiteX14" fmla="*/ 448806 w 706365"/>
                    <a:gd name="connsiteY14" fmla="*/ 518237 h 705224"/>
                    <a:gd name="connsiteX15" fmla="*/ 448806 w 706365"/>
                    <a:gd name="connsiteY15" fmla="*/ 705224 h 705224"/>
                    <a:gd name="connsiteX16" fmla="*/ 257559 w 706365"/>
                    <a:gd name="connsiteY16" fmla="*/ 705224 h 705224"/>
                    <a:gd name="connsiteX17" fmla="*/ 257559 w 706365"/>
                    <a:gd name="connsiteY17" fmla="*/ 518237 h 705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06365" h="705224">
                      <a:moveTo>
                        <a:pt x="95623" y="611730"/>
                      </a:moveTo>
                      <a:lnTo>
                        <a:pt x="0" y="446106"/>
                      </a:lnTo>
                      <a:lnTo>
                        <a:pt x="161936" y="352612"/>
                      </a:lnTo>
                      <a:lnTo>
                        <a:pt x="0" y="259118"/>
                      </a:lnTo>
                      <a:lnTo>
                        <a:pt x="95623" y="93494"/>
                      </a:lnTo>
                      <a:lnTo>
                        <a:pt x="257559" y="186988"/>
                      </a:lnTo>
                      <a:lnTo>
                        <a:pt x="257559" y="0"/>
                      </a:lnTo>
                      <a:lnTo>
                        <a:pt x="448806" y="0"/>
                      </a:lnTo>
                      <a:lnTo>
                        <a:pt x="448806" y="186987"/>
                      </a:lnTo>
                      <a:lnTo>
                        <a:pt x="610742" y="93494"/>
                      </a:lnTo>
                      <a:lnTo>
                        <a:pt x="706365" y="259118"/>
                      </a:lnTo>
                      <a:lnTo>
                        <a:pt x="544430" y="352612"/>
                      </a:lnTo>
                      <a:lnTo>
                        <a:pt x="706365" y="446105"/>
                      </a:lnTo>
                      <a:lnTo>
                        <a:pt x="610742" y="611730"/>
                      </a:lnTo>
                      <a:lnTo>
                        <a:pt x="448806" y="518237"/>
                      </a:lnTo>
                      <a:lnTo>
                        <a:pt x="448806" y="705224"/>
                      </a:lnTo>
                      <a:lnTo>
                        <a:pt x="257559" y="705224"/>
                      </a:lnTo>
                      <a:lnTo>
                        <a:pt x="257559" y="518237"/>
                      </a:lnTo>
                      <a:close/>
                    </a:path>
                  </a:pathLst>
                </a:custGeom>
                <a:grp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a:ln>
                      <a:noFill/>
                    </a:ln>
                    <a:solidFill>
                      <a:srgbClr val="FFFFFF"/>
                    </a:solidFill>
                    <a:effectLst/>
                    <a:uLnTx/>
                    <a:uFillTx/>
                    <a:latin typeface="Calibri"/>
                    <a:ea typeface="+mn-ea"/>
                    <a:cs typeface="+mn-cs"/>
                    <a:sym typeface="Arial"/>
                  </a:endParaRPr>
                </a:p>
              </p:txBody>
            </p:sp>
            <p:sp>
              <p:nvSpPr>
                <p:cNvPr id="377" name="Freeform 376">
                  <a:extLst>
                    <a:ext uri="{FF2B5EF4-FFF2-40B4-BE49-F238E27FC236}">
                      <a16:creationId xmlns:a16="http://schemas.microsoft.com/office/drawing/2014/main" id="{E596A72E-C3D2-8448-97D4-45393F924461}"/>
                    </a:ext>
                  </a:extLst>
                </p:cNvPr>
                <p:cNvSpPr/>
                <p:nvPr/>
              </p:nvSpPr>
              <p:spPr>
                <a:xfrm rot="7200000">
                  <a:off x="7344282" y="-1210637"/>
                  <a:ext cx="171840" cy="171562"/>
                </a:xfrm>
                <a:custGeom>
                  <a:avLst/>
                  <a:gdLst>
                    <a:gd name="connsiteX0" fmla="*/ 95623 w 706365"/>
                    <a:gd name="connsiteY0" fmla="*/ 611730 h 705224"/>
                    <a:gd name="connsiteX1" fmla="*/ 0 w 706365"/>
                    <a:gd name="connsiteY1" fmla="*/ 446106 h 705224"/>
                    <a:gd name="connsiteX2" fmla="*/ 161936 w 706365"/>
                    <a:gd name="connsiteY2" fmla="*/ 352612 h 705224"/>
                    <a:gd name="connsiteX3" fmla="*/ 0 w 706365"/>
                    <a:gd name="connsiteY3" fmla="*/ 259118 h 705224"/>
                    <a:gd name="connsiteX4" fmla="*/ 95623 w 706365"/>
                    <a:gd name="connsiteY4" fmla="*/ 93494 h 705224"/>
                    <a:gd name="connsiteX5" fmla="*/ 257559 w 706365"/>
                    <a:gd name="connsiteY5" fmla="*/ 186988 h 705224"/>
                    <a:gd name="connsiteX6" fmla="*/ 257559 w 706365"/>
                    <a:gd name="connsiteY6" fmla="*/ 0 h 705224"/>
                    <a:gd name="connsiteX7" fmla="*/ 448806 w 706365"/>
                    <a:gd name="connsiteY7" fmla="*/ 0 h 705224"/>
                    <a:gd name="connsiteX8" fmla="*/ 448806 w 706365"/>
                    <a:gd name="connsiteY8" fmla="*/ 186987 h 705224"/>
                    <a:gd name="connsiteX9" fmla="*/ 610742 w 706365"/>
                    <a:gd name="connsiteY9" fmla="*/ 93494 h 705224"/>
                    <a:gd name="connsiteX10" fmla="*/ 706365 w 706365"/>
                    <a:gd name="connsiteY10" fmla="*/ 259118 h 705224"/>
                    <a:gd name="connsiteX11" fmla="*/ 544430 w 706365"/>
                    <a:gd name="connsiteY11" fmla="*/ 352612 h 705224"/>
                    <a:gd name="connsiteX12" fmla="*/ 706365 w 706365"/>
                    <a:gd name="connsiteY12" fmla="*/ 446105 h 705224"/>
                    <a:gd name="connsiteX13" fmla="*/ 610742 w 706365"/>
                    <a:gd name="connsiteY13" fmla="*/ 611730 h 705224"/>
                    <a:gd name="connsiteX14" fmla="*/ 448806 w 706365"/>
                    <a:gd name="connsiteY14" fmla="*/ 518237 h 705224"/>
                    <a:gd name="connsiteX15" fmla="*/ 448806 w 706365"/>
                    <a:gd name="connsiteY15" fmla="*/ 705224 h 705224"/>
                    <a:gd name="connsiteX16" fmla="*/ 257559 w 706365"/>
                    <a:gd name="connsiteY16" fmla="*/ 705224 h 705224"/>
                    <a:gd name="connsiteX17" fmla="*/ 257559 w 706365"/>
                    <a:gd name="connsiteY17" fmla="*/ 518237 h 705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06365" h="705224">
                      <a:moveTo>
                        <a:pt x="95623" y="611730"/>
                      </a:moveTo>
                      <a:lnTo>
                        <a:pt x="0" y="446106"/>
                      </a:lnTo>
                      <a:lnTo>
                        <a:pt x="161936" y="352612"/>
                      </a:lnTo>
                      <a:lnTo>
                        <a:pt x="0" y="259118"/>
                      </a:lnTo>
                      <a:lnTo>
                        <a:pt x="95623" y="93494"/>
                      </a:lnTo>
                      <a:lnTo>
                        <a:pt x="257559" y="186988"/>
                      </a:lnTo>
                      <a:lnTo>
                        <a:pt x="257559" y="0"/>
                      </a:lnTo>
                      <a:lnTo>
                        <a:pt x="448806" y="0"/>
                      </a:lnTo>
                      <a:lnTo>
                        <a:pt x="448806" y="186987"/>
                      </a:lnTo>
                      <a:lnTo>
                        <a:pt x="610742" y="93494"/>
                      </a:lnTo>
                      <a:lnTo>
                        <a:pt x="706365" y="259118"/>
                      </a:lnTo>
                      <a:lnTo>
                        <a:pt x="544430" y="352612"/>
                      </a:lnTo>
                      <a:lnTo>
                        <a:pt x="706365" y="446105"/>
                      </a:lnTo>
                      <a:lnTo>
                        <a:pt x="610742" y="611730"/>
                      </a:lnTo>
                      <a:lnTo>
                        <a:pt x="448806" y="518237"/>
                      </a:lnTo>
                      <a:lnTo>
                        <a:pt x="448806" y="705224"/>
                      </a:lnTo>
                      <a:lnTo>
                        <a:pt x="257559" y="705224"/>
                      </a:lnTo>
                      <a:lnTo>
                        <a:pt x="257559" y="518237"/>
                      </a:lnTo>
                      <a:close/>
                    </a:path>
                  </a:pathLst>
                </a:custGeom>
                <a:grp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a:ln>
                      <a:noFill/>
                    </a:ln>
                    <a:solidFill>
                      <a:srgbClr val="FFFFFF"/>
                    </a:solidFill>
                    <a:effectLst/>
                    <a:uLnTx/>
                    <a:uFillTx/>
                    <a:latin typeface="Calibri"/>
                    <a:ea typeface="+mn-ea"/>
                    <a:cs typeface="+mn-cs"/>
                    <a:sym typeface="Arial"/>
                  </a:endParaRPr>
                </a:p>
              </p:txBody>
            </p:sp>
            <p:sp>
              <p:nvSpPr>
                <p:cNvPr id="378" name="Freeform 377">
                  <a:extLst>
                    <a:ext uri="{FF2B5EF4-FFF2-40B4-BE49-F238E27FC236}">
                      <a16:creationId xmlns:a16="http://schemas.microsoft.com/office/drawing/2014/main" id="{DEED5146-B6F2-684B-B722-511D9BA8EF49}"/>
                    </a:ext>
                  </a:extLst>
                </p:cNvPr>
                <p:cNvSpPr/>
                <p:nvPr/>
              </p:nvSpPr>
              <p:spPr>
                <a:xfrm rot="7200000">
                  <a:off x="7555806" y="-1210636"/>
                  <a:ext cx="171840" cy="171562"/>
                </a:xfrm>
                <a:custGeom>
                  <a:avLst/>
                  <a:gdLst>
                    <a:gd name="connsiteX0" fmla="*/ 95623 w 706365"/>
                    <a:gd name="connsiteY0" fmla="*/ 611730 h 705224"/>
                    <a:gd name="connsiteX1" fmla="*/ 0 w 706365"/>
                    <a:gd name="connsiteY1" fmla="*/ 446106 h 705224"/>
                    <a:gd name="connsiteX2" fmla="*/ 161936 w 706365"/>
                    <a:gd name="connsiteY2" fmla="*/ 352612 h 705224"/>
                    <a:gd name="connsiteX3" fmla="*/ 0 w 706365"/>
                    <a:gd name="connsiteY3" fmla="*/ 259118 h 705224"/>
                    <a:gd name="connsiteX4" fmla="*/ 95623 w 706365"/>
                    <a:gd name="connsiteY4" fmla="*/ 93494 h 705224"/>
                    <a:gd name="connsiteX5" fmla="*/ 257559 w 706365"/>
                    <a:gd name="connsiteY5" fmla="*/ 186988 h 705224"/>
                    <a:gd name="connsiteX6" fmla="*/ 257559 w 706365"/>
                    <a:gd name="connsiteY6" fmla="*/ 0 h 705224"/>
                    <a:gd name="connsiteX7" fmla="*/ 448806 w 706365"/>
                    <a:gd name="connsiteY7" fmla="*/ 0 h 705224"/>
                    <a:gd name="connsiteX8" fmla="*/ 448806 w 706365"/>
                    <a:gd name="connsiteY8" fmla="*/ 186987 h 705224"/>
                    <a:gd name="connsiteX9" fmla="*/ 610742 w 706365"/>
                    <a:gd name="connsiteY9" fmla="*/ 93494 h 705224"/>
                    <a:gd name="connsiteX10" fmla="*/ 706365 w 706365"/>
                    <a:gd name="connsiteY10" fmla="*/ 259118 h 705224"/>
                    <a:gd name="connsiteX11" fmla="*/ 544430 w 706365"/>
                    <a:gd name="connsiteY11" fmla="*/ 352612 h 705224"/>
                    <a:gd name="connsiteX12" fmla="*/ 706365 w 706365"/>
                    <a:gd name="connsiteY12" fmla="*/ 446105 h 705224"/>
                    <a:gd name="connsiteX13" fmla="*/ 610742 w 706365"/>
                    <a:gd name="connsiteY13" fmla="*/ 611730 h 705224"/>
                    <a:gd name="connsiteX14" fmla="*/ 448806 w 706365"/>
                    <a:gd name="connsiteY14" fmla="*/ 518237 h 705224"/>
                    <a:gd name="connsiteX15" fmla="*/ 448806 w 706365"/>
                    <a:gd name="connsiteY15" fmla="*/ 705224 h 705224"/>
                    <a:gd name="connsiteX16" fmla="*/ 257559 w 706365"/>
                    <a:gd name="connsiteY16" fmla="*/ 705224 h 705224"/>
                    <a:gd name="connsiteX17" fmla="*/ 257559 w 706365"/>
                    <a:gd name="connsiteY17" fmla="*/ 518237 h 705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06365" h="705224">
                      <a:moveTo>
                        <a:pt x="95623" y="611730"/>
                      </a:moveTo>
                      <a:lnTo>
                        <a:pt x="0" y="446106"/>
                      </a:lnTo>
                      <a:lnTo>
                        <a:pt x="161936" y="352612"/>
                      </a:lnTo>
                      <a:lnTo>
                        <a:pt x="0" y="259118"/>
                      </a:lnTo>
                      <a:lnTo>
                        <a:pt x="95623" y="93494"/>
                      </a:lnTo>
                      <a:lnTo>
                        <a:pt x="257559" y="186988"/>
                      </a:lnTo>
                      <a:lnTo>
                        <a:pt x="257559" y="0"/>
                      </a:lnTo>
                      <a:lnTo>
                        <a:pt x="448806" y="0"/>
                      </a:lnTo>
                      <a:lnTo>
                        <a:pt x="448806" y="186987"/>
                      </a:lnTo>
                      <a:lnTo>
                        <a:pt x="610742" y="93494"/>
                      </a:lnTo>
                      <a:lnTo>
                        <a:pt x="706365" y="259118"/>
                      </a:lnTo>
                      <a:lnTo>
                        <a:pt x="544430" y="352612"/>
                      </a:lnTo>
                      <a:lnTo>
                        <a:pt x="706365" y="446105"/>
                      </a:lnTo>
                      <a:lnTo>
                        <a:pt x="610742" y="611730"/>
                      </a:lnTo>
                      <a:lnTo>
                        <a:pt x="448806" y="518237"/>
                      </a:lnTo>
                      <a:lnTo>
                        <a:pt x="448806" y="705224"/>
                      </a:lnTo>
                      <a:lnTo>
                        <a:pt x="257559" y="705224"/>
                      </a:lnTo>
                      <a:lnTo>
                        <a:pt x="257559" y="518237"/>
                      </a:lnTo>
                      <a:close/>
                    </a:path>
                  </a:pathLst>
                </a:custGeom>
                <a:grp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a:ln>
                      <a:noFill/>
                    </a:ln>
                    <a:solidFill>
                      <a:srgbClr val="FFFFFF"/>
                    </a:solidFill>
                    <a:effectLst/>
                    <a:uLnTx/>
                    <a:uFillTx/>
                    <a:latin typeface="Calibri"/>
                    <a:ea typeface="+mn-ea"/>
                    <a:cs typeface="+mn-cs"/>
                    <a:sym typeface="Arial"/>
                  </a:endParaRPr>
                </a:p>
              </p:txBody>
            </p:sp>
          </p:grpSp>
          <p:sp>
            <p:nvSpPr>
              <p:cNvPr id="368" name="Rectangle 367">
                <a:extLst>
                  <a:ext uri="{FF2B5EF4-FFF2-40B4-BE49-F238E27FC236}">
                    <a16:creationId xmlns:a16="http://schemas.microsoft.com/office/drawing/2014/main" id="{2651FE94-C815-EB4D-96FB-D3005F09ED77}"/>
                  </a:ext>
                </a:extLst>
              </p:cNvPr>
              <p:cNvSpPr/>
              <p:nvPr/>
            </p:nvSpPr>
            <p:spPr>
              <a:xfrm>
                <a:off x="6807200" y="-945808"/>
                <a:ext cx="1016000" cy="197223"/>
              </a:xfrm>
              <a:prstGeom prst="rect">
                <a:avLst/>
              </a:prstGeom>
              <a:solidFill>
                <a:srgbClr val="54B847"/>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a:ln>
                    <a:noFill/>
                  </a:ln>
                  <a:solidFill>
                    <a:srgbClr val="FFFFFF"/>
                  </a:solidFill>
                  <a:effectLst/>
                  <a:uLnTx/>
                  <a:uFillTx/>
                  <a:latin typeface="Calibri"/>
                  <a:ea typeface="+mn-ea"/>
                  <a:cs typeface="+mn-cs"/>
                  <a:sym typeface="Arial"/>
                </a:endParaRPr>
              </a:p>
            </p:txBody>
          </p:sp>
          <p:sp>
            <p:nvSpPr>
              <p:cNvPr id="369" name="Rectangle 368">
                <a:extLst>
                  <a:ext uri="{FF2B5EF4-FFF2-40B4-BE49-F238E27FC236}">
                    <a16:creationId xmlns:a16="http://schemas.microsoft.com/office/drawing/2014/main" id="{B87D0881-D2A4-0B48-B974-67303191E361}"/>
                  </a:ext>
                </a:extLst>
              </p:cNvPr>
              <p:cNvSpPr/>
              <p:nvPr/>
            </p:nvSpPr>
            <p:spPr>
              <a:xfrm>
                <a:off x="6807200" y="-742886"/>
                <a:ext cx="603624" cy="197223"/>
              </a:xfrm>
              <a:prstGeom prst="rect">
                <a:avLst/>
              </a:prstGeom>
              <a:solidFill>
                <a:srgbClr val="54B847"/>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a:ln>
                    <a:noFill/>
                  </a:ln>
                  <a:solidFill>
                    <a:srgbClr val="FFFFFF"/>
                  </a:solidFill>
                  <a:effectLst/>
                  <a:uLnTx/>
                  <a:uFillTx/>
                  <a:latin typeface="Calibri"/>
                  <a:ea typeface="+mn-ea"/>
                  <a:cs typeface="+mn-cs"/>
                  <a:sym typeface="Arial"/>
                </a:endParaRPr>
              </a:p>
            </p:txBody>
          </p:sp>
          <p:sp>
            <p:nvSpPr>
              <p:cNvPr id="370" name="Rectangle 369">
                <a:extLst>
                  <a:ext uri="{FF2B5EF4-FFF2-40B4-BE49-F238E27FC236}">
                    <a16:creationId xmlns:a16="http://schemas.microsoft.com/office/drawing/2014/main" id="{500EE951-F60A-2D41-9C36-50C033FD3ABD}"/>
                  </a:ext>
                </a:extLst>
              </p:cNvPr>
              <p:cNvSpPr/>
              <p:nvPr/>
            </p:nvSpPr>
            <p:spPr>
              <a:xfrm>
                <a:off x="6382650" y="-338377"/>
                <a:ext cx="1016000" cy="197223"/>
              </a:xfrm>
              <a:prstGeom prst="rect">
                <a:avLst/>
              </a:prstGeom>
              <a:solidFill>
                <a:srgbClr val="54B847"/>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a:ln>
                    <a:noFill/>
                  </a:ln>
                  <a:solidFill>
                    <a:srgbClr val="FFFFFF"/>
                  </a:solidFill>
                  <a:effectLst/>
                  <a:uLnTx/>
                  <a:uFillTx/>
                  <a:latin typeface="Calibri"/>
                  <a:ea typeface="+mn-ea"/>
                  <a:cs typeface="+mn-cs"/>
                  <a:sym typeface="Arial"/>
                </a:endParaRPr>
              </a:p>
            </p:txBody>
          </p:sp>
          <p:sp>
            <p:nvSpPr>
              <p:cNvPr id="371" name="Rectangle 370">
                <a:extLst>
                  <a:ext uri="{FF2B5EF4-FFF2-40B4-BE49-F238E27FC236}">
                    <a16:creationId xmlns:a16="http://schemas.microsoft.com/office/drawing/2014/main" id="{2BD3DC53-9804-0A44-AFFB-ED86F246CCD1}"/>
                  </a:ext>
                </a:extLst>
              </p:cNvPr>
              <p:cNvSpPr/>
              <p:nvPr/>
            </p:nvSpPr>
            <p:spPr>
              <a:xfrm>
                <a:off x="6382650" y="-135455"/>
                <a:ext cx="424550" cy="197223"/>
              </a:xfrm>
              <a:prstGeom prst="rect">
                <a:avLst/>
              </a:prstGeom>
              <a:solidFill>
                <a:srgbClr val="54B847"/>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a:ln>
                    <a:noFill/>
                  </a:ln>
                  <a:solidFill>
                    <a:srgbClr val="FFFFFF"/>
                  </a:solidFill>
                  <a:effectLst/>
                  <a:uLnTx/>
                  <a:uFillTx/>
                  <a:latin typeface="Calibri"/>
                  <a:ea typeface="+mn-ea"/>
                  <a:cs typeface="+mn-cs"/>
                  <a:sym typeface="Arial"/>
                </a:endParaRPr>
              </a:p>
            </p:txBody>
          </p:sp>
          <p:sp>
            <p:nvSpPr>
              <p:cNvPr id="372" name="Freeform 371">
                <a:extLst>
                  <a:ext uri="{FF2B5EF4-FFF2-40B4-BE49-F238E27FC236}">
                    <a16:creationId xmlns:a16="http://schemas.microsoft.com/office/drawing/2014/main" id="{BAFC106B-75A2-1E4A-96A0-CFAE45648E60}"/>
                  </a:ext>
                </a:extLst>
              </p:cNvPr>
              <p:cNvSpPr/>
              <p:nvPr/>
            </p:nvSpPr>
            <p:spPr>
              <a:xfrm rot="5400000">
                <a:off x="6342168" y="-1381953"/>
                <a:ext cx="1542984" cy="1542984"/>
              </a:xfrm>
              <a:custGeom>
                <a:avLst/>
                <a:gdLst>
                  <a:gd name="connsiteX0" fmla="*/ 1266384 w 1542984"/>
                  <a:gd name="connsiteY0" fmla="*/ 458089 h 1542984"/>
                  <a:gd name="connsiteX1" fmla="*/ 1429985 w 1542984"/>
                  <a:gd name="connsiteY1" fmla="*/ 458089 h 1542984"/>
                  <a:gd name="connsiteX2" fmla="*/ 1429985 w 1542984"/>
                  <a:gd name="connsiteY2" fmla="*/ 94807 h 1542984"/>
                  <a:gd name="connsiteX3" fmla="*/ 1266384 w 1542984"/>
                  <a:gd name="connsiteY3" fmla="*/ 94807 h 1542984"/>
                  <a:gd name="connsiteX4" fmla="*/ 1266384 w 1542984"/>
                  <a:gd name="connsiteY4" fmla="*/ 1057622 h 1542984"/>
                  <a:gd name="connsiteX5" fmla="*/ 1429985 w 1542984"/>
                  <a:gd name="connsiteY5" fmla="*/ 1057622 h 1542984"/>
                  <a:gd name="connsiteX6" fmla="*/ 1429985 w 1542984"/>
                  <a:gd name="connsiteY6" fmla="*/ 503808 h 1542984"/>
                  <a:gd name="connsiteX7" fmla="*/ 1266384 w 1542984"/>
                  <a:gd name="connsiteY7" fmla="*/ 503808 h 1542984"/>
                  <a:gd name="connsiteX8" fmla="*/ 1266384 w 1542984"/>
                  <a:gd name="connsiteY8" fmla="*/ 1448176 h 1542984"/>
                  <a:gd name="connsiteX9" fmla="*/ 1429985 w 1542984"/>
                  <a:gd name="connsiteY9" fmla="*/ 1448176 h 1542984"/>
                  <a:gd name="connsiteX10" fmla="*/ 1429985 w 1542984"/>
                  <a:gd name="connsiteY10" fmla="*/ 1103341 h 1542984"/>
                  <a:gd name="connsiteX11" fmla="*/ 1266384 w 1542984"/>
                  <a:gd name="connsiteY11" fmla="*/ 1103341 h 1542984"/>
                  <a:gd name="connsiteX12" fmla="*/ 1065969 w 1542984"/>
                  <a:gd name="connsiteY12" fmla="*/ 458089 h 1542984"/>
                  <a:gd name="connsiteX13" fmla="*/ 1220665 w 1542984"/>
                  <a:gd name="connsiteY13" fmla="*/ 458089 h 1542984"/>
                  <a:gd name="connsiteX14" fmla="*/ 1220665 w 1542984"/>
                  <a:gd name="connsiteY14" fmla="*/ 94807 h 1542984"/>
                  <a:gd name="connsiteX15" fmla="*/ 1065969 w 1542984"/>
                  <a:gd name="connsiteY15" fmla="*/ 94807 h 1542984"/>
                  <a:gd name="connsiteX16" fmla="*/ 1065969 w 1542984"/>
                  <a:gd name="connsiteY16" fmla="*/ 1057622 h 1542984"/>
                  <a:gd name="connsiteX17" fmla="*/ 1220665 w 1542984"/>
                  <a:gd name="connsiteY17" fmla="*/ 1057622 h 1542984"/>
                  <a:gd name="connsiteX18" fmla="*/ 1220665 w 1542984"/>
                  <a:gd name="connsiteY18" fmla="*/ 503808 h 1542984"/>
                  <a:gd name="connsiteX19" fmla="*/ 1065969 w 1542984"/>
                  <a:gd name="connsiteY19" fmla="*/ 503808 h 1542984"/>
                  <a:gd name="connsiteX20" fmla="*/ 1065969 w 1542984"/>
                  <a:gd name="connsiteY20" fmla="*/ 1448176 h 1542984"/>
                  <a:gd name="connsiteX21" fmla="*/ 1220665 w 1542984"/>
                  <a:gd name="connsiteY21" fmla="*/ 1448176 h 1542984"/>
                  <a:gd name="connsiteX22" fmla="*/ 1220665 w 1542984"/>
                  <a:gd name="connsiteY22" fmla="*/ 1103341 h 1542984"/>
                  <a:gd name="connsiteX23" fmla="*/ 1065969 w 1542984"/>
                  <a:gd name="connsiteY23" fmla="*/ 1103341 h 1542984"/>
                  <a:gd name="connsiteX24" fmla="*/ 865554 w 1542984"/>
                  <a:gd name="connsiteY24" fmla="*/ 458089 h 1542984"/>
                  <a:gd name="connsiteX25" fmla="*/ 1020250 w 1542984"/>
                  <a:gd name="connsiteY25" fmla="*/ 458089 h 1542984"/>
                  <a:gd name="connsiteX26" fmla="*/ 1020250 w 1542984"/>
                  <a:gd name="connsiteY26" fmla="*/ 94807 h 1542984"/>
                  <a:gd name="connsiteX27" fmla="*/ 865554 w 1542984"/>
                  <a:gd name="connsiteY27" fmla="*/ 94807 h 1542984"/>
                  <a:gd name="connsiteX28" fmla="*/ 865554 w 1542984"/>
                  <a:gd name="connsiteY28" fmla="*/ 1057622 h 1542984"/>
                  <a:gd name="connsiteX29" fmla="*/ 1020250 w 1542984"/>
                  <a:gd name="connsiteY29" fmla="*/ 1057622 h 1542984"/>
                  <a:gd name="connsiteX30" fmla="*/ 1020250 w 1542984"/>
                  <a:gd name="connsiteY30" fmla="*/ 503808 h 1542984"/>
                  <a:gd name="connsiteX31" fmla="*/ 865554 w 1542984"/>
                  <a:gd name="connsiteY31" fmla="*/ 503808 h 1542984"/>
                  <a:gd name="connsiteX32" fmla="*/ 865554 w 1542984"/>
                  <a:gd name="connsiteY32" fmla="*/ 1448176 h 1542984"/>
                  <a:gd name="connsiteX33" fmla="*/ 1020250 w 1542984"/>
                  <a:gd name="connsiteY33" fmla="*/ 1448176 h 1542984"/>
                  <a:gd name="connsiteX34" fmla="*/ 1020250 w 1542984"/>
                  <a:gd name="connsiteY34" fmla="*/ 1103341 h 1542984"/>
                  <a:gd name="connsiteX35" fmla="*/ 865554 w 1542984"/>
                  <a:gd name="connsiteY35" fmla="*/ 1103341 h 1542984"/>
                  <a:gd name="connsiteX36" fmla="*/ 665139 w 1542984"/>
                  <a:gd name="connsiteY36" fmla="*/ 458089 h 1542984"/>
                  <a:gd name="connsiteX37" fmla="*/ 819835 w 1542984"/>
                  <a:gd name="connsiteY37" fmla="*/ 458089 h 1542984"/>
                  <a:gd name="connsiteX38" fmla="*/ 819835 w 1542984"/>
                  <a:gd name="connsiteY38" fmla="*/ 94807 h 1542984"/>
                  <a:gd name="connsiteX39" fmla="*/ 665139 w 1542984"/>
                  <a:gd name="connsiteY39" fmla="*/ 94807 h 1542984"/>
                  <a:gd name="connsiteX40" fmla="*/ 665139 w 1542984"/>
                  <a:gd name="connsiteY40" fmla="*/ 1057622 h 1542984"/>
                  <a:gd name="connsiteX41" fmla="*/ 819835 w 1542984"/>
                  <a:gd name="connsiteY41" fmla="*/ 1057622 h 1542984"/>
                  <a:gd name="connsiteX42" fmla="*/ 819835 w 1542984"/>
                  <a:gd name="connsiteY42" fmla="*/ 503808 h 1542984"/>
                  <a:gd name="connsiteX43" fmla="*/ 665139 w 1542984"/>
                  <a:gd name="connsiteY43" fmla="*/ 503808 h 1542984"/>
                  <a:gd name="connsiteX44" fmla="*/ 665139 w 1542984"/>
                  <a:gd name="connsiteY44" fmla="*/ 1448176 h 1542984"/>
                  <a:gd name="connsiteX45" fmla="*/ 819835 w 1542984"/>
                  <a:gd name="connsiteY45" fmla="*/ 1448176 h 1542984"/>
                  <a:gd name="connsiteX46" fmla="*/ 819835 w 1542984"/>
                  <a:gd name="connsiteY46" fmla="*/ 1103341 h 1542984"/>
                  <a:gd name="connsiteX47" fmla="*/ 665139 w 1542984"/>
                  <a:gd name="connsiteY47" fmla="*/ 1103341 h 1542984"/>
                  <a:gd name="connsiteX48" fmla="*/ 468894 w 1542984"/>
                  <a:gd name="connsiteY48" fmla="*/ 458089 h 1542984"/>
                  <a:gd name="connsiteX49" fmla="*/ 619420 w 1542984"/>
                  <a:gd name="connsiteY49" fmla="*/ 458089 h 1542984"/>
                  <a:gd name="connsiteX50" fmla="*/ 619420 w 1542984"/>
                  <a:gd name="connsiteY50" fmla="*/ 94807 h 1542984"/>
                  <a:gd name="connsiteX51" fmla="*/ 468894 w 1542984"/>
                  <a:gd name="connsiteY51" fmla="*/ 94807 h 1542984"/>
                  <a:gd name="connsiteX52" fmla="*/ 468894 w 1542984"/>
                  <a:gd name="connsiteY52" fmla="*/ 1057622 h 1542984"/>
                  <a:gd name="connsiteX53" fmla="*/ 619420 w 1542984"/>
                  <a:gd name="connsiteY53" fmla="*/ 1057622 h 1542984"/>
                  <a:gd name="connsiteX54" fmla="*/ 619420 w 1542984"/>
                  <a:gd name="connsiteY54" fmla="*/ 503808 h 1542984"/>
                  <a:gd name="connsiteX55" fmla="*/ 468894 w 1542984"/>
                  <a:gd name="connsiteY55" fmla="*/ 503808 h 1542984"/>
                  <a:gd name="connsiteX56" fmla="*/ 468894 w 1542984"/>
                  <a:gd name="connsiteY56" fmla="*/ 1448176 h 1542984"/>
                  <a:gd name="connsiteX57" fmla="*/ 619420 w 1542984"/>
                  <a:gd name="connsiteY57" fmla="*/ 1448176 h 1542984"/>
                  <a:gd name="connsiteX58" fmla="*/ 619420 w 1542984"/>
                  <a:gd name="connsiteY58" fmla="*/ 1103341 h 1542984"/>
                  <a:gd name="connsiteX59" fmla="*/ 468894 w 1542984"/>
                  <a:gd name="connsiteY59" fmla="*/ 1103341 h 1542984"/>
                  <a:gd name="connsiteX60" fmla="*/ 113000 w 1542984"/>
                  <a:gd name="connsiteY60" fmla="*/ 1448176 h 1542984"/>
                  <a:gd name="connsiteX61" fmla="*/ 385322 w 1542984"/>
                  <a:gd name="connsiteY61" fmla="*/ 1448176 h 1542984"/>
                  <a:gd name="connsiteX62" fmla="*/ 385322 w 1542984"/>
                  <a:gd name="connsiteY62" fmla="*/ 94807 h 1542984"/>
                  <a:gd name="connsiteX63" fmla="*/ 113000 w 1542984"/>
                  <a:gd name="connsiteY63" fmla="*/ 94807 h 1542984"/>
                  <a:gd name="connsiteX64" fmla="*/ 0 w 1542984"/>
                  <a:gd name="connsiteY64" fmla="*/ 1426257 h 1542984"/>
                  <a:gd name="connsiteX65" fmla="*/ 0 w 1542984"/>
                  <a:gd name="connsiteY65" fmla="*/ 116727 h 1542984"/>
                  <a:gd name="connsiteX66" fmla="*/ 116727 w 1542984"/>
                  <a:gd name="connsiteY66" fmla="*/ 0 h 1542984"/>
                  <a:gd name="connsiteX67" fmla="*/ 1426257 w 1542984"/>
                  <a:gd name="connsiteY67" fmla="*/ 0 h 1542984"/>
                  <a:gd name="connsiteX68" fmla="*/ 1542984 w 1542984"/>
                  <a:gd name="connsiteY68" fmla="*/ 116727 h 1542984"/>
                  <a:gd name="connsiteX69" fmla="*/ 1542984 w 1542984"/>
                  <a:gd name="connsiteY69" fmla="*/ 1426257 h 1542984"/>
                  <a:gd name="connsiteX70" fmla="*/ 1426257 w 1542984"/>
                  <a:gd name="connsiteY70" fmla="*/ 1542984 h 1542984"/>
                  <a:gd name="connsiteX71" fmla="*/ 116727 w 1542984"/>
                  <a:gd name="connsiteY71" fmla="*/ 1542984 h 1542984"/>
                  <a:gd name="connsiteX72" fmla="*/ 0 w 1542984"/>
                  <a:gd name="connsiteY72" fmla="*/ 1426257 h 1542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1542984" h="1542984">
                    <a:moveTo>
                      <a:pt x="1266384" y="458089"/>
                    </a:moveTo>
                    <a:lnTo>
                      <a:pt x="1429985" y="458089"/>
                    </a:lnTo>
                    <a:lnTo>
                      <a:pt x="1429985" y="94807"/>
                    </a:lnTo>
                    <a:lnTo>
                      <a:pt x="1266384" y="94807"/>
                    </a:lnTo>
                    <a:close/>
                    <a:moveTo>
                      <a:pt x="1266384" y="1057622"/>
                    </a:moveTo>
                    <a:lnTo>
                      <a:pt x="1429985" y="1057622"/>
                    </a:lnTo>
                    <a:lnTo>
                      <a:pt x="1429985" y="503808"/>
                    </a:lnTo>
                    <a:lnTo>
                      <a:pt x="1266384" y="503808"/>
                    </a:lnTo>
                    <a:close/>
                    <a:moveTo>
                      <a:pt x="1266384" y="1448176"/>
                    </a:moveTo>
                    <a:lnTo>
                      <a:pt x="1429985" y="1448176"/>
                    </a:lnTo>
                    <a:lnTo>
                      <a:pt x="1429985" y="1103341"/>
                    </a:lnTo>
                    <a:lnTo>
                      <a:pt x="1266384" y="1103341"/>
                    </a:lnTo>
                    <a:close/>
                    <a:moveTo>
                      <a:pt x="1065969" y="458089"/>
                    </a:moveTo>
                    <a:lnTo>
                      <a:pt x="1220665" y="458089"/>
                    </a:lnTo>
                    <a:lnTo>
                      <a:pt x="1220665" y="94807"/>
                    </a:lnTo>
                    <a:lnTo>
                      <a:pt x="1065969" y="94807"/>
                    </a:lnTo>
                    <a:close/>
                    <a:moveTo>
                      <a:pt x="1065969" y="1057622"/>
                    </a:moveTo>
                    <a:lnTo>
                      <a:pt x="1220665" y="1057622"/>
                    </a:lnTo>
                    <a:lnTo>
                      <a:pt x="1220665" y="503808"/>
                    </a:lnTo>
                    <a:lnTo>
                      <a:pt x="1065969" y="503808"/>
                    </a:lnTo>
                    <a:close/>
                    <a:moveTo>
                      <a:pt x="1065969" y="1448176"/>
                    </a:moveTo>
                    <a:lnTo>
                      <a:pt x="1220665" y="1448176"/>
                    </a:lnTo>
                    <a:lnTo>
                      <a:pt x="1220665" y="1103341"/>
                    </a:lnTo>
                    <a:lnTo>
                      <a:pt x="1065969" y="1103341"/>
                    </a:lnTo>
                    <a:close/>
                    <a:moveTo>
                      <a:pt x="865554" y="458089"/>
                    </a:moveTo>
                    <a:lnTo>
                      <a:pt x="1020250" y="458089"/>
                    </a:lnTo>
                    <a:lnTo>
                      <a:pt x="1020250" y="94807"/>
                    </a:lnTo>
                    <a:lnTo>
                      <a:pt x="865554" y="94807"/>
                    </a:lnTo>
                    <a:close/>
                    <a:moveTo>
                      <a:pt x="865554" y="1057622"/>
                    </a:moveTo>
                    <a:lnTo>
                      <a:pt x="1020250" y="1057622"/>
                    </a:lnTo>
                    <a:lnTo>
                      <a:pt x="1020250" y="503808"/>
                    </a:lnTo>
                    <a:lnTo>
                      <a:pt x="865554" y="503808"/>
                    </a:lnTo>
                    <a:close/>
                    <a:moveTo>
                      <a:pt x="865554" y="1448176"/>
                    </a:moveTo>
                    <a:lnTo>
                      <a:pt x="1020250" y="1448176"/>
                    </a:lnTo>
                    <a:lnTo>
                      <a:pt x="1020250" y="1103341"/>
                    </a:lnTo>
                    <a:lnTo>
                      <a:pt x="865554" y="1103341"/>
                    </a:lnTo>
                    <a:close/>
                    <a:moveTo>
                      <a:pt x="665139" y="458089"/>
                    </a:moveTo>
                    <a:lnTo>
                      <a:pt x="819835" y="458089"/>
                    </a:lnTo>
                    <a:lnTo>
                      <a:pt x="819835" y="94807"/>
                    </a:lnTo>
                    <a:lnTo>
                      <a:pt x="665139" y="94807"/>
                    </a:lnTo>
                    <a:close/>
                    <a:moveTo>
                      <a:pt x="665139" y="1057622"/>
                    </a:moveTo>
                    <a:lnTo>
                      <a:pt x="819835" y="1057622"/>
                    </a:lnTo>
                    <a:lnTo>
                      <a:pt x="819835" y="503808"/>
                    </a:lnTo>
                    <a:lnTo>
                      <a:pt x="665139" y="503808"/>
                    </a:lnTo>
                    <a:close/>
                    <a:moveTo>
                      <a:pt x="665139" y="1448176"/>
                    </a:moveTo>
                    <a:lnTo>
                      <a:pt x="819835" y="1448176"/>
                    </a:lnTo>
                    <a:lnTo>
                      <a:pt x="819835" y="1103341"/>
                    </a:lnTo>
                    <a:lnTo>
                      <a:pt x="665139" y="1103341"/>
                    </a:lnTo>
                    <a:close/>
                    <a:moveTo>
                      <a:pt x="468894" y="458089"/>
                    </a:moveTo>
                    <a:lnTo>
                      <a:pt x="619420" y="458089"/>
                    </a:lnTo>
                    <a:lnTo>
                      <a:pt x="619420" y="94807"/>
                    </a:lnTo>
                    <a:lnTo>
                      <a:pt x="468894" y="94807"/>
                    </a:lnTo>
                    <a:close/>
                    <a:moveTo>
                      <a:pt x="468894" y="1057622"/>
                    </a:moveTo>
                    <a:lnTo>
                      <a:pt x="619420" y="1057622"/>
                    </a:lnTo>
                    <a:lnTo>
                      <a:pt x="619420" y="503808"/>
                    </a:lnTo>
                    <a:lnTo>
                      <a:pt x="468894" y="503808"/>
                    </a:lnTo>
                    <a:close/>
                    <a:moveTo>
                      <a:pt x="468894" y="1448176"/>
                    </a:moveTo>
                    <a:lnTo>
                      <a:pt x="619420" y="1448176"/>
                    </a:lnTo>
                    <a:lnTo>
                      <a:pt x="619420" y="1103341"/>
                    </a:lnTo>
                    <a:lnTo>
                      <a:pt x="468894" y="1103341"/>
                    </a:lnTo>
                    <a:close/>
                    <a:moveTo>
                      <a:pt x="113000" y="1448176"/>
                    </a:moveTo>
                    <a:lnTo>
                      <a:pt x="385322" y="1448176"/>
                    </a:lnTo>
                    <a:lnTo>
                      <a:pt x="385322" y="94807"/>
                    </a:lnTo>
                    <a:lnTo>
                      <a:pt x="113000" y="94807"/>
                    </a:lnTo>
                    <a:close/>
                    <a:moveTo>
                      <a:pt x="0" y="1426257"/>
                    </a:moveTo>
                    <a:lnTo>
                      <a:pt x="0" y="116727"/>
                    </a:lnTo>
                    <a:cubicBezTo>
                      <a:pt x="0" y="52260"/>
                      <a:pt x="52260" y="0"/>
                      <a:pt x="116727" y="0"/>
                    </a:cubicBezTo>
                    <a:lnTo>
                      <a:pt x="1426257" y="0"/>
                    </a:lnTo>
                    <a:cubicBezTo>
                      <a:pt x="1490724" y="0"/>
                      <a:pt x="1542984" y="52260"/>
                      <a:pt x="1542984" y="116727"/>
                    </a:cubicBezTo>
                    <a:lnTo>
                      <a:pt x="1542984" y="1426257"/>
                    </a:lnTo>
                    <a:cubicBezTo>
                      <a:pt x="1542984" y="1490724"/>
                      <a:pt x="1490724" y="1542984"/>
                      <a:pt x="1426257" y="1542984"/>
                    </a:cubicBezTo>
                    <a:lnTo>
                      <a:pt x="116727" y="1542984"/>
                    </a:lnTo>
                    <a:cubicBezTo>
                      <a:pt x="52260" y="1542984"/>
                      <a:pt x="0" y="1490724"/>
                      <a:pt x="0" y="1426257"/>
                    </a:cubicBezTo>
                    <a:close/>
                  </a:path>
                </a:pathLst>
              </a:custGeom>
              <a:solidFill>
                <a:srgbClr val="224982"/>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a:ln>
                    <a:noFill/>
                  </a:ln>
                  <a:solidFill>
                    <a:srgbClr val="FFFFFF"/>
                  </a:solidFill>
                  <a:effectLst/>
                  <a:uLnTx/>
                  <a:uFillTx/>
                  <a:latin typeface="Calibri"/>
                  <a:ea typeface="+mn-ea"/>
                  <a:cs typeface="+mn-cs"/>
                  <a:sym typeface="Arial"/>
                </a:endParaRPr>
              </a:p>
            </p:txBody>
          </p:sp>
        </p:grpSp>
        <p:grpSp>
          <p:nvGrpSpPr>
            <p:cNvPr id="266" name="Group 265">
              <a:extLst>
                <a:ext uri="{FF2B5EF4-FFF2-40B4-BE49-F238E27FC236}">
                  <a16:creationId xmlns:a16="http://schemas.microsoft.com/office/drawing/2014/main" id="{91849DF2-4270-6848-94F2-F9F6DF9CA2A8}"/>
                </a:ext>
              </a:extLst>
            </p:cNvPr>
            <p:cNvGrpSpPr/>
            <p:nvPr/>
          </p:nvGrpSpPr>
          <p:grpSpPr>
            <a:xfrm>
              <a:off x="5395435" y="3994064"/>
              <a:ext cx="856374" cy="1348754"/>
              <a:chOff x="6066378" y="-1044022"/>
              <a:chExt cx="1555341" cy="2449599"/>
            </a:xfrm>
          </p:grpSpPr>
          <p:sp>
            <p:nvSpPr>
              <p:cNvPr id="291" name="AutoShape 89">
                <a:extLst>
                  <a:ext uri="{FF2B5EF4-FFF2-40B4-BE49-F238E27FC236}">
                    <a16:creationId xmlns:a16="http://schemas.microsoft.com/office/drawing/2014/main" id="{A76762BE-975F-284F-8B09-5FCCA4ACF165}"/>
                  </a:ext>
                </a:extLst>
              </p:cNvPr>
              <p:cNvSpPr>
                <a:spLocks noChangeAspect="1" noChangeArrowheads="1" noTextEdit="1"/>
              </p:cNvSpPr>
              <p:nvPr/>
            </p:nvSpPr>
            <p:spPr bwMode="auto">
              <a:xfrm>
                <a:off x="6066378" y="-1044022"/>
                <a:ext cx="1555341" cy="23963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292" name="Freeform 95">
                <a:extLst>
                  <a:ext uri="{FF2B5EF4-FFF2-40B4-BE49-F238E27FC236}">
                    <a16:creationId xmlns:a16="http://schemas.microsoft.com/office/drawing/2014/main" id="{F74D697B-8D81-E544-9DEE-E8FEAD9DC036}"/>
                  </a:ext>
                </a:extLst>
              </p:cNvPr>
              <p:cNvSpPr>
                <a:spLocks/>
              </p:cNvSpPr>
              <p:nvPr/>
            </p:nvSpPr>
            <p:spPr bwMode="auto">
              <a:xfrm>
                <a:off x="6593268" y="247871"/>
                <a:ext cx="597819" cy="48129"/>
              </a:xfrm>
              <a:custGeom>
                <a:avLst/>
                <a:gdLst>
                  <a:gd name="T0" fmla="*/ 129 w 129"/>
                  <a:gd name="T1" fmla="*/ 7 h 10"/>
                  <a:gd name="T2" fmla="*/ 127 w 129"/>
                  <a:gd name="T3" fmla="*/ 10 h 10"/>
                  <a:gd name="T4" fmla="*/ 2 w 129"/>
                  <a:gd name="T5" fmla="*/ 10 h 10"/>
                  <a:gd name="T6" fmla="*/ 0 w 129"/>
                  <a:gd name="T7" fmla="*/ 7 h 10"/>
                  <a:gd name="T8" fmla="*/ 0 w 129"/>
                  <a:gd name="T9" fmla="*/ 2 h 10"/>
                  <a:gd name="T10" fmla="*/ 2 w 129"/>
                  <a:gd name="T11" fmla="*/ 0 h 10"/>
                  <a:gd name="T12" fmla="*/ 127 w 129"/>
                  <a:gd name="T13" fmla="*/ 0 h 10"/>
                  <a:gd name="T14" fmla="*/ 129 w 129"/>
                  <a:gd name="T15" fmla="*/ 2 h 10"/>
                  <a:gd name="T16" fmla="*/ 129 w 129"/>
                  <a:gd name="T17" fmla="*/ 7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9" h="10">
                    <a:moveTo>
                      <a:pt x="129" y="7"/>
                    </a:moveTo>
                    <a:cubicBezTo>
                      <a:pt x="129" y="9"/>
                      <a:pt x="128" y="10"/>
                      <a:pt x="127" y="10"/>
                    </a:cubicBezTo>
                    <a:cubicBezTo>
                      <a:pt x="2" y="10"/>
                      <a:pt x="2" y="10"/>
                      <a:pt x="2" y="10"/>
                    </a:cubicBezTo>
                    <a:cubicBezTo>
                      <a:pt x="1" y="10"/>
                      <a:pt x="0" y="9"/>
                      <a:pt x="0" y="7"/>
                    </a:cubicBezTo>
                    <a:cubicBezTo>
                      <a:pt x="0" y="2"/>
                      <a:pt x="0" y="2"/>
                      <a:pt x="0" y="2"/>
                    </a:cubicBezTo>
                    <a:cubicBezTo>
                      <a:pt x="0" y="1"/>
                      <a:pt x="1" y="0"/>
                      <a:pt x="2" y="0"/>
                    </a:cubicBezTo>
                    <a:cubicBezTo>
                      <a:pt x="127" y="0"/>
                      <a:pt x="127" y="0"/>
                      <a:pt x="127" y="0"/>
                    </a:cubicBezTo>
                    <a:cubicBezTo>
                      <a:pt x="128" y="0"/>
                      <a:pt x="129" y="1"/>
                      <a:pt x="129" y="2"/>
                    </a:cubicBezTo>
                    <a:lnTo>
                      <a:pt x="129" y="7"/>
                    </a:lnTo>
                    <a:close/>
                  </a:path>
                </a:pathLst>
              </a:custGeom>
              <a:solidFill>
                <a:srgbClr val="F5F5F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grpSp>
            <p:nvGrpSpPr>
              <p:cNvPr id="293" name="Group 292">
                <a:extLst>
                  <a:ext uri="{FF2B5EF4-FFF2-40B4-BE49-F238E27FC236}">
                    <a16:creationId xmlns:a16="http://schemas.microsoft.com/office/drawing/2014/main" id="{3F0885CA-007F-034B-8934-551E959012C2}"/>
                  </a:ext>
                </a:extLst>
              </p:cNvPr>
              <p:cNvGrpSpPr/>
              <p:nvPr/>
            </p:nvGrpSpPr>
            <p:grpSpPr>
              <a:xfrm>
                <a:off x="6362752" y="207340"/>
                <a:ext cx="922058" cy="696608"/>
                <a:chOff x="6362752" y="207340"/>
                <a:chExt cx="922058" cy="696608"/>
              </a:xfrm>
            </p:grpSpPr>
            <p:sp>
              <p:nvSpPr>
                <p:cNvPr id="312" name="Freeform 311">
                  <a:extLst>
                    <a:ext uri="{FF2B5EF4-FFF2-40B4-BE49-F238E27FC236}">
                      <a16:creationId xmlns:a16="http://schemas.microsoft.com/office/drawing/2014/main" id="{1565E6C6-AEC5-CA46-BB83-2C2FFB093A0C}"/>
                    </a:ext>
                  </a:extLst>
                </p:cNvPr>
                <p:cNvSpPr>
                  <a:spLocks/>
                </p:cNvSpPr>
                <p:nvPr/>
              </p:nvSpPr>
              <p:spPr bwMode="auto">
                <a:xfrm>
                  <a:off x="6362752" y="207340"/>
                  <a:ext cx="922058" cy="696608"/>
                </a:xfrm>
                <a:custGeom>
                  <a:avLst/>
                  <a:gdLst>
                    <a:gd name="connsiteX0" fmla="*/ 64128 w 922058"/>
                    <a:gd name="connsiteY0" fmla="*/ 116523 h 696608"/>
                    <a:gd name="connsiteX1" fmla="*/ 45598 w 922058"/>
                    <a:gd name="connsiteY1" fmla="*/ 139600 h 696608"/>
                    <a:gd name="connsiteX2" fmla="*/ 45598 w 922058"/>
                    <a:gd name="connsiteY2" fmla="*/ 638067 h 696608"/>
                    <a:gd name="connsiteX3" fmla="*/ 64128 w 922058"/>
                    <a:gd name="connsiteY3" fmla="*/ 661144 h 696608"/>
                    <a:gd name="connsiteX4" fmla="*/ 865534 w 922058"/>
                    <a:gd name="connsiteY4" fmla="*/ 661144 h 696608"/>
                    <a:gd name="connsiteX5" fmla="*/ 884063 w 922058"/>
                    <a:gd name="connsiteY5" fmla="*/ 638067 h 696608"/>
                    <a:gd name="connsiteX6" fmla="*/ 884063 w 922058"/>
                    <a:gd name="connsiteY6" fmla="*/ 139600 h 696608"/>
                    <a:gd name="connsiteX7" fmla="*/ 865534 w 922058"/>
                    <a:gd name="connsiteY7" fmla="*/ 116523 h 696608"/>
                    <a:gd name="connsiteX8" fmla="*/ 64128 w 922058"/>
                    <a:gd name="connsiteY8" fmla="*/ 116523 h 696608"/>
                    <a:gd name="connsiteX9" fmla="*/ 64869 w 922058"/>
                    <a:gd name="connsiteY9" fmla="*/ 0 h 696608"/>
                    <a:gd name="connsiteX10" fmla="*/ 852556 w 922058"/>
                    <a:gd name="connsiteY10" fmla="*/ 0 h 696608"/>
                    <a:gd name="connsiteX11" fmla="*/ 922058 w 922058"/>
                    <a:gd name="connsiteY11" fmla="*/ 64586 h 696608"/>
                    <a:gd name="connsiteX12" fmla="*/ 922058 w 922058"/>
                    <a:gd name="connsiteY12" fmla="*/ 622795 h 696608"/>
                    <a:gd name="connsiteX13" fmla="*/ 852556 w 922058"/>
                    <a:gd name="connsiteY13" fmla="*/ 696608 h 696608"/>
                    <a:gd name="connsiteX14" fmla="*/ 74136 w 922058"/>
                    <a:gd name="connsiteY14" fmla="*/ 696608 h 696608"/>
                    <a:gd name="connsiteX15" fmla="*/ 0 w 922058"/>
                    <a:gd name="connsiteY15" fmla="*/ 622795 h 696608"/>
                    <a:gd name="connsiteX16" fmla="*/ 0 w 922058"/>
                    <a:gd name="connsiteY16" fmla="*/ 55360 h 696608"/>
                    <a:gd name="connsiteX17" fmla="*/ 64869 w 922058"/>
                    <a:gd name="connsiteY17" fmla="*/ 0 h 696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22058" h="696608">
                      <a:moveTo>
                        <a:pt x="64128" y="116523"/>
                      </a:moveTo>
                      <a:cubicBezTo>
                        <a:pt x="54863" y="116523"/>
                        <a:pt x="45598" y="125754"/>
                        <a:pt x="45598" y="139600"/>
                      </a:cubicBezTo>
                      <a:cubicBezTo>
                        <a:pt x="45598" y="139600"/>
                        <a:pt x="45598" y="139600"/>
                        <a:pt x="45598" y="638067"/>
                      </a:cubicBezTo>
                      <a:cubicBezTo>
                        <a:pt x="45598" y="651913"/>
                        <a:pt x="54863" y="661144"/>
                        <a:pt x="64128" y="661144"/>
                      </a:cubicBezTo>
                      <a:cubicBezTo>
                        <a:pt x="64128" y="661144"/>
                        <a:pt x="64128" y="661144"/>
                        <a:pt x="865534" y="661144"/>
                      </a:cubicBezTo>
                      <a:cubicBezTo>
                        <a:pt x="874798" y="661144"/>
                        <a:pt x="884063" y="651913"/>
                        <a:pt x="884063" y="638067"/>
                      </a:cubicBezTo>
                      <a:lnTo>
                        <a:pt x="884063" y="139600"/>
                      </a:lnTo>
                      <a:cubicBezTo>
                        <a:pt x="884063" y="125754"/>
                        <a:pt x="874798" y="116523"/>
                        <a:pt x="865534" y="116523"/>
                      </a:cubicBezTo>
                      <a:cubicBezTo>
                        <a:pt x="865534" y="116523"/>
                        <a:pt x="865534" y="116523"/>
                        <a:pt x="64128" y="116523"/>
                      </a:cubicBezTo>
                      <a:close/>
                      <a:moveTo>
                        <a:pt x="64869" y="0"/>
                      </a:moveTo>
                      <a:cubicBezTo>
                        <a:pt x="852556" y="0"/>
                        <a:pt x="852556" y="0"/>
                        <a:pt x="852556" y="0"/>
                      </a:cubicBezTo>
                      <a:cubicBezTo>
                        <a:pt x="889624" y="0"/>
                        <a:pt x="922058" y="27680"/>
                        <a:pt x="922058" y="64586"/>
                      </a:cubicBezTo>
                      <a:cubicBezTo>
                        <a:pt x="922058" y="622795"/>
                        <a:pt x="922058" y="622795"/>
                        <a:pt x="922058" y="622795"/>
                      </a:cubicBezTo>
                      <a:cubicBezTo>
                        <a:pt x="922058" y="659702"/>
                        <a:pt x="889624" y="696608"/>
                        <a:pt x="852556" y="696608"/>
                      </a:cubicBezTo>
                      <a:lnTo>
                        <a:pt x="74136" y="696608"/>
                      </a:lnTo>
                      <a:cubicBezTo>
                        <a:pt x="32434" y="696608"/>
                        <a:pt x="0" y="659702"/>
                        <a:pt x="0" y="622795"/>
                      </a:cubicBezTo>
                      <a:cubicBezTo>
                        <a:pt x="0" y="55360"/>
                        <a:pt x="0" y="55360"/>
                        <a:pt x="0" y="55360"/>
                      </a:cubicBezTo>
                      <a:cubicBezTo>
                        <a:pt x="0" y="18453"/>
                        <a:pt x="23167" y="0"/>
                        <a:pt x="64869" y="0"/>
                      </a:cubicBezTo>
                      <a:close/>
                    </a:path>
                  </a:pathLst>
                </a:custGeom>
                <a:solidFill>
                  <a:srgbClr val="54B847"/>
                </a:solidFill>
                <a:ln>
                  <a:noFill/>
                </a:ln>
              </p:spPr>
              <p:txBody>
                <a:bodyPr vert="horz" wrap="square" lIns="121920" tIns="60960" rIns="121920" bIns="6096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13" name="Rectangle 97">
                  <a:extLst>
                    <a:ext uri="{FF2B5EF4-FFF2-40B4-BE49-F238E27FC236}">
                      <a16:creationId xmlns:a16="http://schemas.microsoft.com/office/drawing/2014/main" id="{7401177D-D208-5A4F-B81D-16C7A1CA3476}"/>
                    </a:ext>
                  </a:extLst>
                </p:cNvPr>
                <p:cNvSpPr>
                  <a:spLocks noChangeArrowheads="1"/>
                </p:cNvSpPr>
                <p:nvPr/>
              </p:nvSpPr>
              <p:spPr bwMode="auto">
                <a:xfrm>
                  <a:off x="6436216" y="359328"/>
                  <a:ext cx="101324" cy="1773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14" name="Rectangle 98">
                  <a:extLst>
                    <a:ext uri="{FF2B5EF4-FFF2-40B4-BE49-F238E27FC236}">
                      <a16:creationId xmlns:a16="http://schemas.microsoft.com/office/drawing/2014/main" id="{D6BA610D-9FEE-144B-9F24-F864F95CCBA0}"/>
                    </a:ext>
                  </a:extLst>
                </p:cNvPr>
                <p:cNvSpPr>
                  <a:spLocks noChangeArrowheads="1"/>
                </p:cNvSpPr>
                <p:nvPr/>
              </p:nvSpPr>
              <p:spPr bwMode="auto">
                <a:xfrm>
                  <a:off x="6686996" y="453056"/>
                  <a:ext cx="96258" cy="760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15" name="Rectangle 99">
                  <a:extLst>
                    <a:ext uri="{FF2B5EF4-FFF2-40B4-BE49-F238E27FC236}">
                      <a16:creationId xmlns:a16="http://schemas.microsoft.com/office/drawing/2014/main" id="{B27F798B-C539-3941-BB5E-F4279B4FB254}"/>
                    </a:ext>
                  </a:extLst>
                </p:cNvPr>
                <p:cNvSpPr>
                  <a:spLocks noChangeArrowheads="1"/>
                </p:cNvSpPr>
                <p:nvPr/>
              </p:nvSpPr>
              <p:spPr bwMode="auto">
                <a:xfrm>
                  <a:off x="6803519" y="453056"/>
                  <a:ext cx="40530" cy="760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16" name="Rectangle 100">
                  <a:extLst>
                    <a:ext uri="{FF2B5EF4-FFF2-40B4-BE49-F238E27FC236}">
                      <a16:creationId xmlns:a16="http://schemas.microsoft.com/office/drawing/2014/main" id="{D166C9D1-C6EA-214A-B227-E8940B1CDA51}"/>
                    </a:ext>
                  </a:extLst>
                </p:cNvPr>
                <p:cNvSpPr>
                  <a:spLocks noChangeArrowheads="1"/>
                </p:cNvSpPr>
                <p:nvPr/>
              </p:nvSpPr>
              <p:spPr bwMode="auto">
                <a:xfrm>
                  <a:off x="6557804" y="359328"/>
                  <a:ext cx="35464" cy="1773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17" name="Rectangle 101">
                  <a:extLst>
                    <a:ext uri="{FF2B5EF4-FFF2-40B4-BE49-F238E27FC236}">
                      <a16:creationId xmlns:a16="http://schemas.microsoft.com/office/drawing/2014/main" id="{2D9FB636-77BD-B745-A3E2-0F0F69654054}"/>
                    </a:ext>
                  </a:extLst>
                </p:cNvPr>
                <p:cNvSpPr>
                  <a:spLocks noChangeArrowheads="1"/>
                </p:cNvSpPr>
                <p:nvPr/>
              </p:nvSpPr>
              <p:spPr bwMode="auto">
                <a:xfrm>
                  <a:off x="6436216" y="397327"/>
                  <a:ext cx="37998" cy="760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18" name="Rectangle 102">
                  <a:extLst>
                    <a:ext uri="{FF2B5EF4-FFF2-40B4-BE49-F238E27FC236}">
                      <a16:creationId xmlns:a16="http://schemas.microsoft.com/office/drawing/2014/main" id="{6AD6F5FE-C5FF-854D-A48F-1AD339778E07}"/>
                    </a:ext>
                  </a:extLst>
                </p:cNvPr>
                <p:cNvSpPr>
                  <a:spLocks noChangeArrowheads="1"/>
                </p:cNvSpPr>
                <p:nvPr/>
              </p:nvSpPr>
              <p:spPr bwMode="auto">
                <a:xfrm>
                  <a:off x="6491945" y="397327"/>
                  <a:ext cx="45595" cy="760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19" name="Rectangle 103">
                  <a:extLst>
                    <a:ext uri="{FF2B5EF4-FFF2-40B4-BE49-F238E27FC236}">
                      <a16:creationId xmlns:a16="http://schemas.microsoft.com/office/drawing/2014/main" id="{FC152C9F-99C6-E649-BEDD-2D02A7280DF9}"/>
                    </a:ext>
                  </a:extLst>
                </p:cNvPr>
                <p:cNvSpPr>
                  <a:spLocks noChangeArrowheads="1"/>
                </p:cNvSpPr>
                <p:nvPr/>
              </p:nvSpPr>
              <p:spPr bwMode="auto">
                <a:xfrm>
                  <a:off x="6436216" y="425191"/>
                  <a:ext cx="37998" cy="760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20" name="Rectangle 104">
                  <a:extLst>
                    <a:ext uri="{FF2B5EF4-FFF2-40B4-BE49-F238E27FC236}">
                      <a16:creationId xmlns:a16="http://schemas.microsoft.com/office/drawing/2014/main" id="{45B5A2AA-3D94-B345-890C-3ED1E705738E}"/>
                    </a:ext>
                  </a:extLst>
                </p:cNvPr>
                <p:cNvSpPr>
                  <a:spLocks noChangeArrowheads="1"/>
                </p:cNvSpPr>
                <p:nvPr/>
              </p:nvSpPr>
              <p:spPr bwMode="auto">
                <a:xfrm>
                  <a:off x="6491945" y="425191"/>
                  <a:ext cx="45595" cy="760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21" name="Rectangle 105">
                  <a:extLst>
                    <a:ext uri="{FF2B5EF4-FFF2-40B4-BE49-F238E27FC236}">
                      <a16:creationId xmlns:a16="http://schemas.microsoft.com/office/drawing/2014/main" id="{607BCB0F-9534-4C49-A4F3-37743CB911DB}"/>
                    </a:ext>
                  </a:extLst>
                </p:cNvPr>
                <p:cNvSpPr>
                  <a:spLocks noChangeArrowheads="1"/>
                </p:cNvSpPr>
                <p:nvPr/>
              </p:nvSpPr>
              <p:spPr bwMode="auto">
                <a:xfrm>
                  <a:off x="6803519" y="425191"/>
                  <a:ext cx="40530" cy="760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22" name="Rectangle 106">
                  <a:extLst>
                    <a:ext uri="{FF2B5EF4-FFF2-40B4-BE49-F238E27FC236}">
                      <a16:creationId xmlns:a16="http://schemas.microsoft.com/office/drawing/2014/main" id="{F6D46A43-55E5-7349-A0A5-20B8B2E03B79}"/>
                    </a:ext>
                  </a:extLst>
                </p:cNvPr>
                <p:cNvSpPr>
                  <a:spLocks noChangeArrowheads="1"/>
                </p:cNvSpPr>
                <p:nvPr/>
              </p:nvSpPr>
              <p:spPr bwMode="auto">
                <a:xfrm>
                  <a:off x="6861779" y="425191"/>
                  <a:ext cx="48129" cy="760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23" name="Rectangle 107">
                  <a:extLst>
                    <a:ext uri="{FF2B5EF4-FFF2-40B4-BE49-F238E27FC236}">
                      <a16:creationId xmlns:a16="http://schemas.microsoft.com/office/drawing/2014/main" id="{A141C6EF-4A02-8548-B3E8-AA5A8F667445}"/>
                    </a:ext>
                  </a:extLst>
                </p:cNvPr>
                <p:cNvSpPr>
                  <a:spLocks noChangeArrowheads="1"/>
                </p:cNvSpPr>
                <p:nvPr/>
              </p:nvSpPr>
              <p:spPr bwMode="auto">
                <a:xfrm>
                  <a:off x="6557804" y="397327"/>
                  <a:ext cx="35464" cy="760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24" name="Rectangle 108">
                  <a:extLst>
                    <a:ext uri="{FF2B5EF4-FFF2-40B4-BE49-F238E27FC236}">
                      <a16:creationId xmlns:a16="http://schemas.microsoft.com/office/drawing/2014/main" id="{FC90524B-672F-4644-AC03-DCE754939A8A}"/>
                    </a:ext>
                  </a:extLst>
                </p:cNvPr>
                <p:cNvSpPr>
                  <a:spLocks noChangeArrowheads="1"/>
                </p:cNvSpPr>
                <p:nvPr/>
              </p:nvSpPr>
              <p:spPr bwMode="auto">
                <a:xfrm>
                  <a:off x="7006170" y="397327"/>
                  <a:ext cx="37998" cy="760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25" name="Rectangle 109">
                  <a:extLst>
                    <a:ext uri="{FF2B5EF4-FFF2-40B4-BE49-F238E27FC236}">
                      <a16:creationId xmlns:a16="http://schemas.microsoft.com/office/drawing/2014/main" id="{9BB62029-DD7A-1940-9E74-A70A1352778A}"/>
                    </a:ext>
                  </a:extLst>
                </p:cNvPr>
                <p:cNvSpPr>
                  <a:spLocks noChangeArrowheads="1"/>
                </p:cNvSpPr>
                <p:nvPr/>
              </p:nvSpPr>
              <p:spPr bwMode="auto">
                <a:xfrm>
                  <a:off x="7061899" y="397327"/>
                  <a:ext cx="37998" cy="760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26" name="Rectangle 110">
                  <a:extLst>
                    <a:ext uri="{FF2B5EF4-FFF2-40B4-BE49-F238E27FC236}">
                      <a16:creationId xmlns:a16="http://schemas.microsoft.com/office/drawing/2014/main" id="{7271B172-1E5A-7F44-8BB0-175480370FE5}"/>
                    </a:ext>
                  </a:extLst>
                </p:cNvPr>
                <p:cNvSpPr>
                  <a:spLocks noChangeArrowheads="1"/>
                </p:cNvSpPr>
                <p:nvPr/>
              </p:nvSpPr>
              <p:spPr bwMode="auto">
                <a:xfrm>
                  <a:off x="7122693" y="397327"/>
                  <a:ext cx="35464" cy="760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27" name="Rectangle 111">
                  <a:extLst>
                    <a:ext uri="{FF2B5EF4-FFF2-40B4-BE49-F238E27FC236}">
                      <a16:creationId xmlns:a16="http://schemas.microsoft.com/office/drawing/2014/main" id="{0B6744C2-D6BB-E04C-9BE0-92D0837F1167}"/>
                    </a:ext>
                  </a:extLst>
                </p:cNvPr>
                <p:cNvSpPr>
                  <a:spLocks noChangeArrowheads="1"/>
                </p:cNvSpPr>
                <p:nvPr/>
              </p:nvSpPr>
              <p:spPr bwMode="auto">
                <a:xfrm>
                  <a:off x="6613533" y="359328"/>
                  <a:ext cx="169721" cy="1773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28" name="Rectangle 112">
                  <a:extLst>
                    <a:ext uri="{FF2B5EF4-FFF2-40B4-BE49-F238E27FC236}">
                      <a16:creationId xmlns:a16="http://schemas.microsoft.com/office/drawing/2014/main" id="{B6ABC7E2-7215-2A44-96F4-043F12A9052B}"/>
                    </a:ext>
                  </a:extLst>
                </p:cNvPr>
                <p:cNvSpPr>
                  <a:spLocks noChangeArrowheads="1"/>
                </p:cNvSpPr>
                <p:nvPr/>
              </p:nvSpPr>
              <p:spPr bwMode="auto">
                <a:xfrm>
                  <a:off x="6613533" y="397327"/>
                  <a:ext cx="169721" cy="760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29" name="Rectangle 113">
                  <a:extLst>
                    <a:ext uri="{FF2B5EF4-FFF2-40B4-BE49-F238E27FC236}">
                      <a16:creationId xmlns:a16="http://schemas.microsoft.com/office/drawing/2014/main" id="{A1DB943E-698C-2146-B51A-983B8D6F88CD}"/>
                    </a:ext>
                  </a:extLst>
                </p:cNvPr>
                <p:cNvSpPr>
                  <a:spLocks noChangeArrowheads="1"/>
                </p:cNvSpPr>
                <p:nvPr/>
              </p:nvSpPr>
              <p:spPr bwMode="auto">
                <a:xfrm>
                  <a:off x="6436216" y="453056"/>
                  <a:ext cx="37998" cy="760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30" name="Rectangle 114">
                  <a:extLst>
                    <a:ext uri="{FF2B5EF4-FFF2-40B4-BE49-F238E27FC236}">
                      <a16:creationId xmlns:a16="http://schemas.microsoft.com/office/drawing/2014/main" id="{BE13F81B-61A9-AF48-9F64-141986BECFC6}"/>
                    </a:ext>
                  </a:extLst>
                </p:cNvPr>
                <p:cNvSpPr>
                  <a:spLocks noChangeArrowheads="1"/>
                </p:cNvSpPr>
                <p:nvPr/>
              </p:nvSpPr>
              <p:spPr bwMode="auto">
                <a:xfrm>
                  <a:off x="6491945" y="453056"/>
                  <a:ext cx="167187" cy="760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31" name="Rectangle 115">
                  <a:extLst>
                    <a:ext uri="{FF2B5EF4-FFF2-40B4-BE49-F238E27FC236}">
                      <a16:creationId xmlns:a16="http://schemas.microsoft.com/office/drawing/2014/main" id="{DE20F284-0570-7C4C-9CF8-B6393A013939}"/>
                    </a:ext>
                  </a:extLst>
                </p:cNvPr>
                <p:cNvSpPr>
                  <a:spLocks noChangeArrowheads="1"/>
                </p:cNvSpPr>
                <p:nvPr/>
              </p:nvSpPr>
              <p:spPr bwMode="auto">
                <a:xfrm>
                  <a:off x="6557804" y="425191"/>
                  <a:ext cx="167187" cy="760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32" name="Rectangle 116">
                  <a:extLst>
                    <a:ext uri="{FF2B5EF4-FFF2-40B4-BE49-F238E27FC236}">
                      <a16:creationId xmlns:a16="http://schemas.microsoft.com/office/drawing/2014/main" id="{9D8C9B82-4CAC-8D4E-B2C8-DFB0CEE38FEB}"/>
                    </a:ext>
                  </a:extLst>
                </p:cNvPr>
                <p:cNvSpPr>
                  <a:spLocks noChangeArrowheads="1"/>
                </p:cNvSpPr>
                <p:nvPr/>
              </p:nvSpPr>
              <p:spPr bwMode="auto">
                <a:xfrm>
                  <a:off x="6557804" y="572113"/>
                  <a:ext cx="35464" cy="10134"/>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33" name="Rectangle 117">
                  <a:extLst>
                    <a:ext uri="{FF2B5EF4-FFF2-40B4-BE49-F238E27FC236}">
                      <a16:creationId xmlns:a16="http://schemas.microsoft.com/office/drawing/2014/main" id="{025376E7-7112-774F-A417-3002EF753AB1}"/>
                    </a:ext>
                  </a:extLst>
                </p:cNvPr>
                <p:cNvSpPr>
                  <a:spLocks noChangeArrowheads="1"/>
                </p:cNvSpPr>
                <p:nvPr/>
              </p:nvSpPr>
              <p:spPr bwMode="auto">
                <a:xfrm>
                  <a:off x="6436216" y="610109"/>
                  <a:ext cx="37998" cy="2534"/>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34" name="Rectangle 118">
                  <a:extLst>
                    <a:ext uri="{FF2B5EF4-FFF2-40B4-BE49-F238E27FC236}">
                      <a16:creationId xmlns:a16="http://schemas.microsoft.com/office/drawing/2014/main" id="{1CD5358F-4395-A846-A649-A83DD83B8ADC}"/>
                    </a:ext>
                  </a:extLst>
                </p:cNvPr>
                <p:cNvSpPr>
                  <a:spLocks noChangeArrowheads="1"/>
                </p:cNvSpPr>
                <p:nvPr/>
              </p:nvSpPr>
              <p:spPr bwMode="auto">
                <a:xfrm>
                  <a:off x="6491945" y="610109"/>
                  <a:ext cx="45595" cy="2534"/>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35" name="Rectangle 119">
                  <a:extLst>
                    <a:ext uri="{FF2B5EF4-FFF2-40B4-BE49-F238E27FC236}">
                      <a16:creationId xmlns:a16="http://schemas.microsoft.com/office/drawing/2014/main" id="{585A3599-B811-2746-AD6A-2B2D9C1A2E92}"/>
                    </a:ext>
                  </a:extLst>
                </p:cNvPr>
                <p:cNvSpPr>
                  <a:spLocks noChangeArrowheads="1"/>
                </p:cNvSpPr>
                <p:nvPr/>
              </p:nvSpPr>
              <p:spPr bwMode="auto">
                <a:xfrm>
                  <a:off x="6436216" y="632908"/>
                  <a:ext cx="37998" cy="12665"/>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36" name="Rectangle 120">
                  <a:extLst>
                    <a:ext uri="{FF2B5EF4-FFF2-40B4-BE49-F238E27FC236}">
                      <a16:creationId xmlns:a16="http://schemas.microsoft.com/office/drawing/2014/main" id="{EB37D35C-4D91-444F-B0B0-0DB5FF1352B3}"/>
                    </a:ext>
                  </a:extLst>
                </p:cNvPr>
                <p:cNvSpPr>
                  <a:spLocks noChangeArrowheads="1"/>
                </p:cNvSpPr>
                <p:nvPr/>
              </p:nvSpPr>
              <p:spPr bwMode="auto">
                <a:xfrm>
                  <a:off x="6491945" y="632908"/>
                  <a:ext cx="45595" cy="12665"/>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37" name="Rectangle 121">
                  <a:extLst>
                    <a:ext uri="{FF2B5EF4-FFF2-40B4-BE49-F238E27FC236}">
                      <a16:creationId xmlns:a16="http://schemas.microsoft.com/office/drawing/2014/main" id="{693BBC14-CC7B-AD4F-A13E-7751E295C647}"/>
                    </a:ext>
                  </a:extLst>
                </p:cNvPr>
                <p:cNvSpPr>
                  <a:spLocks noChangeArrowheads="1"/>
                </p:cNvSpPr>
                <p:nvPr/>
              </p:nvSpPr>
              <p:spPr bwMode="auto">
                <a:xfrm>
                  <a:off x="6557804" y="610109"/>
                  <a:ext cx="35464" cy="2534"/>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38" name="Rectangle 122">
                  <a:extLst>
                    <a:ext uri="{FF2B5EF4-FFF2-40B4-BE49-F238E27FC236}">
                      <a16:creationId xmlns:a16="http://schemas.microsoft.com/office/drawing/2014/main" id="{6A9F9297-489E-C647-941E-CDEA1711C4E1}"/>
                    </a:ext>
                  </a:extLst>
                </p:cNvPr>
                <p:cNvSpPr>
                  <a:spLocks noChangeArrowheads="1"/>
                </p:cNvSpPr>
                <p:nvPr/>
              </p:nvSpPr>
              <p:spPr bwMode="auto">
                <a:xfrm>
                  <a:off x="6613533" y="572113"/>
                  <a:ext cx="169721" cy="10134"/>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39" name="Rectangle 123">
                  <a:extLst>
                    <a:ext uri="{FF2B5EF4-FFF2-40B4-BE49-F238E27FC236}">
                      <a16:creationId xmlns:a16="http://schemas.microsoft.com/office/drawing/2014/main" id="{25E1D766-F267-BE44-97D6-65F25C4CE381}"/>
                    </a:ext>
                  </a:extLst>
                </p:cNvPr>
                <p:cNvSpPr>
                  <a:spLocks noChangeArrowheads="1"/>
                </p:cNvSpPr>
                <p:nvPr/>
              </p:nvSpPr>
              <p:spPr bwMode="auto">
                <a:xfrm>
                  <a:off x="6613533" y="610109"/>
                  <a:ext cx="169721" cy="2534"/>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40" name="Rectangle 124">
                  <a:extLst>
                    <a:ext uri="{FF2B5EF4-FFF2-40B4-BE49-F238E27FC236}">
                      <a16:creationId xmlns:a16="http://schemas.microsoft.com/office/drawing/2014/main" id="{5940818A-9012-4A48-BC2F-C128FB23AC82}"/>
                    </a:ext>
                  </a:extLst>
                </p:cNvPr>
                <p:cNvSpPr>
                  <a:spLocks noChangeArrowheads="1"/>
                </p:cNvSpPr>
                <p:nvPr/>
              </p:nvSpPr>
              <p:spPr bwMode="auto">
                <a:xfrm>
                  <a:off x="6803519" y="610109"/>
                  <a:ext cx="164652" cy="2534"/>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41" name="Rectangle 125">
                  <a:extLst>
                    <a:ext uri="{FF2B5EF4-FFF2-40B4-BE49-F238E27FC236}">
                      <a16:creationId xmlns:a16="http://schemas.microsoft.com/office/drawing/2014/main" id="{7F1E2306-F587-3D4D-9CEC-D991FFE0866B}"/>
                    </a:ext>
                  </a:extLst>
                </p:cNvPr>
                <p:cNvSpPr>
                  <a:spLocks noChangeArrowheads="1"/>
                </p:cNvSpPr>
                <p:nvPr/>
              </p:nvSpPr>
              <p:spPr bwMode="auto">
                <a:xfrm>
                  <a:off x="6988436" y="610109"/>
                  <a:ext cx="169721" cy="2534"/>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42" name="Rectangle 126">
                  <a:extLst>
                    <a:ext uri="{FF2B5EF4-FFF2-40B4-BE49-F238E27FC236}">
                      <a16:creationId xmlns:a16="http://schemas.microsoft.com/office/drawing/2014/main" id="{E90389E6-4567-4740-924D-8F6DFA3A7812}"/>
                    </a:ext>
                  </a:extLst>
                </p:cNvPr>
                <p:cNvSpPr>
                  <a:spLocks noChangeArrowheads="1"/>
                </p:cNvSpPr>
                <p:nvPr/>
              </p:nvSpPr>
              <p:spPr bwMode="auto">
                <a:xfrm>
                  <a:off x="6557804" y="632908"/>
                  <a:ext cx="167187" cy="12665"/>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43" name="Rectangle 127">
                  <a:extLst>
                    <a:ext uri="{FF2B5EF4-FFF2-40B4-BE49-F238E27FC236}">
                      <a16:creationId xmlns:a16="http://schemas.microsoft.com/office/drawing/2014/main" id="{859B4155-2C90-9D44-83FB-90A6405AFAD6}"/>
                    </a:ext>
                  </a:extLst>
                </p:cNvPr>
                <p:cNvSpPr>
                  <a:spLocks noChangeArrowheads="1"/>
                </p:cNvSpPr>
                <p:nvPr/>
              </p:nvSpPr>
              <p:spPr bwMode="auto">
                <a:xfrm>
                  <a:off x="6927642" y="425191"/>
                  <a:ext cx="172252" cy="760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44" name="Rectangle 128">
                  <a:extLst>
                    <a:ext uri="{FF2B5EF4-FFF2-40B4-BE49-F238E27FC236}">
                      <a16:creationId xmlns:a16="http://schemas.microsoft.com/office/drawing/2014/main" id="{E7302D31-D7E2-3A44-878E-6F02D335686B}"/>
                    </a:ext>
                  </a:extLst>
                </p:cNvPr>
                <p:cNvSpPr>
                  <a:spLocks noChangeArrowheads="1"/>
                </p:cNvSpPr>
                <p:nvPr/>
              </p:nvSpPr>
              <p:spPr bwMode="auto">
                <a:xfrm>
                  <a:off x="6861779" y="453056"/>
                  <a:ext cx="48129" cy="760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45" name="Rectangle 129">
                  <a:extLst>
                    <a:ext uri="{FF2B5EF4-FFF2-40B4-BE49-F238E27FC236}">
                      <a16:creationId xmlns:a16="http://schemas.microsoft.com/office/drawing/2014/main" id="{F15E17EB-EBCD-3149-9A65-21FC487CD621}"/>
                    </a:ext>
                  </a:extLst>
                </p:cNvPr>
                <p:cNvSpPr>
                  <a:spLocks noChangeArrowheads="1"/>
                </p:cNvSpPr>
                <p:nvPr/>
              </p:nvSpPr>
              <p:spPr bwMode="auto">
                <a:xfrm>
                  <a:off x="6927642" y="453056"/>
                  <a:ext cx="172252" cy="760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46" name="Rectangle 130">
                  <a:extLst>
                    <a:ext uri="{FF2B5EF4-FFF2-40B4-BE49-F238E27FC236}">
                      <a16:creationId xmlns:a16="http://schemas.microsoft.com/office/drawing/2014/main" id="{91B255F8-29E3-C04E-91B1-E852706CD080}"/>
                    </a:ext>
                  </a:extLst>
                </p:cNvPr>
                <p:cNvSpPr>
                  <a:spLocks noChangeArrowheads="1"/>
                </p:cNvSpPr>
                <p:nvPr/>
              </p:nvSpPr>
              <p:spPr bwMode="auto">
                <a:xfrm>
                  <a:off x="6861779" y="572113"/>
                  <a:ext cx="48129" cy="10134"/>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47" name="Rectangle 131">
                  <a:extLst>
                    <a:ext uri="{FF2B5EF4-FFF2-40B4-BE49-F238E27FC236}">
                      <a16:creationId xmlns:a16="http://schemas.microsoft.com/office/drawing/2014/main" id="{E88A0E09-BFEB-8E4C-9A49-DF98919DFA1E}"/>
                    </a:ext>
                  </a:extLst>
                </p:cNvPr>
                <p:cNvSpPr>
                  <a:spLocks noChangeArrowheads="1"/>
                </p:cNvSpPr>
                <p:nvPr/>
              </p:nvSpPr>
              <p:spPr bwMode="auto">
                <a:xfrm>
                  <a:off x="6927642" y="572113"/>
                  <a:ext cx="172252" cy="10134"/>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48" name="Rectangle 132">
                  <a:extLst>
                    <a:ext uri="{FF2B5EF4-FFF2-40B4-BE49-F238E27FC236}">
                      <a16:creationId xmlns:a16="http://schemas.microsoft.com/office/drawing/2014/main" id="{5135DCB0-A015-644A-BA4C-2E0950E8D03C}"/>
                    </a:ext>
                  </a:extLst>
                </p:cNvPr>
                <p:cNvSpPr>
                  <a:spLocks noChangeArrowheads="1"/>
                </p:cNvSpPr>
                <p:nvPr/>
              </p:nvSpPr>
              <p:spPr bwMode="auto">
                <a:xfrm>
                  <a:off x="6803519" y="397327"/>
                  <a:ext cx="164652" cy="760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49" name="Rectangle 133">
                  <a:extLst>
                    <a:ext uri="{FF2B5EF4-FFF2-40B4-BE49-F238E27FC236}">
                      <a16:creationId xmlns:a16="http://schemas.microsoft.com/office/drawing/2014/main" id="{8822FBF9-D8CA-BB44-A8C6-79E2F38B0C5A}"/>
                    </a:ext>
                  </a:extLst>
                </p:cNvPr>
                <p:cNvSpPr>
                  <a:spLocks noChangeArrowheads="1"/>
                </p:cNvSpPr>
                <p:nvPr/>
              </p:nvSpPr>
              <p:spPr bwMode="auto">
                <a:xfrm>
                  <a:off x="6436216" y="516384"/>
                  <a:ext cx="37998" cy="5065"/>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50" name="Rectangle 134">
                  <a:extLst>
                    <a:ext uri="{FF2B5EF4-FFF2-40B4-BE49-F238E27FC236}">
                      <a16:creationId xmlns:a16="http://schemas.microsoft.com/office/drawing/2014/main" id="{11017938-04F7-6540-B231-5246362C731D}"/>
                    </a:ext>
                  </a:extLst>
                </p:cNvPr>
                <p:cNvSpPr>
                  <a:spLocks noChangeArrowheads="1"/>
                </p:cNvSpPr>
                <p:nvPr/>
              </p:nvSpPr>
              <p:spPr bwMode="auto">
                <a:xfrm>
                  <a:off x="6491945" y="516384"/>
                  <a:ext cx="45595" cy="5065"/>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51" name="Rectangle 135">
                  <a:extLst>
                    <a:ext uri="{FF2B5EF4-FFF2-40B4-BE49-F238E27FC236}">
                      <a16:creationId xmlns:a16="http://schemas.microsoft.com/office/drawing/2014/main" id="{9A9F87F0-3674-224A-867F-4327D4261457}"/>
                    </a:ext>
                  </a:extLst>
                </p:cNvPr>
                <p:cNvSpPr>
                  <a:spLocks noChangeArrowheads="1"/>
                </p:cNvSpPr>
                <p:nvPr/>
              </p:nvSpPr>
              <p:spPr bwMode="auto">
                <a:xfrm>
                  <a:off x="6631267" y="483451"/>
                  <a:ext cx="45595" cy="5065"/>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52" name="Rectangle 136">
                  <a:extLst>
                    <a:ext uri="{FF2B5EF4-FFF2-40B4-BE49-F238E27FC236}">
                      <a16:creationId xmlns:a16="http://schemas.microsoft.com/office/drawing/2014/main" id="{A678C775-052A-9746-9179-74D03BABECAD}"/>
                    </a:ext>
                  </a:extLst>
                </p:cNvPr>
                <p:cNvSpPr>
                  <a:spLocks noChangeArrowheads="1"/>
                </p:cNvSpPr>
                <p:nvPr/>
              </p:nvSpPr>
              <p:spPr bwMode="auto">
                <a:xfrm>
                  <a:off x="6697127" y="483451"/>
                  <a:ext cx="35464" cy="5065"/>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53" name="Rectangle 137">
                  <a:extLst>
                    <a:ext uri="{FF2B5EF4-FFF2-40B4-BE49-F238E27FC236}">
                      <a16:creationId xmlns:a16="http://schemas.microsoft.com/office/drawing/2014/main" id="{7ED17463-57A0-6C4C-8DB5-6ACF1DB7DF79}"/>
                    </a:ext>
                  </a:extLst>
                </p:cNvPr>
                <p:cNvSpPr>
                  <a:spLocks noChangeArrowheads="1"/>
                </p:cNvSpPr>
                <p:nvPr/>
              </p:nvSpPr>
              <p:spPr bwMode="auto">
                <a:xfrm>
                  <a:off x="6752855" y="483451"/>
                  <a:ext cx="45595" cy="5065"/>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54" name="Rectangle 138">
                  <a:extLst>
                    <a:ext uri="{FF2B5EF4-FFF2-40B4-BE49-F238E27FC236}">
                      <a16:creationId xmlns:a16="http://schemas.microsoft.com/office/drawing/2014/main" id="{96A61255-67E5-7149-815C-A0472B4137B0}"/>
                    </a:ext>
                  </a:extLst>
                </p:cNvPr>
                <p:cNvSpPr>
                  <a:spLocks noChangeArrowheads="1"/>
                </p:cNvSpPr>
                <p:nvPr/>
              </p:nvSpPr>
              <p:spPr bwMode="auto">
                <a:xfrm>
                  <a:off x="6557804" y="516384"/>
                  <a:ext cx="167187" cy="5065"/>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55" name="Rectangle 139">
                  <a:extLst>
                    <a:ext uri="{FF2B5EF4-FFF2-40B4-BE49-F238E27FC236}">
                      <a16:creationId xmlns:a16="http://schemas.microsoft.com/office/drawing/2014/main" id="{2F361319-517C-3540-8F37-A1E17AFCF19D}"/>
                    </a:ext>
                  </a:extLst>
                </p:cNvPr>
                <p:cNvSpPr>
                  <a:spLocks noChangeArrowheads="1"/>
                </p:cNvSpPr>
                <p:nvPr/>
              </p:nvSpPr>
              <p:spPr bwMode="auto">
                <a:xfrm>
                  <a:off x="6491945" y="544249"/>
                  <a:ext cx="45595" cy="10134"/>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56" name="Rectangle 140">
                  <a:extLst>
                    <a:ext uri="{FF2B5EF4-FFF2-40B4-BE49-F238E27FC236}">
                      <a16:creationId xmlns:a16="http://schemas.microsoft.com/office/drawing/2014/main" id="{070FDE00-856C-B540-93B1-E449370538B3}"/>
                    </a:ext>
                  </a:extLst>
                </p:cNvPr>
                <p:cNvSpPr>
                  <a:spLocks noChangeArrowheads="1"/>
                </p:cNvSpPr>
                <p:nvPr/>
              </p:nvSpPr>
              <p:spPr bwMode="auto">
                <a:xfrm>
                  <a:off x="6557804" y="544249"/>
                  <a:ext cx="167187" cy="10134"/>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57" name="Rectangle 141">
                  <a:extLst>
                    <a:ext uri="{FF2B5EF4-FFF2-40B4-BE49-F238E27FC236}">
                      <a16:creationId xmlns:a16="http://schemas.microsoft.com/office/drawing/2014/main" id="{319DE896-F487-B94A-90B8-861F82D7337A}"/>
                    </a:ext>
                  </a:extLst>
                </p:cNvPr>
                <p:cNvSpPr>
                  <a:spLocks noChangeArrowheads="1"/>
                </p:cNvSpPr>
                <p:nvPr/>
              </p:nvSpPr>
              <p:spPr bwMode="auto">
                <a:xfrm>
                  <a:off x="6436216" y="483451"/>
                  <a:ext cx="167187" cy="5065"/>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58" name="Rectangle 142">
                  <a:extLst>
                    <a:ext uri="{FF2B5EF4-FFF2-40B4-BE49-F238E27FC236}">
                      <a16:creationId xmlns:a16="http://schemas.microsoft.com/office/drawing/2014/main" id="{BF05A1B0-DEAE-474E-A791-B07AD8B99C01}"/>
                    </a:ext>
                  </a:extLst>
                </p:cNvPr>
                <p:cNvSpPr>
                  <a:spLocks noChangeArrowheads="1"/>
                </p:cNvSpPr>
                <p:nvPr/>
              </p:nvSpPr>
              <p:spPr bwMode="auto">
                <a:xfrm>
                  <a:off x="6803519" y="516384"/>
                  <a:ext cx="40530" cy="5065"/>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59" name="Rectangle 143">
                  <a:extLst>
                    <a:ext uri="{FF2B5EF4-FFF2-40B4-BE49-F238E27FC236}">
                      <a16:creationId xmlns:a16="http://schemas.microsoft.com/office/drawing/2014/main" id="{371CE160-6732-C644-823D-B0A10EA48072}"/>
                    </a:ext>
                  </a:extLst>
                </p:cNvPr>
                <p:cNvSpPr>
                  <a:spLocks noChangeArrowheads="1"/>
                </p:cNvSpPr>
                <p:nvPr/>
              </p:nvSpPr>
              <p:spPr bwMode="auto">
                <a:xfrm>
                  <a:off x="6861779" y="516384"/>
                  <a:ext cx="48129" cy="5065"/>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60" name="Rectangle 144">
                  <a:extLst>
                    <a:ext uri="{FF2B5EF4-FFF2-40B4-BE49-F238E27FC236}">
                      <a16:creationId xmlns:a16="http://schemas.microsoft.com/office/drawing/2014/main" id="{BD91E5DB-1E48-5846-99F2-1932270DAC23}"/>
                    </a:ext>
                  </a:extLst>
                </p:cNvPr>
                <p:cNvSpPr>
                  <a:spLocks noChangeArrowheads="1"/>
                </p:cNvSpPr>
                <p:nvPr/>
              </p:nvSpPr>
              <p:spPr bwMode="auto">
                <a:xfrm>
                  <a:off x="7006170" y="483451"/>
                  <a:ext cx="37998" cy="5065"/>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61" name="Rectangle 145">
                  <a:extLst>
                    <a:ext uri="{FF2B5EF4-FFF2-40B4-BE49-F238E27FC236}">
                      <a16:creationId xmlns:a16="http://schemas.microsoft.com/office/drawing/2014/main" id="{25D54B58-3CD3-AC4D-852C-B257FEDF29E9}"/>
                    </a:ext>
                  </a:extLst>
                </p:cNvPr>
                <p:cNvSpPr>
                  <a:spLocks noChangeArrowheads="1"/>
                </p:cNvSpPr>
                <p:nvPr/>
              </p:nvSpPr>
              <p:spPr bwMode="auto">
                <a:xfrm>
                  <a:off x="7061899" y="483451"/>
                  <a:ext cx="37998" cy="5065"/>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62" name="Rectangle 146">
                  <a:extLst>
                    <a:ext uri="{FF2B5EF4-FFF2-40B4-BE49-F238E27FC236}">
                      <a16:creationId xmlns:a16="http://schemas.microsoft.com/office/drawing/2014/main" id="{4B54AE98-5AAF-2744-B592-6523BB2A5F17}"/>
                    </a:ext>
                  </a:extLst>
                </p:cNvPr>
                <p:cNvSpPr>
                  <a:spLocks noChangeArrowheads="1"/>
                </p:cNvSpPr>
                <p:nvPr/>
              </p:nvSpPr>
              <p:spPr bwMode="auto">
                <a:xfrm>
                  <a:off x="7122693" y="483451"/>
                  <a:ext cx="35464" cy="5065"/>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63" name="Rectangle 147">
                  <a:extLst>
                    <a:ext uri="{FF2B5EF4-FFF2-40B4-BE49-F238E27FC236}">
                      <a16:creationId xmlns:a16="http://schemas.microsoft.com/office/drawing/2014/main" id="{62036B57-FEF6-A94C-8692-D8FDD20B1E93}"/>
                    </a:ext>
                  </a:extLst>
                </p:cNvPr>
                <p:cNvSpPr>
                  <a:spLocks noChangeArrowheads="1"/>
                </p:cNvSpPr>
                <p:nvPr/>
              </p:nvSpPr>
              <p:spPr bwMode="auto">
                <a:xfrm>
                  <a:off x="6927642" y="516384"/>
                  <a:ext cx="172252" cy="5065"/>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64" name="Rectangle 148">
                  <a:extLst>
                    <a:ext uri="{FF2B5EF4-FFF2-40B4-BE49-F238E27FC236}">
                      <a16:creationId xmlns:a16="http://schemas.microsoft.com/office/drawing/2014/main" id="{F88B030B-07BF-F94B-94F9-72A3EAC70F43}"/>
                    </a:ext>
                  </a:extLst>
                </p:cNvPr>
                <p:cNvSpPr>
                  <a:spLocks noChangeArrowheads="1"/>
                </p:cNvSpPr>
                <p:nvPr/>
              </p:nvSpPr>
              <p:spPr bwMode="auto">
                <a:xfrm>
                  <a:off x="6861779" y="544249"/>
                  <a:ext cx="48129" cy="10134"/>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65" name="Rectangle 149">
                  <a:extLst>
                    <a:ext uri="{FF2B5EF4-FFF2-40B4-BE49-F238E27FC236}">
                      <a16:creationId xmlns:a16="http://schemas.microsoft.com/office/drawing/2014/main" id="{3AAF341C-0A8A-0040-B94F-15DB598AE4AF}"/>
                    </a:ext>
                  </a:extLst>
                </p:cNvPr>
                <p:cNvSpPr>
                  <a:spLocks noChangeArrowheads="1"/>
                </p:cNvSpPr>
                <p:nvPr/>
              </p:nvSpPr>
              <p:spPr bwMode="auto">
                <a:xfrm>
                  <a:off x="6927642" y="544249"/>
                  <a:ext cx="172252" cy="10134"/>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66" name="Rectangle 150">
                  <a:extLst>
                    <a:ext uri="{FF2B5EF4-FFF2-40B4-BE49-F238E27FC236}">
                      <a16:creationId xmlns:a16="http://schemas.microsoft.com/office/drawing/2014/main" id="{AC5F9591-06A8-1540-AAAE-4FB8A2EEDA2C}"/>
                    </a:ext>
                  </a:extLst>
                </p:cNvPr>
                <p:cNvSpPr>
                  <a:spLocks noChangeArrowheads="1"/>
                </p:cNvSpPr>
                <p:nvPr/>
              </p:nvSpPr>
              <p:spPr bwMode="auto">
                <a:xfrm>
                  <a:off x="6803519" y="483451"/>
                  <a:ext cx="164652" cy="5065"/>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grpSp>
          <p:sp>
            <p:nvSpPr>
              <p:cNvPr id="294" name="Freeform 152">
                <a:extLst>
                  <a:ext uri="{FF2B5EF4-FFF2-40B4-BE49-F238E27FC236}">
                    <a16:creationId xmlns:a16="http://schemas.microsoft.com/office/drawing/2014/main" id="{E8BB9A00-E059-7A4E-9754-94EC29E08695}"/>
                  </a:ext>
                </a:extLst>
              </p:cNvPr>
              <p:cNvSpPr>
                <a:spLocks/>
              </p:cNvSpPr>
              <p:nvPr/>
            </p:nvSpPr>
            <p:spPr bwMode="auto">
              <a:xfrm>
                <a:off x="6621133" y="954613"/>
                <a:ext cx="445831" cy="60794"/>
              </a:xfrm>
              <a:custGeom>
                <a:avLst/>
                <a:gdLst>
                  <a:gd name="T0" fmla="*/ 176 w 176"/>
                  <a:gd name="T1" fmla="*/ 2 h 24"/>
                  <a:gd name="T2" fmla="*/ 0 w 176"/>
                  <a:gd name="T3" fmla="*/ 0 h 24"/>
                  <a:gd name="T4" fmla="*/ 2 w 176"/>
                  <a:gd name="T5" fmla="*/ 22 h 24"/>
                  <a:gd name="T6" fmla="*/ 172 w 176"/>
                  <a:gd name="T7" fmla="*/ 24 h 24"/>
                  <a:gd name="T8" fmla="*/ 176 w 176"/>
                  <a:gd name="T9" fmla="*/ 2 h 24"/>
                </a:gdLst>
                <a:ahLst/>
                <a:cxnLst>
                  <a:cxn ang="0">
                    <a:pos x="T0" y="T1"/>
                  </a:cxn>
                  <a:cxn ang="0">
                    <a:pos x="T2" y="T3"/>
                  </a:cxn>
                  <a:cxn ang="0">
                    <a:pos x="T4" y="T5"/>
                  </a:cxn>
                  <a:cxn ang="0">
                    <a:pos x="T6" y="T7"/>
                  </a:cxn>
                  <a:cxn ang="0">
                    <a:pos x="T8" y="T9"/>
                  </a:cxn>
                </a:cxnLst>
                <a:rect l="0" t="0" r="r" b="b"/>
                <a:pathLst>
                  <a:path w="176" h="24">
                    <a:moveTo>
                      <a:pt x="176" y="2"/>
                    </a:moveTo>
                    <a:lnTo>
                      <a:pt x="0" y="0"/>
                    </a:lnTo>
                    <a:lnTo>
                      <a:pt x="2" y="22"/>
                    </a:lnTo>
                    <a:lnTo>
                      <a:pt x="172" y="24"/>
                    </a:lnTo>
                    <a:lnTo>
                      <a:pt x="176" y="2"/>
                    </a:lnTo>
                    <a:close/>
                  </a:path>
                </a:pathLst>
              </a:custGeom>
              <a:solidFill>
                <a:srgbClr val="224982"/>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295" name="Freeform 154">
                <a:extLst>
                  <a:ext uri="{FF2B5EF4-FFF2-40B4-BE49-F238E27FC236}">
                    <a16:creationId xmlns:a16="http://schemas.microsoft.com/office/drawing/2014/main" id="{8E949868-EF19-324C-BCAF-5E801E427E4D}"/>
                  </a:ext>
                </a:extLst>
              </p:cNvPr>
              <p:cNvSpPr>
                <a:spLocks noEditPoints="1"/>
              </p:cNvSpPr>
              <p:nvPr/>
            </p:nvSpPr>
            <p:spPr bwMode="auto">
              <a:xfrm>
                <a:off x="6066378" y="95883"/>
                <a:ext cx="1555341" cy="919524"/>
              </a:xfrm>
              <a:custGeom>
                <a:avLst/>
                <a:gdLst>
                  <a:gd name="T0" fmla="*/ 324 w 336"/>
                  <a:gd name="T1" fmla="*/ 0 h 199"/>
                  <a:gd name="T2" fmla="*/ 11 w 336"/>
                  <a:gd name="T3" fmla="*/ 0 h 199"/>
                  <a:gd name="T4" fmla="*/ 0 w 336"/>
                  <a:gd name="T5" fmla="*/ 13 h 199"/>
                  <a:gd name="T6" fmla="*/ 0 w 336"/>
                  <a:gd name="T7" fmla="*/ 199 h 199"/>
                  <a:gd name="T8" fmla="*/ 336 w 336"/>
                  <a:gd name="T9" fmla="*/ 199 h 199"/>
                  <a:gd name="T10" fmla="*/ 336 w 336"/>
                  <a:gd name="T11" fmla="*/ 13 h 199"/>
                  <a:gd name="T12" fmla="*/ 324 w 336"/>
                  <a:gd name="T13" fmla="*/ 0 h 199"/>
                  <a:gd name="T14" fmla="*/ 319 w 336"/>
                  <a:gd name="T15" fmla="*/ 183 h 199"/>
                  <a:gd name="T16" fmla="*/ 14 w 336"/>
                  <a:gd name="T17" fmla="*/ 183 h 199"/>
                  <a:gd name="T18" fmla="*/ 14 w 336"/>
                  <a:gd name="T19" fmla="*/ 17 h 199"/>
                  <a:gd name="T20" fmla="*/ 319 w 336"/>
                  <a:gd name="T21" fmla="*/ 17 h 199"/>
                  <a:gd name="T22" fmla="*/ 319 w 336"/>
                  <a:gd name="T23" fmla="*/ 183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6" h="199">
                    <a:moveTo>
                      <a:pt x="324" y="0"/>
                    </a:moveTo>
                    <a:cubicBezTo>
                      <a:pt x="11" y="0"/>
                      <a:pt x="11" y="0"/>
                      <a:pt x="11" y="0"/>
                    </a:cubicBezTo>
                    <a:cubicBezTo>
                      <a:pt x="5" y="0"/>
                      <a:pt x="0" y="6"/>
                      <a:pt x="0" y="13"/>
                    </a:cubicBezTo>
                    <a:cubicBezTo>
                      <a:pt x="0" y="199"/>
                      <a:pt x="0" y="199"/>
                      <a:pt x="0" y="199"/>
                    </a:cubicBezTo>
                    <a:cubicBezTo>
                      <a:pt x="336" y="199"/>
                      <a:pt x="336" y="199"/>
                      <a:pt x="336" y="199"/>
                    </a:cubicBezTo>
                    <a:cubicBezTo>
                      <a:pt x="336" y="13"/>
                      <a:pt x="336" y="13"/>
                      <a:pt x="336" y="13"/>
                    </a:cubicBezTo>
                    <a:cubicBezTo>
                      <a:pt x="336" y="6"/>
                      <a:pt x="331" y="0"/>
                      <a:pt x="324" y="0"/>
                    </a:cubicBezTo>
                    <a:close/>
                    <a:moveTo>
                      <a:pt x="319" y="183"/>
                    </a:moveTo>
                    <a:cubicBezTo>
                      <a:pt x="14" y="183"/>
                      <a:pt x="14" y="183"/>
                      <a:pt x="14" y="183"/>
                    </a:cubicBezTo>
                    <a:cubicBezTo>
                      <a:pt x="14" y="17"/>
                      <a:pt x="14" y="17"/>
                      <a:pt x="14" y="17"/>
                    </a:cubicBezTo>
                    <a:cubicBezTo>
                      <a:pt x="319" y="17"/>
                      <a:pt x="319" y="17"/>
                      <a:pt x="319" y="17"/>
                    </a:cubicBezTo>
                    <a:lnTo>
                      <a:pt x="319" y="183"/>
                    </a:lnTo>
                    <a:close/>
                  </a:path>
                </a:pathLst>
              </a:custGeom>
              <a:solidFill>
                <a:srgbClr val="46465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296" name="Freeform 155">
                <a:extLst>
                  <a:ext uri="{FF2B5EF4-FFF2-40B4-BE49-F238E27FC236}">
                    <a16:creationId xmlns:a16="http://schemas.microsoft.com/office/drawing/2014/main" id="{679ED634-60FF-8A4D-8FA5-AC85348F3694}"/>
                  </a:ext>
                </a:extLst>
              </p:cNvPr>
              <p:cNvSpPr>
                <a:spLocks noEditPoints="1"/>
              </p:cNvSpPr>
              <p:nvPr/>
            </p:nvSpPr>
            <p:spPr bwMode="auto">
              <a:xfrm>
                <a:off x="6066378" y="1030205"/>
                <a:ext cx="1555341" cy="151987"/>
              </a:xfrm>
              <a:custGeom>
                <a:avLst/>
                <a:gdLst>
                  <a:gd name="T0" fmla="*/ 0 w 336"/>
                  <a:gd name="T1" fmla="*/ 23 h 33"/>
                  <a:gd name="T2" fmla="*/ 11 w 336"/>
                  <a:gd name="T3" fmla="*/ 33 h 33"/>
                  <a:gd name="T4" fmla="*/ 121 w 336"/>
                  <a:gd name="T5" fmla="*/ 33 h 33"/>
                  <a:gd name="T6" fmla="*/ 214 w 336"/>
                  <a:gd name="T7" fmla="*/ 33 h 33"/>
                  <a:gd name="T8" fmla="*/ 324 w 336"/>
                  <a:gd name="T9" fmla="*/ 33 h 33"/>
                  <a:gd name="T10" fmla="*/ 336 w 336"/>
                  <a:gd name="T11" fmla="*/ 23 h 33"/>
                  <a:gd name="T12" fmla="*/ 336 w 336"/>
                  <a:gd name="T13" fmla="*/ 0 h 33"/>
                  <a:gd name="T14" fmla="*/ 0 w 336"/>
                  <a:gd name="T15" fmla="*/ 0 h 33"/>
                  <a:gd name="T16" fmla="*/ 0 w 336"/>
                  <a:gd name="T17" fmla="*/ 23 h 33"/>
                  <a:gd name="T18" fmla="*/ 168 w 336"/>
                  <a:gd name="T19" fmla="*/ 8 h 33"/>
                  <a:gd name="T20" fmla="*/ 176 w 336"/>
                  <a:gd name="T21" fmla="*/ 17 h 33"/>
                  <a:gd name="T22" fmla="*/ 168 w 336"/>
                  <a:gd name="T23" fmla="*/ 25 h 33"/>
                  <a:gd name="T24" fmla="*/ 159 w 336"/>
                  <a:gd name="T25" fmla="*/ 17 h 33"/>
                  <a:gd name="T26" fmla="*/ 168 w 336"/>
                  <a:gd name="T27" fmla="*/ 8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6" h="33">
                    <a:moveTo>
                      <a:pt x="0" y="23"/>
                    </a:moveTo>
                    <a:cubicBezTo>
                      <a:pt x="0" y="29"/>
                      <a:pt x="5" y="33"/>
                      <a:pt x="11" y="33"/>
                    </a:cubicBezTo>
                    <a:cubicBezTo>
                      <a:pt x="121" y="33"/>
                      <a:pt x="121" y="33"/>
                      <a:pt x="121" y="33"/>
                    </a:cubicBezTo>
                    <a:cubicBezTo>
                      <a:pt x="214" y="33"/>
                      <a:pt x="214" y="33"/>
                      <a:pt x="214" y="33"/>
                    </a:cubicBezTo>
                    <a:cubicBezTo>
                      <a:pt x="324" y="33"/>
                      <a:pt x="324" y="33"/>
                      <a:pt x="324" y="33"/>
                    </a:cubicBezTo>
                    <a:cubicBezTo>
                      <a:pt x="331" y="33"/>
                      <a:pt x="336" y="29"/>
                      <a:pt x="336" y="23"/>
                    </a:cubicBezTo>
                    <a:cubicBezTo>
                      <a:pt x="336" y="0"/>
                      <a:pt x="336" y="0"/>
                      <a:pt x="336" y="0"/>
                    </a:cubicBezTo>
                    <a:cubicBezTo>
                      <a:pt x="0" y="0"/>
                      <a:pt x="0" y="0"/>
                      <a:pt x="0" y="0"/>
                    </a:cubicBezTo>
                    <a:lnTo>
                      <a:pt x="0" y="23"/>
                    </a:lnTo>
                    <a:close/>
                    <a:moveTo>
                      <a:pt x="168" y="8"/>
                    </a:moveTo>
                    <a:cubicBezTo>
                      <a:pt x="173" y="8"/>
                      <a:pt x="176" y="12"/>
                      <a:pt x="176" y="17"/>
                    </a:cubicBezTo>
                    <a:cubicBezTo>
                      <a:pt x="176" y="22"/>
                      <a:pt x="173" y="25"/>
                      <a:pt x="168" y="25"/>
                    </a:cubicBezTo>
                    <a:cubicBezTo>
                      <a:pt x="163" y="25"/>
                      <a:pt x="159" y="22"/>
                      <a:pt x="159" y="17"/>
                    </a:cubicBezTo>
                    <a:cubicBezTo>
                      <a:pt x="159" y="12"/>
                      <a:pt x="163" y="8"/>
                      <a:pt x="168" y="8"/>
                    </a:cubicBezTo>
                    <a:close/>
                  </a:path>
                </a:pathLst>
              </a:custGeom>
              <a:solidFill>
                <a:srgbClr val="224982"/>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297" name="Freeform 156">
                <a:extLst>
                  <a:ext uri="{FF2B5EF4-FFF2-40B4-BE49-F238E27FC236}">
                    <a16:creationId xmlns:a16="http://schemas.microsoft.com/office/drawing/2014/main" id="{2DA4DBEC-2D5A-2A4E-8BBF-C018231EAB17}"/>
                  </a:ext>
                </a:extLst>
              </p:cNvPr>
              <p:cNvSpPr>
                <a:spLocks/>
              </p:cNvSpPr>
              <p:nvPr/>
            </p:nvSpPr>
            <p:spPr bwMode="auto">
              <a:xfrm>
                <a:off x="6605935" y="1196988"/>
                <a:ext cx="476227" cy="146922"/>
              </a:xfrm>
              <a:custGeom>
                <a:avLst/>
                <a:gdLst>
                  <a:gd name="T0" fmla="*/ 0 w 188"/>
                  <a:gd name="T1" fmla="*/ 58 h 58"/>
                  <a:gd name="T2" fmla="*/ 188 w 188"/>
                  <a:gd name="T3" fmla="*/ 58 h 58"/>
                  <a:gd name="T4" fmla="*/ 180 w 188"/>
                  <a:gd name="T5" fmla="*/ 0 h 58"/>
                  <a:gd name="T6" fmla="*/ 5 w 188"/>
                  <a:gd name="T7" fmla="*/ 0 h 58"/>
                  <a:gd name="T8" fmla="*/ 0 w 188"/>
                  <a:gd name="T9" fmla="*/ 58 h 58"/>
                </a:gdLst>
                <a:ahLst/>
                <a:cxnLst>
                  <a:cxn ang="0">
                    <a:pos x="T0" y="T1"/>
                  </a:cxn>
                  <a:cxn ang="0">
                    <a:pos x="T2" y="T3"/>
                  </a:cxn>
                  <a:cxn ang="0">
                    <a:pos x="T4" y="T5"/>
                  </a:cxn>
                  <a:cxn ang="0">
                    <a:pos x="T6" y="T7"/>
                  </a:cxn>
                  <a:cxn ang="0">
                    <a:pos x="T8" y="T9"/>
                  </a:cxn>
                </a:cxnLst>
                <a:rect l="0" t="0" r="r" b="b"/>
                <a:pathLst>
                  <a:path w="188" h="58">
                    <a:moveTo>
                      <a:pt x="0" y="58"/>
                    </a:moveTo>
                    <a:lnTo>
                      <a:pt x="188" y="58"/>
                    </a:lnTo>
                    <a:lnTo>
                      <a:pt x="180" y="0"/>
                    </a:lnTo>
                    <a:lnTo>
                      <a:pt x="5" y="0"/>
                    </a:lnTo>
                    <a:lnTo>
                      <a:pt x="0" y="58"/>
                    </a:lnTo>
                    <a:close/>
                  </a:path>
                </a:pathLst>
              </a:custGeom>
              <a:solidFill>
                <a:srgbClr val="224982"/>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298" name="Freeform 157">
                <a:extLst>
                  <a:ext uri="{FF2B5EF4-FFF2-40B4-BE49-F238E27FC236}">
                    <a16:creationId xmlns:a16="http://schemas.microsoft.com/office/drawing/2014/main" id="{0CFE331F-BB20-8C4A-9699-B6676F140293}"/>
                  </a:ext>
                </a:extLst>
              </p:cNvPr>
              <p:cNvSpPr>
                <a:spLocks/>
              </p:cNvSpPr>
              <p:nvPr/>
            </p:nvSpPr>
            <p:spPr bwMode="auto">
              <a:xfrm>
                <a:off x="6575536" y="1367579"/>
                <a:ext cx="537024" cy="37998"/>
              </a:xfrm>
              <a:custGeom>
                <a:avLst/>
                <a:gdLst>
                  <a:gd name="T0" fmla="*/ 5 w 116"/>
                  <a:gd name="T1" fmla="*/ 0 h 8"/>
                  <a:gd name="T2" fmla="*/ 0 w 116"/>
                  <a:gd name="T3" fmla="*/ 4 h 8"/>
                  <a:gd name="T4" fmla="*/ 5 w 116"/>
                  <a:gd name="T5" fmla="*/ 8 h 8"/>
                  <a:gd name="T6" fmla="*/ 110 w 116"/>
                  <a:gd name="T7" fmla="*/ 8 h 8"/>
                  <a:gd name="T8" fmla="*/ 116 w 116"/>
                  <a:gd name="T9" fmla="*/ 4 h 8"/>
                  <a:gd name="T10" fmla="*/ 110 w 116"/>
                  <a:gd name="T11" fmla="*/ 0 h 8"/>
                  <a:gd name="T12" fmla="*/ 109 w 116"/>
                  <a:gd name="T13" fmla="*/ 0 h 8"/>
                  <a:gd name="T14" fmla="*/ 6 w 116"/>
                  <a:gd name="T15" fmla="*/ 0 h 8"/>
                  <a:gd name="T16" fmla="*/ 5 w 116"/>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6" h="8">
                    <a:moveTo>
                      <a:pt x="5" y="0"/>
                    </a:moveTo>
                    <a:cubicBezTo>
                      <a:pt x="2" y="0"/>
                      <a:pt x="0" y="1"/>
                      <a:pt x="0" y="4"/>
                    </a:cubicBezTo>
                    <a:cubicBezTo>
                      <a:pt x="0" y="7"/>
                      <a:pt x="2" y="8"/>
                      <a:pt x="5" y="8"/>
                    </a:cubicBezTo>
                    <a:cubicBezTo>
                      <a:pt x="110" y="8"/>
                      <a:pt x="110" y="8"/>
                      <a:pt x="110" y="8"/>
                    </a:cubicBezTo>
                    <a:cubicBezTo>
                      <a:pt x="113" y="8"/>
                      <a:pt x="116" y="7"/>
                      <a:pt x="116" y="4"/>
                    </a:cubicBezTo>
                    <a:cubicBezTo>
                      <a:pt x="116" y="1"/>
                      <a:pt x="113" y="0"/>
                      <a:pt x="110" y="0"/>
                    </a:cubicBezTo>
                    <a:cubicBezTo>
                      <a:pt x="109" y="0"/>
                      <a:pt x="109" y="0"/>
                      <a:pt x="109" y="0"/>
                    </a:cubicBezTo>
                    <a:cubicBezTo>
                      <a:pt x="6" y="0"/>
                      <a:pt x="6" y="0"/>
                      <a:pt x="6" y="0"/>
                    </a:cubicBezTo>
                    <a:lnTo>
                      <a:pt x="5" y="0"/>
                    </a:lnTo>
                    <a:close/>
                  </a:path>
                </a:pathLst>
              </a:custGeom>
              <a:solidFill>
                <a:srgbClr val="224982"/>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299" name="Freeform 163">
                <a:extLst>
                  <a:ext uri="{FF2B5EF4-FFF2-40B4-BE49-F238E27FC236}">
                    <a16:creationId xmlns:a16="http://schemas.microsoft.com/office/drawing/2014/main" id="{10E469D4-E76E-E54E-A2D7-C3ACAF938730}"/>
                  </a:ext>
                </a:extLst>
              </p:cNvPr>
              <p:cNvSpPr>
                <a:spLocks/>
              </p:cNvSpPr>
              <p:nvPr/>
            </p:nvSpPr>
            <p:spPr bwMode="auto">
              <a:xfrm>
                <a:off x="6446346" y="-510447"/>
                <a:ext cx="116523" cy="564886"/>
              </a:xfrm>
              <a:custGeom>
                <a:avLst/>
                <a:gdLst>
                  <a:gd name="T0" fmla="*/ 46 w 46"/>
                  <a:gd name="T1" fmla="*/ 0 h 223"/>
                  <a:gd name="T2" fmla="*/ 0 w 46"/>
                  <a:gd name="T3" fmla="*/ 223 h 223"/>
                  <a:gd name="T4" fmla="*/ 46 w 46"/>
                  <a:gd name="T5" fmla="*/ 0 h 223"/>
                </a:gdLst>
                <a:ahLst/>
                <a:cxnLst>
                  <a:cxn ang="0">
                    <a:pos x="T0" y="T1"/>
                  </a:cxn>
                  <a:cxn ang="0">
                    <a:pos x="T2" y="T3"/>
                  </a:cxn>
                  <a:cxn ang="0">
                    <a:pos x="T4" y="T5"/>
                  </a:cxn>
                </a:cxnLst>
                <a:rect l="0" t="0" r="r" b="b"/>
                <a:pathLst>
                  <a:path w="46" h="223">
                    <a:moveTo>
                      <a:pt x="46" y="0"/>
                    </a:moveTo>
                    <a:lnTo>
                      <a:pt x="0" y="223"/>
                    </a:lnTo>
                    <a:lnTo>
                      <a:pt x="46"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00" name="Freeform 166">
                <a:extLst>
                  <a:ext uri="{FF2B5EF4-FFF2-40B4-BE49-F238E27FC236}">
                    <a16:creationId xmlns:a16="http://schemas.microsoft.com/office/drawing/2014/main" id="{6CEA70F8-C4BA-344F-8CF7-0A0D931FC95B}"/>
                  </a:ext>
                </a:extLst>
              </p:cNvPr>
              <p:cNvSpPr>
                <a:spLocks/>
              </p:cNvSpPr>
              <p:nvPr/>
            </p:nvSpPr>
            <p:spPr bwMode="auto">
              <a:xfrm>
                <a:off x="7127758" y="-515512"/>
                <a:ext cx="78528" cy="564886"/>
              </a:xfrm>
              <a:custGeom>
                <a:avLst/>
                <a:gdLst>
                  <a:gd name="T0" fmla="*/ 0 w 31"/>
                  <a:gd name="T1" fmla="*/ 0 h 223"/>
                  <a:gd name="T2" fmla="*/ 31 w 31"/>
                  <a:gd name="T3" fmla="*/ 223 h 223"/>
                  <a:gd name="T4" fmla="*/ 0 w 31"/>
                  <a:gd name="T5" fmla="*/ 0 h 223"/>
                </a:gdLst>
                <a:ahLst/>
                <a:cxnLst>
                  <a:cxn ang="0">
                    <a:pos x="T0" y="T1"/>
                  </a:cxn>
                  <a:cxn ang="0">
                    <a:pos x="T2" y="T3"/>
                  </a:cxn>
                  <a:cxn ang="0">
                    <a:pos x="T4" y="T5"/>
                  </a:cxn>
                </a:cxnLst>
                <a:rect l="0" t="0" r="r" b="b"/>
                <a:pathLst>
                  <a:path w="31" h="223">
                    <a:moveTo>
                      <a:pt x="0" y="0"/>
                    </a:moveTo>
                    <a:lnTo>
                      <a:pt x="31" y="223"/>
                    </a:lnTo>
                    <a:lnTo>
                      <a:pt x="0"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01" name="Freeform 172">
                <a:extLst>
                  <a:ext uri="{FF2B5EF4-FFF2-40B4-BE49-F238E27FC236}">
                    <a16:creationId xmlns:a16="http://schemas.microsoft.com/office/drawing/2014/main" id="{0D43028A-4905-9742-A724-F7698959F27D}"/>
                  </a:ext>
                </a:extLst>
              </p:cNvPr>
              <p:cNvSpPr>
                <a:spLocks noEditPoints="1"/>
              </p:cNvSpPr>
              <p:nvPr/>
            </p:nvSpPr>
            <p:spPr bwMode="auto">
              <a:xfrm>
                <a:off x="6585669" y="-218222"/>
                <a:ext cx="476227" cy="623149"/>
              </a:xfrm>
              <a:custGeom>
                <a:avLst/>
                <a:gdLst>
                  <a:gd name="T0" fmla="*/ 52 w 103"/>
                  <a:gd name="T1" fmla="*/ 135 h 135"/>
                  <a:gd name="T2" fmla="*/ 51 w 103"/>
                  <a:gd name="T3" fmla="*/ 134 h 135"/>
                  <a:gd name="T4" fmla="*/ 31 w 103"/>
                  <a:gd name="T5" fmla="*/ 123 h 135"/>
                  <a:gd name="T6" fmla="*/ 0 w 103"/>
                  <a:gd name="T7" fmla="*/ 63 h 135"/>
                  <a:gd name="T8" fmla="*/ 0 w 103"/>
                  <a:gd name="T9" fmla="*/ 26 h 135"/>
                  <a:gd name="T10" fmla="*/ 5 w 103"/>
                  <a:gd name="T11" fmla="*/ 21 h 135"/>
                  <a:gd name="T12" fmla="*/ 47 w 103"/>
                  <a:gd name="T13" fmla="*/ 3 h 135"/>
                  <a:gd name="T14" fmla="*/ 49 w 103"/>
                  <a:gd name="T15" fmla="*/ 1 h 135"/>
                  <a:gd name="T16" fmla="*/ 55 w 103"/>
                  <a:gd name="T17" fmla="*/ 1 h 135"/>
                  <a:gd name="T18" fmla="*/ 57 w 103"/>
                  <a:gd name="T19" fmla="*/ 3 h 135"/>
                  <a:gd name="T20" fmla="*/ 99 w 103"/>
                  <a:gd name="T21" fmla="*/ 21 h 135"/>
                  <a:gd name="T22" fmla="*/ 103 w 103"/>
                  <a:gd name="T23" fmla="*/ 26 h 135"/>
                  <a:gd name="T24" fmla="*/ 103 w 103"/>
                  <a:gd name="T25" fmla="*/ 63 h 135"/>
                  <a:gd name="T26" fmla="*/ 73 w 103"/>
                  <a:gd name="T27" fmla="*/ 123 h 135"/>
                  <a:gd name="T28" fmla="*/ 54 w 103"/>
                  <a:gd name="T29" fmla="*/ 134 h 135"/>
                  <a:gd name="T30" fmla="*/ 52 w 103"/>
                  <a:gd name="T31" fmla="*/ 135 h 135"/>
                  <a:gd name="T32" fmla="*/ 11 w 103"/>
                  <a:gd name="T33" fmla="*/ 30 h 135"/>
                  <a:gd name="T34" fmla="*/ 11 w 103"/>
                  <a:gd name="T35" fmla="*/ 63 h 135"/>
                  <a:gd name="T36" fmla="*/ 38 w 103"/>
                  <a:gd name="T37" fmla="*/ 115 h 135"/>
                  <a:gd name="T38" fmla="*/ 52 w 103"/>
                  <a:gd name="T39" fmla="*/ 124 h 135"/>
                  <a:gd name="T40" fmla="*/ 68 w 103"/>
                  <a:gd name="T41" fmla="*/ 115 h 135"/>
                  <a:gd name="T42" fmla="*/ 95 w 103"/>
                  <a:gd name="T43" fmla="*/ 63 h 135"/>
                  <a:gd name="T44" fmla="*/ 95 w 103"/>
                  <a:gd name="T45" fmla="*/ 30 h 135"/>
                  <a:gd name="T46" fmla="*/ 53 w 103"/>
                  <a:gd name="T47" fmla="*/ 12 h 135"/>
                  <a:gd name="T48" fmla="*/ 11 w 103"/>
                  <a:gd name="T49" fmla="*/ 3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3" h="135">
                    <a:moveTo>
                      <a:pt x="52" y="135"/>
                    </a:moveTo>
                    <a:cubicBezTo>
                      <a:pt x="52" y="135"/>
                      <a:pt x="51" y="134"/>
                      <a:pt x="51" y="134"/>
                    </a:cubicBezTo>
                    <a:cubicBezTo>
                      <a:pt x="44" y="132"/>
                      <a:pt x="37" y="128"/>
                      <a:pt x="31" y="123"/>
                    </a:cubicBezTo>
                    <a:cubicBezTo>
                      <a:pt x="11" y="107"/>
                      <a:pt x="0" y="87"/>
                      <a:pt x="0" y="63"/>
                    </a:cubicBezTo>
                    <a:cubicBezTo>
                      <a:pt x="0" y="26"/>
                      <a:pt x="0" y="26"/>
                      <a:pt x="0" y="26"/>
                    </a:cubicBezTo>
                    <a:cubicBezTo>
                      <a:pt x="0" y="23"/>
                      <a:pt x="2" y="21"/>
                      <a:pt x="5" y="21"/>
                    </a:cubicBezTo>
                    <a:cubicBezTo>
                      <a:pt x="24" y="19"/>
                      <a:pt x="37" y="9"/>
                      <a:pt x="47" y="3"/>
                    </a:cubicBezTo>
                    <a:cubicBezTo>
                      <a:pt x="49" y="1"/>
                      <a:pt x="49" y="1"/>
                      <a:pt x="49" y="1"/>
                    </a:cubicBezTo>
                    <a:cubicBezTo>
                      <a:pt x="51" y="0"/>
                      <a:pt x="54" y="0"/>
                      <a:pt x="55" y="1"/>
                    </a:cubicBezTo>
                    <a:cubicBezTo>
                      <a:pt x="57" y="3"/>
                      <a:pt x="57" y="3"/>
                      <a:pt x="57" y="3"/>
                    </a:cubicBezTo>
                    <a:cubicBezTo>
                      <a:pt x="67" y="9"/>
                      <a:pt x="80" y="19"/>
                      <a:pt x="99" y="21"/>
                    </a:cubicBezTo>
                    <a:cubicBezTo>
                      <a:pt x="102" y="21"/>
                      <a:pt x="103" y="23"/>
                      <a:pt x="103" y="26"/>
                    </a:cubicBezTo>
                    <a:cubicBezTo>
                      <a:pt x="103" y="63"/>
                      <a:pt x="103" y="63"/>
                      <a:pt x="103" y="63"/>
                    </a:cubicBezTo>
                    <a:cubicBezTo>
                      <a:pt x="103" y="87"/>
                      <a:pt x="94" y="107"/>
                      <a:pt x="73" y="123"/>
                    </a:cubicBezTo>
                    <a:cubicBezTo>
                      <a:pt x="67" y="128"/>
                      <a:pt x="61" y="132"/>
                      <a:pt x="54" y="134"/>
                    </a:cubicBezTo>
                    <a:cubicBezTo>
                      <a:pt x="53" y="134"/>
                      <a:pt x="53" y="135"/>
                      <a:pt x="52" y="135"/>
                    </a:cubicBezTo>
                    <a:close/>
                    <a:moveTo>
                      <a:pt x="11" y="30"/>
                    </a:moveTo>
                    <a:cubicBezTo>
                      <a:pt x="11" y="63"/>
                      <a:pt x="11" y="63"/>
                      <a:pt x="11" y="63"/>
                    </a:cubicBezTo>
                    <a:cubicBezTo>
                      <a:pt x="11" y="84"/>
                      <a:pt x="19" y="101"/>
                      <a:pt x="38" y="115"/>
                    </a:cubicBezTo>
                    <a:cubicBezTo>
                      <a:pt x="42" y="119"/>
                      <a:pt x="47" y="122"/>
                      <a:pt x="52" y="124"/>
                    </a:cubicBezTo>
                    <a:cubicBezTo>
                      <a:pt x="57" y="122"/>
                      <a:pt x="63" y="119"/>
                      <a:pt x="68" y="115"/>
                    </a:cubicBezTo>
                    <a:cubicBezTo>
                      <a:pt x="86" y="101"/>
                      <a:pt x="95" y="84"/>
                      <a:pt x="95" y="63"/>
                    </a:cubicBezTo>
                    <a:cubicBezTo>
                      <a:pt x="95" y="30"/>
                      <a:pt x="95" y="30"/>
                      <a:pt x="95" y="30"/>
                    </a:cubicBezTo>
                    <a:cubicBezTo>
                      <a:pt x="74" y="27"/>
                      <a:pt x="62" y="18"/>
                      <a:pt x="53" y="12"/>
                    </a:cubicBezTo>
                    <a:cubicBezTo>
                      <a:pt x="44" y="18"/>
                      <a:pt x="30" y="27"/>
                      <a:pt x="11" y="3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02" name="Freeform 173">
                <a:extLst>
                  <a:ext uri="{FF2B5EF4-FFF2-40B4-BE49-F238E27FC236}">
                    <a16:creationId xmlns:a16="http://schemas.microsoft.com/office/drawing/2014/main" id="{07A9B0C5-0636-E344-91B6-3EE03F98268B}"/>
                  </a:ext>
                </a:extLst>
              </p:cNvPr>
              <p:cNvSpPr>
                <a:spLocks/>
              </p:cNvSpPr>
              <p:nvPr/>
            </p:nvSpPr>
            <p:spPr bwMode="auto">
              <a:xfrm>
                <a:off x="6613533" y="-180227"/>
                <a:ext cx="425567" cy="549689"/>
              </a:xfrm>
              <a:custGeom>
                <a:avLst/>
                <a:gdLst>
                  <a:gd name="T0" fmla="*/ 47 w 92"/>
                  <a:gd name="T1" fmla="*/ 119 h 119"/>
                  <a:gd name="T2" fmla="*/ 28 w 92"/>
                  <a:gd name="T3" fmla="*/ 109 h 119"/>
                  <a:gd name="T4" fmla="*/ 0 w 92"/>
                  <a:gd name="T5" fmla="*/ 55 h 119"/>
                  <a:gd name="T6" fmla="*/ 0 w 92"/>
                  <a:gd name="T7" fmla="*/ 20 h 119"/>
                  <a:gd name="T8" fmla="*/ 46 w 92"/>
                  <a:gd name="T9" fmla="*/ 0 h 119"/>
                  <a:gd name="T10" fmla="*/ 92 w 92"/>
                  <a:gd name="T11" fmla="*/ 20 h 119"/>
                  <a:gd name="T12" fmla="*/ 92 w 92"/>
                  <a:gd name="T13" fmla="*/ 55 h 119"/>
                  <a:gd name="T14" fmla="*/ 64 w 92"/>
                  <a:gd name="T15" fmla="*/ 109 h 119"/>
                  <a:gd name="T16" fmla="*/ 47 w 92"/>
                  <a:gd name="T17" fmla="*/ 11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119">
                    <a:moveTo>
                      <a:pt x="47" y="119"/>
                    </a:moveTo>
                    <a:cubicBezTo>
                      <a:pt x="41" y="117"/>
                      <a:pt x="34" y="113"/>
                      <a:pt x="28" y="109"/>
                    </a:cubicBezTo>
                    <a:cubicBezTo>
                      <a:pt x="11" y="95"/>
                      <a:pt x="0" y="78"/>
                      <a:pt x="0" y="55"/>
                    </a:cubicBezTo>
                    <a:cubicBezTo>
                      <a:pt x="0" y="20"/>
                      <a:pt x="0" y="20"/>
                      <a:pt x="0" y="20"/>
                    </a:cubicBezTo>
                    <a:cubicBezTo>
                      <a:pt x="24" y="17"/>
                      <a:pt x="36" y="6"/>
                      <a:pt x="46" y="0"/>
                    </a:cubicBezTo>
                    <a:cubicBezTo>
                      <a:pt x="55" y="6"/>
                      <a:pt x="70" y="17"/>
                      <a:pt x="92" y="20"/>
                    </a:cubicBezTo>
                    <a:cubicBezTo>
                      <a:pt x="92" y="55"/>
                      <a:pt x="92" y="55"/>
                      <a:pt x="92" y="55"/>
                    </a:cubicBezTo>
                    <a:cubicBezTo>
                      <a:pt x="92" y="78"/>
                      <a:pt x="81" y="95"/>
                      <a:pt x="64" y="109"/>
                    </a:cubicBezTo>
                    <a:cubicBezTo>
                      <a:pt x="59" y="113"/>
                      <a:pt x="53" y="117"/>
                      <a:pt x="47" y="119"/>
                    </a:cubicBezTo>
                    <a:close/>
                  </a:path>
                </a:pathLst>
              </a:custGeom>
              <a:solidFill>
                <a:srgbClr val="224982"/>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03" name="Freeform 174">
                <a:extLst>
                  <a:ext uri="{FF2B5EF4-FFF2-40B4-BE49-F238E27FC236}">
                    <a16:creationId xmlns:a16="http://schemas.microsoft.com/office/drawing/2014/main" id="{C2F5686F-777B-664B-8B36-785972870E31}"/>
                  </a:ext>
                </a:extLst>
              </p:cNvPr>
              <p:cNvSpPr>
                <a:spLocks noEditPoints="1"/>
              </p:cNvSpPr>
              <p:nvPr/>
            </p:nvSpPr>
            <p:spPr bwMode="auto">
              <a:xfrm>
                <a:off x="6671796" y="-73835"/>
                <a:ext cx="306509" cy="303975"/>
              </a:xfrm>
              <a:custGeom>
                <a:avLst/>
                <a:gdLst>
                  <a:gd name="T0" fmla="*/ 62 w 66"/>
                  <a:gd name="T1" fmla="*/ 17 h 66"/>
                  <a:gd name="T2" fmla="*/ 50 w 66"/>
                  <a:gd name="T3" fmla="*/ 5 h 66"/>
                  <a:gd name="T4" fmla="*/ 33 w 66"/>
                  <a:gd name="T5" fmla="*/ 0 h 66"/>
                  <a:gd name="T6" fmla="*/ 16 w 66"/>
                  <a:gd name="T7" fmla="*/ 5 h 66"/>
                  <a:gd name="T8" fmla="*/ 4 w 66"/>
                  <a:gd name="T9" fmla="*/ 17 h 66"/>
                  <a:gd name="T10" fmla="*/ 0 w 66"/>
                  <a:gd name="T11" fmla="*/ 33 h 66"/>
                  <a:gd name="T12" fmla="*/ 4 w 66"/>
                  <a:gd name="T13" fmla="*/ 50 h 66"/>
                  <a:gd name="T14" fmla="*/ 16 w 66"/>
                  <a:gd name="T15" fmla="*/ 62 h 66"/>
                  <a:gd name="T16" fmla="*/ 33 w 66"/>
                  <a:gd name="T17" fmla="*/ 66 h 66"/>
                  <a:gd name="T18" fmla="*/ 50 w 66"/>
                  <a:gd name="T19" fmla="*/ 62 h 66"/>
                  <a:gd name="T20" fmla="*/ 62 w 66"/>
                  <a:gd name="T21" fmla="*/ 50 h 66"/>
                  <a:gd name="T22" fmla="*/ 66 w 66"/>
                  <a:gd name="T23" fmla="*/ 33 h 66"/>
                  <a:gd name="T24" fmla="*/ 62 w 66"/>
                  <a:gd name="T25" fmla="*/ 17 h 66"/>
                  <a:gd name="T26" fmla="*/ 39 w 66"/>
                  <a:gd name="T27" fmla="*/ 56 h 66"/>
                  <a:gd name="T28" fmla="*/ 38 w 66"/>
                  <a:gd name="T29" fmla="*/ 56 h 66"/>
                  <a:gd name="T30" fmla="*/ 37 w 66"/>
                  <a:gd name="T31" fmla="*/ 56 h 66"/>
                  <a:gd name="T32" fmla="*/ 29 w 66"/>
                  <a:gd name="T33" fmla="*/ 56 h 66"/>
                  <a:gd name="T34" fmla="*/ 28 w 66"/>
                  <a:gd name="T35" fmla="*/ 55 h 66"/>
                  <a:gd name="T36" fmla="*/ 27 w 66"/>
                  <a:gd name="T37" fmla="*/ 54 h 66"/>
                  <a:gd name="T38" fmla="*/ 27 w 66"/>
                  <a:gd name="T39" fmla="*/ 46 h 66"/>
                  <a:gd name="T40" fmla="*/ 28 w 66"/>
                  <a:gd name="T41" fmla="*/ 45 h 66"/>
                  <a:gd name="T42" fmla="*/ 29 w 66"/>
                  <a:gd name="T43" fmla="*/ 45 h 66"/>
                  <a:gd name="T44" fmla="*/ 37 w 66"/>
                  <a:gd name="T45" fmla="*/ 45 h 66"/>
                  <a:gd name="T46" fmla="*/ 38 w 66"/>
                  <a:gd name="T47" fmla="*/ 45 h 66"/>
                  <a:gd name="T48" fmla="*/ 37 w 66"/>
                  <a:gd name="T49" fmla="*/ 46 h 66"/>
                  <a:gd name="T50" fmla="*/ 37 w 66"/>
                  <a:gd name="T51" fmla="*/ 56 h 66"/>
                  <a:gd name="T52" fmla="*/ 39 w 66"/>
                  <a:gd name="T53" fmla="*/ 56 h 66"/>
                  <a:gd name="T54" fmla="*/ 39 w 66"/>
                  <a:gd name="T55" fmla="*/ 39 h 66"/>
                  <a:gd name="T56" fmla="*/ 38 w 66"/>
                  <a:gd name="T57" fmla="*/ 41 h 66"/>
                  <a:gd name="T58" fmla="*/ 37 w 66"/>
                  <a:gd name="T59" fmla="*/ 42 h 66"/>
                  <a:gd name="T60" fmla="*/ 29 w 66"/>
                  <a:gd name="T61" fmla="*/ 42 h 66"/>
                  <a:gd name="T62" fmla="*/ 28 w 66"/>
                  <a:gd name="T63" fmla="*/ 41 h 66"/>
                  <a:gd name="T64" fmla="*/ 28 w 66"/>
                  <a:gd name="T65" fmla="*/ 40 h 66"/>
                  <a:gd name="T66" fmla="*/ 27 w 66"/>
                  <a:gd name="T67" fmla="*/ 13 h 66"/>
                  <a:gd name="T68" fmla="*/ 27 w 66"/>
                  <a:gd name="T69" fmla="*/ 11 h 66"/>
                  <a:gd name="T70" fmla="*/ 28 w 66"/>
                  <a:gd name="T71" fmla="*/ 10 h 66"/>
                  <a:gd name="T72" fmla="*/ 38 w 66"/>
                  <a:gd name="T73" fmla="*/ 10 h 66"/>
                  <a:gd name="T74" fmla="*/ 39 w 66"/>
                  <a:gd name="T75" fmla="*/ 11 h 66"/>
                  <a:gd name="T76" fmla="*/ 39 w 66"/>
                  <a:gd name="T77" fmla="*/ 12 h 66"/>
                  <a:gd name="T78" fmla="*/ 39 w 66"/>
                  <a:gd name="T79" fmla="*/ 3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6" h="66">
                    <a:moveTo>
                      <a:pt x="62" y="17"/>
                    </a:moveTo>
                    <a:cubicBezTo>
                      <a:pt x="59" y="12"/>
                      <a:pt x="55" y="8"/>
                      <a:pt x="50" y="5"/>
                    </a:cubicBezTo>
                    <a:cubicBezTo>
                      <a:pt x="45" y="2"/>
                      <a:pt x="39" y="0"/>
                      <a:pt x="33" y="0"/>
                    </a:cubicBezTo>
                    <a:cubicBezTo>
                      <a:pt x="27" y="0"/>
                      <a:pt x="22" y="2"/>
                      <a:pt x="16" y="5"/>
                    </a:cubicBezTo>
                    <a:cubicBezTo>
                      <a:pt x="11" y="8"/>
                      <a:pt x="7" y="12"/>
                      <a:pt x="4" y="17"/>
                    </a:cubicBezTo>
                    <a:cubicBezTo>
                      <a:pt x="1" y="22"/>
                      <a:pt x="0" y="27"/>
                      <a:pt x="0" y="33"/>
                    </a:cubicBezTo>
                    <a:cubicBezTo>
                      <a:pt x="0" y="39"/>
                      <a:pt x="1" y="45"/>
                      <a:pt x="4" y="50"/>
                    </a:cubicBezTo>
                    <a:cubicBezTo>
                      <a:pt x="7" y="55"/>
                      <a:pt x="11" y="59"/>
                      <a:pt x="16" y="62"/>
                    </a:cubicBezTo>
                    <a:cubicBezTo>
                      <a:pt x="22" y="65"/>
                      <a:pt x="27" y="66"/>
                      <a:pt x="33" y="66"/>
                    </a:cubicBezTo>
                    <a:cubicBezTo>
                      <a:pt x="39" y="66"/>
                      <a:pt x="45" y="65"/>
                      <a:pt x="50" y="62"/>
                    </a:cubicBezTo>
                    <a:cubicBezTo>
                      <a:pt x="55" y="59"/>
                      <a:pt x="59" y="55"/>
                      <a:pt x="62" y="50"/>
                    </a:cubicBezTo>
                    <a:cubicBezTo>
                      <a:pt x="65" y="45"/>
                      <a:pt x="66" y="39"/>
                      <a:pt x="66" y="33"/>
                    </a:cubicBezTo>
                    <a:cubicBezTo>
                      <a:pt x="66" y="27"/>
                      <a:pt x="65" y="22"/>
                      <a:pt x="62" y="17"/>
                    </a:cubicBezTo>
                    <a:close/>
                    <a:moveTo>
                      <a:pt x="39" y="56"/>
                    </a:moveTo>
                    <a:cubicBezTo>
                      <a:pt x="39" y="56"/>
                      <a:pt x="38" y="56"/>
                      <a:pt x="38" y="56"/>
                    </a:cubicBezTo>
                    <a:cubicBezTo>
                      <a:pt x="38" y="56"/>
                      <a:pt x="38" y="56"/>
                      <a:pt x="37" y="56"/>
                    </a:cubicBezTo>
                    <a:cubicBezTo>
                      <a:pt x="29" y="56"/>
                      <a:pt x="29" y="56"/>
                      <a:pt x="29" y="56"/>
                    </a:cubicBezTo>
                    <a:cubicBezTo>
                      <a:pt x="29" y="56"/>
                      <a:pt x="28" y="55"/>
                      <a:pt x="28" y="55"/>
                    </a:cubicBezTo>
                    <a:cubicBezTo>
                      <a:pt x="27" y="55"/>
                      <a:pt x="27" y="54"/>
                      <a:pt x="27" y="54"/>
                    </a:cubicBezTo>
                    <a:cubicBezTo>
                      <a:pt x="27" y="46"/>
                      <a:pt x="27" y="46"/>
                      <a:pt x="27" y="46"/>
                    </a:cubicBezTo>
                    <a:cubicBezTo>
                      <a:pt x="27" y="45"/>
                      <a:pt x="27" y="45"/>
                      <a:pt x="28" y="45"/>
                    </a:cubicBezTo>
                    <a:cubicBezTo>
                      <a:pt x="28" y="45"/>
                      <a:pt x="29" y="45"/>
                      <a:pt x="29" y="45"/>
                    </a:cubicBezTo>
                    <a:cubicBezTo>
                      <a:pt x="37" y="45"/>
                      <a:pt x="37" y="45"/>
                      <a:pt x="37" y="45"/>
                    </a:cubicBezTo>
                    <a:cubicBezTo>
                      <a:pt x="38" y="45"/>
                      <a:pt x="37" y="45"/>
                      <a:pt x="38" y="45"/>
                    </a:cubicBezTo>
                    <a:cubicBezTo>
                      <a:pt x="38" y="45"/>
                      <a:pt x="37" y="45"/>
                      <a:pt x="37" y="46"/>
                    </a:cubicBezTo>
                    <a:cubicBezTo>
                      <a:pt x="37" y="56"/>
                      <a:pt x="37" y="56"/>
                      <a:pt x="37" y="56"/>
                    </a:cubicBezTo>
                    <a:lnTo>
                      <a:pt x="39" y="56"/>
                    </a:lnTo>
                    <a:close/>
                    <a:moveTo>
                      <a:pt x="39" y="39"/>
                    </a:moveTo>
                    <a:cubicBezTo>
                      <a:pt x="38" y="39"/>
                      <a:pt x="38" y="41"/>
                      <a:pt x="38" y="41"/>
                    </a:cubicBezTo>
                    <a:cubicBezTo>
                      <a:pt x="38" y="41"/>
                      <a:pt x="37" y="42"/>
                      <a:pt x="37" y="42"/>
                    </a:cubicBezTo>
                    <a:cubicBezTo>
                      <a:pt x="29" y="42"/>
                      <a:pt x="29" y="42"/>
                      <a:pt x="29" y="42"/>
                    </a:cubicBezTo>
                    <a:cubicBezTo>
                      <a:pt x="29" y="42"/>
                      <a:pt x="28" y="41"/>
                      <a:pt x="28" y="41"/>
                    </a:cubicBezTo>
                    <a:cubicBezTo>
                      <a:pt x="28" y="41"/>
                      <a:pt x="28" y="40"/>
                      <a:pt x="28" y="40"/>
                    </a:cubicBezTo>
                    <a:cubicBezTo>
                      <a:pt x="27" y="13"/>
                      <a:pt x="27" y="13"/>
                      <a:pt x="27" y="13"/>
                    </a:cubicBezTo>
                    <a:cubicBezTo>
                      <a:pt x="27" y="12"/>
                      <a:pt x="27" y="11"/>
                      <a:pt x="27" y="11"/>
                    </a:cubicBezTo>
                    <a:cubicBezTo>
                      <a:pt x="28" y="11"/>
                      <a:pt x="28" y="10"/>
                      <a:pt x="28" y="10"/>
                    </a:cubicBezTo>
                    <a:cubicBezTo>
                      <a:pt x="38" y="10"/>
                      <a:pt x="38" y="10"/>
                      <a:pt x="38" y="10"/>
                    </a:cubicBezTo>
                    <a:cubicBezTo>
                      <a:pt x="38" y="10"/>
                      <a:pt x="39" y="11"/>
                      <a:pt x="39" y="11"/>
                    </a:cubicBezTo>
                    <a:cubicBezTo>
                      <a:pt x="39" y="11"/>
                      <a:pt x="39" y="12"/>
                      <a:pt x="39" y="12"/>
                    </a:cubicBezTo>
                    <a:lnTo>
                      <a:pt x="39" y="39"/>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04" name="Rectangle 158">
                <a:extLst>
                  <a:ext uri="{FF2B5EF4-FFF2-40B4-BE49-F238E27FC236}">
                    <a16:creationId xmlns:a16="http://schemas.microsoft.com/office/drawing/2014/main" id="{303213E2-F2EA-4241-9893-C5B67DA0ED01}"/>
                  </a:ext>
                </a:extLst>
              </p:cNvPr>
              <p:cNvSpPr>
                <a:spLocks noChangeArrowheads="1"/>
              </p:cNvSpPr>
              <p:nvPr/>
            </p:nvSpPr>
            <p:spPr bwMode="auto">
              <a:xfrm>
                <a:off x="6512209" y="-898556"/>
                <a:ext cx="618083" cy="101324"/>
              </a:xfrm>
              <a:prstGeom prst="rect">
                <a:avLst/>
              </a:prstGeom>
              <a:solidFill>
                <a:srgbClr val="7D7E83"/>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05" name="Freeform 159">
                <a:extLst>
                  <a:ext uri="{FF2B5EF4-FFF2-40B4-BE49-F238E27FC236}">
                    <a16:creationId xmlns:a16="http://schemas.microsoft.com/office/drawing/2014/main" id="{95833B7B-4282-0A4F-AB6B-6EA87087DDDF}"/>
                  </a:ext>
                </a:extLst>
              </p:cNvPr>
              <p:cNvSpPr>
                <a:spLocks/>
              </p:cNvSpPr>
              <p:nvPr/>
            </p:nvSpPr>
            <p:spPr bwMode="auto">
              <a:xfrm>
                <a:off x="6514740" y="-797232"/>
                <a:ext cx="620618" cy="319174"/>
              </a:xfrm>
              <a:custGeom>
                <a:avLst/>
                <a:gdLst>
                  <a:gd name="T0" fmla="*/ 134 w 134"/>
                  <a:gd name="T1" fmla="*/ 0 h 69"/>
                  <a:gd name="T2" fmla="*/ 67 w 134"/>
                  <a:gd name="T3" fmla="*/ 69 h 69"/>
                  <a:gd name="T4" fmla="*/ 0 w 134"/>
                  <a:gd name="T5" fmla="*/ 0 h 69"/>
                  <a:gd name="T6" fmla="*/ 134 w 134"/>
                  <a:gd name="T7" fmla="*/ 0 h 69"/>
                </a:gdLst>
                <a:ahLst/>
                <a:cxnLst>
                  <a:cxn ang="0">
                    <a:pos x="T0" y="T1"/>
                  </a:cxn>
                  <a:cxn ang="0">
                    <a:pos x="T2" y="T3"/>
                  </a:cxn>
                  <a:cxn ang="0">
                    <a:pos x="T4" y="T5"/>
                  </a:cxn>
                  <a:cxn ang="0">
                    <a:pos x="T6" y="T7"/>
                  </a:cxn>
                </a:cxnLst>
                <a:rect l="0" t="0" r="r" b="b"/>
                <a:pathLst>
                  <a:path w="134" h="69">
                    <a:moveTo>
                      <a:pt x="134" y="0"/>
                    </a:moveTo>
                    <a:cubicBezTo>
                      <a:pt x="134" y="38"/>
                      <a:pt x="104" y="69"/>
                      <a:pt x="67" y="69"/>
                    </a:cubicBezTo>
                    <a:cubicBezTo>
                      <a:pt x="30" y="69"/>
                      <a:pt x="0" y="38"/>
                      <a:pt x="0" y="0"/>
                    </a:cubicBezTo>
                    <a:lnTo>
                      <a:pt x="134" y="0"/>
                    </a:lnTo>
                    <a:close/>
                  </a:path>
                </a:pathLst>
              </a:custGeom>
              <a:solidFill>
                <a:srgbClr val="ECF0F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06" name="Freeform 305">
                <a:extLst>
                  <a:ext uri="{FF2B5EF4-FFF2-40B4-BE49-F238E27FC236}">
                    <a16:creationId xmlns:a16="http://schemas.microsoft.com/office/drawing/2014/main" id="{562652EE-A546-2A4D-A236-DE3C01E08FA3}"/>
                  </a:ext>
                </a:extLst>
              </p:cNvPr>
              <p:cNvSpPr>
                <a:spLocks noChangeArrowheads="1"/>
              </p:cNvSpPr>
              <p:nvPr/>
            </p:nvSpPr>
            <p:spPr bwMode="auto">
              <a:xfrm>
                <a:off x="6565404" y="-746568"/>
                <a:ext cx="514225" cy="281176"/>
              </a:xfrm>
              <a:custGeom>
                <a:avLst/>
                <a:gdLst>
                  <a:gd name="connsiteX0" fmla="*/ 259429 w 514225"/>
                  <a:gd name="connsiteY0" fmla="*/ 0 h 281176"/>
                  <a:gd name="connsiteX1" fmla="*/ 514225 w 514225"/>
                  <a:gd name="connsiteY1" fmla="*/ 138283 h 281176"/>
                  <a:gd name="connsiteX2" fmla="*/ 259429 w 514225"/>
                  <a:gd name="connsiteY2" fmla="*/ 281176 h 281176"/>
                  <a:gd name="connsiteX3" fmla="*/ 0 w 514225"/>
                  <a:gd name="connsiteY3" fmla="*/ 138283 h 281176"/>
                  <a:gd name="connsiteX4" fmla="*/ 259429 w 514225"/>
                  <a:gd name="connsiteY4" fmla="*/ 0 h 281176"/>
                  <a:gd name="connsiteX5" fmla="*/ 260911 w 514225"/>
                  <a:gd name="connsiteY5" fmla="*/ 70928 h 281176"/>
                  <a:gd name="connsiteX6" fmla="*/ 172252 w 514225"/>
                  <a:gd name="connsiteY6" fmla="*/ 160854 h 281176"/>
                  <a:gd name="connsiteX7" fmla="*/ 260911 w 514225"/>
                  <a:gd name="connsiteY7" fmla="*/ 250780 h 281176"/>
                  <a:gd name="connsiteX8" fmla="*/ 349570 w 514225"/>
                  <a:gd name="connsiteY8" fmla="*/ 160854 h 281176"/>
                  <a:gd name="connsiteX9" fmla="*/ 260911 w 514225"/>
                  <a:gd name="connsiteY9" fmla="*/ 70928 h 281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4225" h="281176">
                    <a:moveTo>
                      <a:pt x="259429" y="0"/>
                    </a:moveTo>
                    <a:cubicBezTo>
                      <a:pt x="365980" y="0"/>
                      <a:pt x="458633" y="55313"/>
                      <a:pt x="514225" y="138283"/>
                    </a:cubicBezTo>
                    <a:cubicBezTo>
                      <a:pt x="458633" y="221253"/>
                      <a:pt x="365980" y="281176"/>
                      <a:pt x="259429" y="281176"/>
                    </a:cubicBezTo>
                    <a:cubicBezTo>
                      <a:pt x="152878" y="281176"/>
                      <a:pt x="55592" y="221253"/>
                      <a:pt x="0" y="138283"/>
                    </a:cubicBezTo>
                    <a:cubicBezTo>
                      <a:pt x="55592" y="55313"/>
                      <a:pt x="152878" y="0"/>
                      <a:pt x="259429" y="0"/>
                    </a:cubicBezTo>
                    <a:close/>
                    <a:moveTo>
                      <a:pt x="260911" y="70928"/>
                    </a:moveTo>
                    <a:cubicBezTo>
                      <a:pt x="211946" y="70928"/>
                      <a:pt x="172252" y="111189"/>
                      <a:pt x="172252" y="160854"/>
                    </a:cubicBezTo>
                    <a:cubicBezTo>
                      <a:pt x="172252" y="210519"/>
                      <a:pt x="211946" y="250780"/>
                      <a:pt x="260911" y="250780"/>
                    </a:cubicBezTo>
                    <a:cubicBezTo>
                      <a:pt x="309876" y="250780"/>
                      <a:pt x="349570" y="210519"/>
                      <a:pt x="349570" y="160854"/>
                    </a:cubicBezTo>
                    <a:cubicBezTo>
                      <a:pt x="349570" y="111189"/>
                      <a:pt x="309876" y="70928"/>
                      <a:pt x="260911" y="70928"/>
                    </a:cubicBezTo>
                    <a:close/>
                  </a:path>
                </a:pathLst>
              </a:custGeom>
              <a:solidFill>
                <a:srgbClr val="22498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grpSp>
            <p:nvGrpSpPr>
              <p:cNvPr id="307" name="Group 306">
                <a:extLst>
                  <a:ext uri="{FF2B5EF4-FFF2-40B4-BE49-F238E27FC236}">
                    <a16:creationId xmlns:a16="http://schemas.microsoft.com/office/drawing/2014/main" id="{BE5AA62A-4AC5-4242-B816-3BA695C99B8E}"/>
                  </a:ext>
                </a:extLst>
              </p:cNvPr>
              <p:cNvGrpSpPr/>
              <p:nvPr/>
            </p:nvGrpSpPr>
            <p:grpSpPr>
              <a:xfrm>
                <a:off x="6553810" y="-431099"/>
                <a:ext cx="542478" cy="310393"/>
                <a:chOff x="6547671" y="-487199"/>
                <a:chExt cx="542478" cy="310393"/>
              </a:xfrm>
            </p:grpSpPr>
            <p:sp>
              <p:nvSpPr>
                <p:cNvPr id="309" name="Line 170">
                  <a:extLst>
                    <a:ext uri="{FF2B5EF4-FFF2-40B4-BE49-F238E27FC236}">
                      <a16:creationId xmlns:a16="http://schemas.microsoft.com/office/drawing/2014/main" id="{3B2FA1CE-47D3-C142-BC5A-12E1B6C36FF3}"/>
                    </a:ext>
                  </a:extLst>
                </p:cNvPr>
                <p:cNvSpPr>
                  <a:spLocks noChangeShapeType="1"/>
                </p:cNvSpPr>
                <p:nvPr/>
              </p:nvSpPr>
              <p:spPr bwMode="auto">
                <a:xfrm>
                  <a:off x="6818910" y="-462318"/>
                  <a:ext cx="0" cy="184922"/>
                </a:xfrm>
                <a:prstGeom prst="line">
                  <a:avLst/>
                </a:prstGeom>
                <a:noFill/>
                <a:ln w="12700" cap="rnd">
                  <a:solidFill>
                    <a:srgbClr val="224982"/>
                  </a:solidFill>
                  <a:prstDash val="sysDash"/>
                  <a:round/>
                  <a:headEnd/>
                  <a:tailEnd/>
                </a:ln>
                <a:extLst>
                  <a:ext uri="{909E8E84-426E-40dd-AFC4-6F175D3DCCD1}">
                    <a14:hiddenFill xmlns:a14="http://schemas.microsoft.com/office/drawing/2010/main" xmlns="">
                      <a:noFill/>
                    </a14:hiddenFill>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10" name="Line 170">
                  <a:extLst>
                    <a:ext uri="{FF2B5EF4-FFF2-40B4-BE49-F238E27FC236}">
                      <a16:creationId xmlns:a16="http://schemas.microsoft.com/office/drawing/2014/main" id="{1232B796-62B0-2C45-97D9-87469EADFEF2}"/>
                    </a:ext>
                  </a:extLst>
                </p:cNvPr>
                <p:cNvSpPr>
                  <a:spLocks noChangeShapeType="1"/>
                </p:cNvSpPr>
                <p:nvPr/>
              </p:nvSpPr>
              <p:spPr bwMode="auto">
                <a:xfrm flipH="1">
                  <a:off x="6547671" y="-487199"/>
                  <a:ext cx="149456" cy="310393"/>
                </a:xfrm>
                <a:prstGeom prst="line">
                  <a:avLst/>
                </a:prstGeom>
                <a:noFill/>
                <a:ln w="12700" cap="rnd">
                  <a:solidFill>
                    <a:srgbClr val="224982"/>
                  </a:solidFill>
                  <a:prstDash val="sysDash"/>
                  <a:round/>
                  <a:headEnd/>
                  <a:tailEnd/>
                </a:ln>
                <a:extLst>
                  <a:ext uri="{909E8E84-426E-40dd-AFC4-6F175D3DCCD1}">
                    <a14:hiddenFill xmlns:a14="http://schemas.microsoft.com/office/drawing/2010/main" xmlns="">
                      <a:noFill/>
                    </a14:hiddenFill>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11" name="Line 170">
                  <a:extLst>
                    <a:ext uri="{FF2B5EF4-FFF2-40B4-BE49-F238E27FC236}">
                      <a16:creationId xmlns:a16="http://schemas.microsoft.com/office/drawing/2014/main" id="{59533A6A-0AA0-4E48-B075-E949B4581E4A}"/>
                    </a:ext>
                  </a:extLst>
                </p:cNvPr>
                <p:cNvSpPr>
                  <a:spLocks noChangeShapeType="1"/>
                </p:cNvSpPr>
                <p:nvPr/>
              </p:nvSpPr>
              <p:spPr bwMode="auto">
                <a:xfrm>
                  <a:off x="6940693" y="-487199"/>
                  <a:ext cx="149456" cy="310393"/>
                </a:xfrm>
                <a:prstGeom prst="line">
                  <a:avLst/>
                </a:prstGeom>
                <a:noFill/>
                <a:ln w="12700" cap="rnd">
                  <a:solidFill>
                    <a:srgbClr val="224982"/>
                  </a:solidFill>
                  <a:prstDash val="sysDash"/>
                  <a:round/>
                  <a:headEnd/>
                  <a:tailEnd/>
                </a:ln>
                <a:extLst>
                  <a:ext uri="{909E8E84-426E-40dd-AFC4-6F175D3DCCD1}">
                    <a14:hiddenFill xmlns:a14="http://schemas.microsoft.com/office/drawing/2010/main" xmlns="">
                      <a:noFill/>
                    </a14:hiddenFill>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grpSp>
          <p:sp>
            <p:nvSpPr>
              <p:cNvPr id="308" name="Oval 307">
                <a:extLst>
                  <a:ext uri="{FF2B5EF4-FFF2-40B4-BE49-F238E27FC236}">
                    <a16:creationId xmlns:a16="http://schemas.microsoft.com/office/drawing/2014/main" id="{1B5DE929-CAAB-5546-ACB7-FCAD090694C3}"/>
                  </a:ext>
                </a:extLst>
              </p:cNvPr>
              <p:cNvSpPr/>
              <p:nvPr/>
            </p:nvSpPr>
            <p:spPr>
              <a:xfrm>
                <a:off x="6775494" y="-602660"/>
                <a:ext cx="94044" cy="94044"/>
              </a:xfrm>
              <a:prstGeom prst="ellipse">
                <a:avLst/>
              </a:prstGeom>
              <a:solidFill>
                <a:srgbClr val="224982"/>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a:ln>
                    <a:noFill/>
                  </a:ln>
                  <a:solidFill>
                    <a:srgbClr val="FFFFFF"/>
                  </a:solidFill>
                  <a:effectLst/>
                  <a:uLnTx/>
                  <a:uFillTx/>
                  <a:latin typeface="Calibri"/>
                  <a:ea typeface="+mn-ea"/>
                  <a:cs typeface="+mn-cs"/>
                  <a:sym typeface="Arial"/>
                </a:endParaRPr>
              </a:p>
            </p:txBody>
          </p:sp>
        </p:grpSp>
        <p:cxnSp>
          <p:nvCxnSpPr>
            <p:cNvPr id="267" name="Straight Arrow Connector 266">
              <a:extLst>
                <a:ext uri="{FF2B5EF4-FFF2-40B4-BE49-F238E27FC236}">
                  <a16:creationId xmlns:a16="http://schemas.microsoft.com/office/drawing/2014/main" id="{FEA30C39-CCEB-3E46-9E62-FD66D098F960}"/>
                </a:ext>
              </a:extLst>
            </p:cNvPr>
            <p:cNvCxnSpPr>
              <a:cxnSpLocks/>
            </p:cNvCxnSpPr>
            <p:nvPr/>
          </p:nvCxnSpPr>
          <p:spPr>
            <a:xfrm flipV="1">
              <a:off x="6053633" y="2903077"/>
              <a:ext cx="0" cy="1133396"/>
            </a:xfrm>
            <a:prstGeom prst="straightConnector1">
              <a:avLst/>
            </a:prstGeom>
            <a:noFill/>
            <a:ln w="25400" cap="flat" cmpd="sng" algn="ctr">
              <a:solidFill>
                <a:srgbClr val="54B847"/>
              </a:solidFill>
              <a:prstDash val="sysDot"/>
              <a:tailEnd type="triangle" w="lg" len="lg"/>
            </a:ln>
            <a:effectLst/>
          </p:spPr>
        </p:cxnSp>
        <p:sp>
          <p:nvSpPr>
            <p:cNvPr id="268" name="Freeform 267">
              <a:extLst>
                <a:ext uri="{FF2B5EF4-FFF2-40B4-BE49-F238E27FC236}">
                  <a16:creationId xmlns:a16="http://schemas.microsoft.com/office/drawing/2014/main" id="{798B729B-E265-C04B-BD1E-7B8980AADCB7}"/>
                </a:ext>
              </a:extLst>
            </p:cNvPr>
            <p:cNvSpPr/>
            <p:nvPr/>
          </p:nvSpPr>
          <p:spPr>
            <a:xfrm rot="10800000">
              <a:off x="4049600" y="2903076"/>
              <a:ext cx="1794411" cy="1092250"/>
            </a:xfrm>
            <a:custGeom>
              <a:avLst/>
              <a:gdLst>
                <a:gd name="connsiteX0" fmla="*/ 1095375 w 1095375"/>
                <a:gd name="connsiteY0" fmla="*/ 0 h 666750"/>
                <a:gd name="connsiteX1" fmla="*/ 1095375 w 1095375"/>
                <a:gd name="connsiteY1" fmla="*/ 266700 h 666750"/>
                <a:gd name="connsiteX2" fmla="*/ 0 w 1095375"/>
                <a:gd name="connsiteY2" fmla="*/ 266700 h 666750"/>
                <a:gd name="connsiteX3" fmla="*/ 0 w 1095375"/>
                <a:gd name="connsiteY3" fmla="*/ 666750 h 666750"/>
              </a:gdLst>
              <a:ahLst/>
              <a:cxnLst>
                <a:cxn ang="0">
                  <a:pos x="connsiteX0" y="connsiteY0"/>
                </a:cxn>
                <a:cxn ang="0">
                  <a:pos x="connsiteX1" y="connsiteY1"/>
                </a:cxn>
                <a:cxn ang="0">
                  <a:pos x="connsiteX2" y="connsiteY2"/>
                </a:cxn>
                <a:cxn ang="0">
                  <a:pos x="connsiteX3" y="connsiteY3"/>
                </a:cxn>
              </a:cxnLst>
              <a:rect l="l" t="t" r="r" b="b"/>
              <a:pathLst>
                <a:path w="1095375" h="666750">
                  <a:moveTo>
                    <a:pt x="1095375" y="0"/>
                  </a:moveTo>
                  <a:lnTo>
                    <a:pt x="1095375" y="266700"/>
                  </a:lnTo>
                  <a:lnTo>
                    <a:pt x="0" y="266700"/>
                  </a:lnTo>
                  <a:lnTo>
                    <a:pt x="0" y="666750"/>
                  </a:lnTo>
                </a:path>
              </a:pathLst>
            </a:custGeom>
            <a:noFill/>
            <a:ln w="25400" cap="flat" cmpd="sng" algn="ctr">
              <a:solidFill>
                <a:srgbClr val="54B847"/>
              </a:solidFill>
              <a:prstDash val="sysDot"/>
              <a:headEnd type="none" w="lg" len="lg"/>
              <a:tailEnd type="triangle" w="lg" len="lg"/>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a:ln>
                  <a:noFill/>
                </a:ln>
                <a:solidFill>
                  <a:srgbClr val="000000"/>
                </a:solidFill>
                <a:effectLst/>
                <a:uLnTx/>
                <a:uFillTx/>
                <a:latin typeface="Calibri"/>
                <a:ea typeface="+mn-ea"/>
                <a:cs typeface="+mn-cs"/>
                <a:sym typeface="Arial"/>
              </a:endParaRPr>
            </a:p>
          </p:txBody>
        </p:sp>
        <p:sp>
          <p:nvSpPr>
            <p:cNvPr id="269" name="Freeform 268">
              <a:extLst>
                <a:ext uri="{FF2B5EF4-FFF2-40B4-BE49-F238E27FC236}">
                  <a16:creationId xmlns:a16="http://schemas.microsoft.com/office/drawing/2014/main" id="{2D3D72E1-83BB-A348-8568-D483F89A2C3C}"/>
                </a:ext>
              </a:extLst>
            </p:cNvPr>
            <p:cNvSpPr/>
            <p:nvPr/>
          </p:nvSpPr>
          <p:spPr>
            <a:xfrm rot="10800000" flipH="1">
              <a:off x="6263255" y="2903076"/>
              <a:ext cx="1498539" cy="1092250"/>
            </a:xfrm>
            <a:custGeom>
              <a:avLst/>
              <a:gdLst>
                <a:gd name="connsiteX0" fmla="*/ 1095375 w 1095375"/>
                <a:gd name="connsiteY0" fmla="*/ 0 h 666750"/>
                <a:gd name="connsiteX1" fmla="*/ 1095375 w 1095375"/>
                <a:gd name="connsiteY1" fmla="*/ 266700 h 666750"/>
                <a:gd name="connsiteX2" fmla="*/ 0 w 1095375"/>
                <a:gd name="connsiteY2" fmla="*/ 266700 h 666750"/>
                <a:gd name="connsiteX3" fmla="*/ 0 w 1095375"/>
                <a:gd name="connsiteY3" fmla="*/ 666750 h 666750"/>
              </a:gdLst>
              <a:ahLst/>
              <a:cxnLst>
                <a:cxn ang="0">
                  <a:pos x="connsiteX0" y="connsiteY0"/>
                </a:cxn>
                <a:cxn ang="0">
                  <a:pos x="connsiteX1" y="connsiteY1"/>
                </a:cxn>
                <a:cxn ang="0">
                  <a:pos x="connsiteX2" y="connsiteY2"/>
                </a:cxn>
                <a:cxn ang="0">
                  <a:pos x="connsiteX3" y="connsiteY3"/>
                </a:cxn>
              </a:cxnLst>
              <a:rect l="l" t="t" r="r" b="b"/>
              <a:pathLst>
                <a:path w="1095375" h="666750">
                  <a:moveTo>
                    <a:pt x="1095375" y="0"/>
                  </a:moveTo>
                  <a:lnTo>
                    <a:pt x="1095375" y="266700"/>
                  </a:lnTo>
                  <a:lnTo>
                    <a:pt x="0" y="266700"/>
                  </a:lnTo>
                  <a:lnTo>
                    <a:pt x="0" y="666750"/>
                  </a:lnTo>
                </a:path>
              </a:pathLst>
            </a:custGeom>
            <a:noFill/>
            <a:ln w="25400" cap="flat" cmpd="sng" algn="ctr">
              <a:solidFill>
                <a:srgbClr val="54B847"/>
              </a:solidFill>
              <a:prstDash val="sysDot"/>
              <a:headEnd type="none" w="lg" len="lg"/>
              <a:tailEnd type="triangle" w="lg" len="lg"/>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a:ln>
                  <a:noFill/>
                </a:ln>
                <a:solidFill>
                  <a:srgbClr val="000000"/>
                </a:solidFill>
                <a:effectLst/>
                <a:uLnTx/>
                <a:uFillTx/>
                <a:latin typeface="Calibri"/>
                <a:ea typeface="+mn-ea"/>
                <a:cs typeface="+mn-cs"/>
                <a:sym typeface="Arial"/>
              </a:endParaRPr>
            </a:p>
          </p:txBody>
        </p:sp>
        <p:sp>
          <p:nvSpPr>
            <p:cNvPr id="270" name="Freeform 269">
              <a:extLst>
                <a:ext uri="{FF2B5EF4-FFF2-40B4-BE49-F238E27FC236}">
                  <a16:creationId xmlns:a16="http://schemas.microsoft.com/office/drawing/2014/main" id="{060746A4-9EC3-8A44-89ED-6E2839E168FC}"/>
                </a:ext>
              </a:extLst>
            </p:cNvPr>
            <p:cNvSpPr/>
            <p:nvPr/>
          </p:nvSpPr>
          <p:spPr>
            <a:xfrm flipH="1">
              <a:off x="6569643" y="2903076"/>
              <a:ext cx="2818305" cy="1092250"/>
            </a:xfrm>
            <a:custGeom>
              <a:avLst/>
              <a:gdLst>
                <a:gd name="connsiteX0" fmla="*/ 1095375 w 1095375"/>
                <a:gd name="connsiteY0" fmla="*/ 0 h 666750"/>
                <a:gd name="connsiteX1" fmla="*/ 1095375 w 1095375"/>
                <a:gd name="connsiteY1" fmla="*/ 266700 h 666750"/>
                <a:gd name="connsiteX2" fmla="*/ 0 w 1095375"/>
                <a:gd name="connsiteY2" fmla="*/ 266700 h 666750"/>
                <a:gd name="connsiteX3" fmla="*/ 0 w 1095375"/>
                <a:gd name="connsiteY3" fmla="*/ 666750 h 666750"/>
              </a:gdLst>
              <a:ahLst/>
              <a:cxnLst>
                <a:cxn ang="0">
                  <a:pos x="connsiteX0" y="connsiteY0"/>
                </a:cxn>
                <a:cxn ang="0">
                  <a:pos x="connsiteX1" y="connsiteY1"/>
                </a:cxn>
                <a:cxn ang="0">
                  <a:pos x="connsiteX2" y="connsiteY2"/>
                </a:cxn>
                <a:cxn ang="0">
                  <a:pos x="connsiteX3" y="connsiteY3"/>
                </a:cxn>
              </a:cxnLst>
              <a:rect l="l" t="t" r="r" b="b"/>
              <a:pathLst>
                <a:path w="1095375" h="666750">
                  <a:moveTo>
                    <a:pt x="1095375" y="0"/>
                  </a:moveTo>
                  <a:lnTo>
                    <a:pt x="1095375" y="266700"/>
                  </a:lnTo>
                  <a:lnTo>
                    <a:pt x="0" y="266700"/>
                  </a:lnTo>
                  <a:lnTo>
                    <a:pt x="0" y="666750"/>
                  </a:lnTo>
                </a:path>
              </a:pathLst>
            </a:custGeom>
            <a:noFill/>
            <a:ln w="25400" cap="flat" cmpd="sng" algn="ctr">
              <a:solidFill>
                <a:srgbClr val="54B847"/>
              </a:solidFill>
              <a:prstDash val="sysDot"/>
              <a:headEnd type="triangle" w="lg" len="lg"/>
              <a:tailEnd type="none" w="lg" len="lg"/>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a:ln>
                  <a:noFill/>
                </a:ln>
                <a:solidFill>
                  <a:srgbClr val="000000"/>
                </a:solidFill>
                <a:effectLst/>
                <a:uLnTx/>
                <a:uFillTx/>
                <a:latin typeface="Calibri"/>
                <a:ea typeface="+mn-ea"/>
                <a:cs typeface="+mn-cs"/>
                <a:sym typeface="Arial"/>
              </a:endParaRPr>
            </a:p>
          </p:txBody>
        </p:sp>
        <p:sp>
          <p:nvSpPr>
            <p:cNvPr id="271" name="Freeform 270">
              <a:extLst>
                <a:ext uri="{FF2B5EF4-FFF2-40B4-BE49-F238E27FC236}">
                  <a16:creationId xmlns:a16="http://schemas.microsoft.com/office/drawing/2014/main" id="{339B92D1-B1EE-7740-A17D-86C76D53330F}"/>
                </a:ext>
              </a:extLst>
            </p:cNvPr>
            <p:cNvSpPr/>
            <p:nvPr/>
          </p:nvSpPr>
          <p:spPr>
            <a:xfrm>
              <a:off x="2156792" y="2903076"/>
              <a:ext cx="3413627" cy="1092250"/>
            </a:xfrm>
            <a:custGeom>
              <a:avLst/>
              <a:gdLst>
                <a:gd name="connsiteX0" fmla="*/ 1095375 w 1095375"/>
                <a:gd name="connsiteY0" fmla="*/ 0 h 666750"/>
                <a:gd name="connsiteX1" fmla="*/ 1095375 w 1095375"/>
                <a:gd name="connsiteY1" fmla="*/ 266700 h 666750"/>
                <a:gd name="connsiteX2" fmla="*/ 0 w 1095375"/>
                <a:gd name="connsiteY2" fmla="*/ 266700 h 666750"/>
                <a:gd name="connsiteX3" fmla="*/ 0 w 1095375"/>
                <a:gd name="connsiteY3" fmla="*/ 666750 h 666750"/>
              </a:gdLst>
              <a:ahLst/>
              <a:cxnLst>
                <a:cxn ang="0">
                  <a:pos x="connsiteX0" y="connsiteY0"/>
                </a:cxn>
                <a:cxn ang="0">
                  <a:pos x="connsiteX1" y="connsiteY1"/>
                </a:cxn>
                <a:cxn ang="0">
                  <a:pos x="connsiteX2" y="connsiteY2"/>
                </a:cxn>
                <a:cxn ang="0">
                  <a:pos x="connsiteX3" y="connsiteY3"/>
                </a:cxn>
              </a:cxnLst>
              <a:rect l="l" t="t" r="r" b="b"/>
              <a:pathLst>
                <a:path w="1095375" h="666750">
                  <a:moveTo>
                    <a:pt x="1095375" y="0"/>
                  </a:moveTo>
                  <a:lnTo>
                    <a:pt x="1095375" y="266700"/>
                  </a:lnTo>
                  <a:lnTo>
                    <a:pt x="0" y="266700"/>
                  </a:lnTo>
                  <a:lnTo>
                    <a:pt x="0" y="666750"/>
                  </a:lnTo>
                </a:path>
              </a:pathLst>
            </a:custGeom>
            <a:noFill/>
            <a:ln w="25400" cap="flat" cmpd="sng" algn="ctr">
              <a:solidFill>
                <a:srgbClr val="54B847"/>
              </a:solidFill>
              <a:prstDash val="sysDot"/>
              <a:headEnd type="triangle" w="lg" len="lg"/>
              <a:tailEnd type="none" w="lg" len="lg"/>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a:ln>
                  <a:noFill/>
                </a:ln>
                <a:solidFill>
                  <a:srgbClr val="000000"/>
                </a:solidFill>
                <a:effectLst/>
                <a:uLnTx/>
                <a:uFillTx/>
                <a:latin typeface="Calibri"/>
                <a:ea typeface="+mn-ea"/>
                <a:cs typeface="+mn-cs"/>
                <a:sym typeface="Arial"/>
              </a:endParaRPr>
            </a:p>
          </p:txBody>
        </p:sp>
        <p:pic>
          <p:nvPicPr>
            <p:cNvPr id="272" name="תמונה 6">
              <a:extLst>
                <a:ext uri="{FF2B5EF4-FFF2-40B4-BE49-F238E27FC236}">
                  <a16:creationId xmlns:a16="http://schemas.microsoft.com/office/drawing/2014/main" id="{26896BF0-45F4-B04A-BFAE-C05C3E45F42F}"/>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443394" y="4816374"/>
              <a:ext cx="517885" cy="568323"/>
            </a:xfrm>
            <a:prstGeom prst="rect">
              <a:avLst/>
            </a:prstGeom>
          </p:spPr>
        </p:pic>
        <p:pic>
          <p:nvPicPr>
            <p:cNvPr id="273" name="תמונה 10">
              <a:extLst>
                <a:ext uri="{FF2B5EF4-FFF2-40B4-BE49-F238E27FC236}">
                  <a16:creationId xmlns:a16="http://schemas.microsoft.com/office/drawing/2014/main" id="{630D8A69-4BA6-B145-9DFE-A9C4D5CAE6FD}"/>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404555" y="4249418"/>
              <a:ext cx="522511" cy="587408"/>
            </a:xfrm>
            <a:prstGeom prst="rect">
              <a:avLst/>
            </a:prstGeom>
          </p:spPr>
        </p:pic>
        <p:pic>
          <p:nvPicPr>
            <p:cNvPr id="274" name="תמונה 6">
              <a:extLst>
                <a:ext uri="{FF2B5EF4-FFF2-40B4-BE49-F238E27FC236}">
                  <a16:creationId xmlns:a16="http://schemas.microsoft.com/office/drawing/2014/main" id="{1293AE3C-C2DE-CB48-91CF-0B463471D059}"/>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269343" y="3943802"/>
              <a:ext cx="517885" cy="568323"/>
            </a:xfrm>
            <a:prstGeom prst="rect">
              <a:avLst/>
            </a:prstGeom>
          </p:spPr>
        </p:pic>
        <p:pic>
          <p:nvPicPr>
            <p:cNvPr id="275" name="תמונה 4">
              <a:extLst>
                <a:ext uri="{FF2B5EF4-FFF2-40B4-BE49-F238E27FC236}">
                  <a16:creationId xmlns:a16="http://schemas.microsoft.com/office/drawing/2014/main" id="{42E33B4A-15D0-E748-9A4B-8EF2DD41A25F}"/>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275495" y="4080096"/>
              <a:ext cx="516235" cy="582209"/>
            </a:xfrm>
            <a:prstGeom prst="rect">
              <a:avLst/>
            </a:prstGeom>
          </p:spPr>
        </p:pic>
        <p:pic>
          <p:nvPicPr>
            <p:cNvPr id="276" name="תמונה 6">
              <a:extLst>
                <a:ext uri="{FF2B5EF4-FFF2-40B4-BE49-F238E27FC236}">
                  <a16:creationId xmlns:a16="http://schemas.microsoft.com/office/drawing/2014/main" id="{3115DF9A-208E-924C-A385-0EACFA412EE9}"/>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317089" y="4587065"/>
              <a:ext cx="517885" cy="568323"/>
            </a:xfrm>
            <a:prstGeom prst="rect">
              <a:avLst/>
            </a:prstGeom>
          </p:spPr>
        </p:pic>
        <p:pic>
          <p:nvPicPr>
            <p:cNvPr id="277" name="תמונה 6">
              <a:extLst>
                <a:ext uri="{FF2B5EF4-FFF2-40B4-BE49-F238E27FC236}">
                  <a16:creationId xmlns:a16="http://schemas.microsoft.com/office/drawing/2014/main" id="{8F205E1B-C232-5B4A-8220-934F5F0D54C4}"/>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805732" y="4302594"/>
              <a:ext cx="517885" cy="568323"/>
            </a:xfrm>
            <a:prstGeom prst="rect">
              <a:avLst/>
            </a:prstGeom>
          </p:spPr>
        </p:pic>
        <p:pic>
          <p:nvPicPr>
            <p:cNvPr id="278" name="תמונה 8">
              <a:extLst>
                <a:ext uri="{FF2B5EF4-FFF2-40B4-BE49-F238E27FC236}">
                  <a16:creationId xmlns:a16="http://schemas.microsoft.com/office/drawing/2014/main" id="{4FE51298-D89F-2D4E-8641-B702E0A3EEA9}"/>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8430170" y="4243823"/>
              <a:ext cx="556780" cy="625933"/>
            </a:xfrm>
            <a:prstGeom prst="rect">
              <a:avLst/>
            </a:prstGeom>
          </p:spPr>
        </p:pic>
        <p:pic>
          <p:nvPicPr>
            <p:cNvPr id="279" name="תמונה 10">
              <a:extLst>
                <a:ext uri="{FF2B5EF4-FFF2-40B4-BE49-F238E27FC236}">
                  <a16:creationId xmlns:a16="http://schemas.microsoft.com/office/drawing/2014/main" id="{EC8B0B36-C3DB-474B-B500-60B7D2E419CF}"/>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411119" y="4814243"/>
              <a:ext cx="522511" cy="587408"/>
            </a:xfrm>
            <a:prstGeom prst="rect">
              <a:avLst/>
            </a:prstGeom>
          </p:spPr>
        </p:pic>
        <p:pic>
          <p:nvPicPr>
            <p:cNvPr id="280" name="תמונה 8">
              <a:extLst>
                <a:ext uri="{FF2B5EF4-FFF2-40B4-BE49-F238E27FC236}">
                  <a16:creationId xmlns:a16="http://schemas.microsoft.com/office/drawing/2014/main" id="{ABBAC621-032B-E34A-BB8A-B6E2DCB07F29}"/>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11112522" y="2669677"/>
              <a:ext cx="469878" cy="466800"/>
            </a:xfrm>
            <a:prstGeom prst="rect">
              <a:avLst/>
            </a:prstGeom>
          </p:spPr>
        </p:pic>
        <p:pic>
          <p:nvPicPr>
            <p:cNvPr id="281" name="תמונה 10">
              <a:extLst>
                <a:ext uri="{FF2B5EF4-FFF2-40B4-BE49-F238E27FC236}">
                  <a16:creationId xmlns:a16="http://schemas.microsoft.com/office/drawing/2014/main" id="{64DCD0AA-AA39-644D-B624-CFD1B6489AB6}"/>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11129089" y="3079814"/>
              <a:ext cx="440958" cy="438071"/>
            </a:xfrm>
            <a:prstGeom prst="rect">
              <a:avLst/>
            </a:prstGeom>
          </p:spPr>
        </p:pic>
        <p:pic>
          <p:nvPicPr>
            <p:cNvPr id="282" name="תמונה 4">
              <a:extLst>
                <a:ext uri="{FF2B5EF4-FFF2-40B4-BE49-F238E27FC236}">
                  <a16:creationId xmlns:a16="http://schemas.microsoft.com/office/drawing/2014/main" id="{90DC74F8-B1FA-AB4D-9F10-27C23587A297}"/>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9480402" y="1910148"/>
              <a:ext cx="435662" cy="434192"/>
            </a:xfrm>
            <a:prstGeom prst="rect">
              <a:avLst/>
            </a:prstGeom>
          </p:spPr>
        </p:pic>
        <p:pic>
          <p:nvPicPr>
            <p:cNvPr id="283" name="תמונה 6">
              <a:extLst>
                <a:ext uri="{FF2B5EF4-FFF2-40B4-BE49-F238E27FC236}">
                  <a16:creationId xmlns:a16="http://schemas.microsoft.com/office/drawing/2014/main" id="{1A5D6DF3-83EF-0D42-970C-4B0094110FD9}"/>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9043350" y="1934832"/>
              <a:ext cx="437054" cy="423837"/>
            </a:xfrm>
            <a:prstGeom prst="rect">
              <a:avLst/>
            </a:prstGeom>
          </p:spPr>
        </p:pic>
        <p:pic>
          <p:nvPicPr>
            <p:cNvPr id="284" name="תמונה 6">
              <a:extLst>
                <a:ext uri="{FF2B5EF4-FFF2-40B4-BE49-F238E27FC236}">
                  <a16:creationId xmlns:a16="http://schemas.microsoft.com/office/drawing/2014/main" id="{538190A0-33C0-7643-BF91-AC5F62ECF51B}"/>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002600" y="1160503"/>
              <a:ext cx="517885" cy="568323"/>
            </a:xfrm>
            <a:prstGeom prst="rect">
              <a:avLst/>
            </a:prstGeom>
          </p:spPr>
        </p:pic>
        <p:pic>
          <p:nvPicPr>
            <p:cNvPr id="285" name="Picture 284">
              <a:extLst>
                <a:ext uri="{FF2B5EF4-FFF2-40B4-BE49-F238E27FC236}">
                  <a16:creationId xmlns:a16="http://schemas.microsoft.com/office/drawing/2014/main" id="{CAB60B02-AB31-2C4C-9CBC-8A0EF2DD912C}"/>
                </a:ext>
              </a:extLst>
            </p:cNvPr>
            <p:cNvPicPr>
              <a:picLocks noChangeAspect="1"/>
            </p:cNvPicPr>
            <p:nvPr/>
          </p:nvPicPr>
          <p:blipFill>
            <a:blip r:embed="rId11"/>
            <a:stretch>
              <a:fillRect/>
            </a:stretch>
          </p:blipFill>
          <p:spPr>
            <a:xfrm>
              <a:off x="10722308" y="4651971"/>
              <a:ext cx="777661" cy="745259"/>
            </a:xfrm>
            <a:prstGeom prst="rect">
              <a:avLst/>
            </a:prstGeom>
          </p:spPr>
        </p:pic>
        <p:pic>
          <p:nvPicPr>
            <p:cNvPr id="286" name="Picture 285">
              <a:extLst>
                <a:ext uri="{FF2B5EF4-FFF2-40B4-BE49-F238E27FC236}">
                  <a16:creationId xmlns:a16="http://schemas.microsoft.com/office/drawing/2014/main" id="{295877B8-51C1-504B-8114-48226F41A8F6}"/>
                </a:ext>
              </a:extLst>
            </p:cNvPr>
            <p:cNvPicPr>
              <a:picLocks noChangeAspect="1"/>
            </p:cNvPicPr>
            <p:nvPr/>
          </p:nvPicPr>
          <p:blipFill>
            <a:blip r:embed="rId11">
              <a:clrChange>
                <a:clrFrom>
                  <a:srgbClr val="FFFFFF"/>
                </a:clrFrom>
                <a:clrTo>
                  <a:srgbClr val="FFFFFF">
                    <a:alpha val="0"/>
                  </a:srgbClr>
                </a:clrTo>
              </a:clrChange>
            </a:blip>
            <a:stretch>
              <a:fillRect/>
            </a:stretch>
          </p:blipFill>
          <p:spPr>
            <a:xfrm>
              <a:off x="10722308" y="5499432"/>
              <a:ext cx="777661" cy="745259"/>
            </a:xfrm>
            <a:prstGeom prst="rect">
              <a:avLst/>
            </a:prstGeom>
          </p:spPr>
        </p:pic>
        <p:pic>
          <p:nvPicPr>
            <p:cNvPr id="287" name="Picture 286">
              <a:extLst>
                <a:ext uri="{FF2B5EF4-FFF2-40B4-BE49-F238E27FC236}">
                  <a16:creationId xmlns:a16="http://schemas.microsoft.com/office/drawing/2014/main" id="{0F8F32A7-72F3-154E-B5F4-F3D6B72130DB}"/>
                </a:ext>
              </a:extLst>
            </p:cNvPr>
            <p:cNvPicPr>
              <a:picLocks noChangeAspect="1"/>
            </p:cNvPicPr>
            <p:nvPr/>
          </p:nvPicPr>
          <p:blipFill>
            <a:blip r:embed="rId11"/>
            <a:stretch>
              <a:fillRect/>
            </a:stretch>
          </p:blipFill>
          <p:spPr>
            <a:xfrm>
              <a:off x="10710725" y="3837328"/>
              <a:ext cx="777661" cy="745259"/>
            </a:xfrm>
            <a:prstGeom prst="rect">
              <a:avLst/>
            </a:prstGeom>
          </p:spPr>
        </p:pic>
        <p:cxnSp>
          <p:nvCxnSpPr>
            <p:cNvPr id="288" name="Straight Arrow Connector 287">
              <a:extLst>
                <a:ext uri="{FF2B5EF4-FFF2-40B4-BE49-F238E27FC236}">
                  <a16:creationId xmlns:a16="http://schemas.microsoft.com/office/drawing/2014/main" id="{7FC76522-3D63-B946-9715-1ED961E410BB}"/>
                </a:ext>
              </a:extLst>
            </p:cNvPr>
            <p:cNvCxnSpPr>
              <a:cxnSpLocks/>
            </p:cNvCxnSpPr>
            <p:nvPr/>
          </p:nvCxnSpPr>
          <p:spPr>
            <a:xfrm flipH="1" flipV="1">
              <a:off x="10292502" y="5319201"/>
              <a:ext cx="429807" cy="299753"/>
            </a:xfrm>
            <a:prstGeom prst="straightConnector1">
              <a:avLst/>
            </a:prstGeom>
            <a:noFill/>
            <a:ln w="28575" cap="rnd" cmpd="sng" algn="ctr">
              <a:solidFill>
                <a:srgbClr val="4699C8"/>
              </a:solidFill>
              <a:prstDash val="sysDot"/>
              <a:headEnd type="none" w="med" len="med"/>
              <a:tailEnd type="triangle" w="lg" len="med"/>
            </a:ln>
            <a:effectLst/>
          </p:spPr>
        </p:cxnSp>
        <p:cxnSp>
          <p:nvCxnSpPr>
            <p:cNvPr id="289" name="Straight Arrow Connector 288">
              <a:extLst>
                <a:ext uri="{FF2B5EF4-FFF2-40B4-BE49-F238E27FC236}">
                  <a16:creationId xmlns:a16="http://schemas.microsoft.com/office/drawing/2014/main" id="{5C47794F-FB9D-CD44-A966-B3C170D2E941}"/>
                </a:ext>
              </a:extLst>
            </p:cNvPr>
            <p:cNvCxnSpPr>
              <a:cxnSpLocks/>
            </p:cNvCxnSpPr>
            <p:nvPr/>
          </p:nvCxnSpPr>
          <p:spPr>
            <a:xfrm flipH="1" flipV="1">
              <a:off x="10382049" y="5011219"/>
              <a:ext cx="340259" cy="13381"/>
            </a:xfrm>
            <a:prstGeom prst="straightConnector1">
              <a:avLst/>
            </a:prstGeom>
            <a:noFill/>
            <a:ln w="28575" cap="rnd" cmpd="sng" algn="ctr">
              <a:solidFill>
                <a:srgbClr val="4699C8"/>
              </a:solidFill>
              <a:prstDash val="sysDot"/>
              <a:headEnd type="none" w="med" len="med"/>
              <a:tailEnd type="triangle" w="lg" len="med"/>
            </a:ln>
            <a:effectLst/>
          </p:spPr>
        </p:cxnSp>
        <p:cxnSp>
          <p:nvCxnSpPr>
            <p:cNvPr id="290" name="Straight Arrow Connector 289">
              <a:extLst>
                <a:ext uri="{FF2B5EF4-FFF2-40B4-BE49-F238E27FC236}">
                  <a16:creationId xmlns:a16="http://schemas.microsoft.com/office/drawing/2014/main" id="{CECF4975-B45A-9B4E-8A3F-A71F63B3DDFB}"/>
                </a:ext>
              </a:extLst>
            </p:cNvPr>
            <p:cNvCxnSpPr>
              <a:cxnSpLocks/>
            </p:cNvCxnSpPr>
            <p:nvPr/>
          </p:nvCxnSpPr>
          <p:spPr>
            <a:xfrm flipH="1">
              <a:off x="10210787" y="4314850"/>
              <a:ext cx="539947" cy="398937"/>
            </a:xfrm>
            <a:prstGeom prst="straightConnector1">
              <a:avLst/>
            </a:prstGeom>
            <a:noFill/>
            <a:ln w="28575" cap="rnd" cmpd="sng" algn="ctr">
              <a:solidFill>
                <a:srgbClr val="4699C8"/>
              </a:solidFill>
              <a:prstDash val="sysDot"/>
              <a:headEnd type="none" w="med" len="med"/>
              <a:tailEnd type="triangle" w="lg" len="med"/>
            </a:ln>
            <a:effectLst/>
          </p:spPr>
        </p:cxnSp>
      </p:grpSp>
      <p:sp>
        <p:nvSpPr>
          <p:cNvPr id="449" name="Shape 188">
            <a:extLst>
              <a:ext uri="{FF2B5EF4-FFF2-40B4-BE49-F238E27FC236}">
                <a16:creationId xmlns:a16="http://schemas.microsoft.com/office/drawing/2014/main" id="{D043407F-3543-4C47-B2A6-0883DB579233}"/>
              </a:ext>
            </a:extLst>
          </p:cNvPr>
          <p:cNvSpPr txBox="1"/>
          <p:nvPr/>
        </p:nvSpPr>
        <p:spPr>
          <a:xfrm>
            <a:off x="8830868" y="5413459"/>
            <a:ext cx="1039186" cy="738664"/>
          </a:xfrm>
          <a:prstGeom prst="rect">
            <a:avLst/>
          </a:prstGeom>
          <a:noFill/>
          <a:ln>
            <a:noFill/>
          </a:ln>
        </p:spPr>
        <p:txBody>
          <a:bodyPr wrap="square" lIns="0" tIns="0" rIns="0" bIns="0" anchor="t" anchorCtr="0">
            <a:spAutoFit/>
          </a:bodyPr>
          <a:lstStyle/>
          <a:p>
            <a:pPr algn="ctr" defTabSz="914400">
              <a:buSzPct val="25000"/>
            </a:pPr>
            <a:r>
              <a:rPr lang="en-US" sz="1200" kern="0" dirty="0">
                <a:solidFill>
                  <a:srgbClr val="224982"/>
                </a:solidFill>
                <a:latin typeface="Century Gothic"/>
                <a:ea typeface="Calibri"/>
                <a:cs typeface="Century Gothic"/>
                <a:sym typeface="Calibri"/>
              </a:rPr>
              <a:t>Credential Providers</a:t>
            </a:r>
          </a:p>
          <a:p>
            <a:pPr algn="ctr" defTabSz="914400">
              <a:buSzPct val="25000"/>
            </a:pPr>
            <a:r>
              <a:rPr lang="en-US" sz="1200" kern="0" dirty="0">
                <a:solidFill>
                  <a:srgbClr val="224982"/>
                </a:solidFill>
                <a:latin typeface="Century Gothic"/>
                <a:ea typeface="Calibri"/>
                <a:cs typeface="Century Gothic"/>
                <a:sym typeface="Calibri"/>
              </a:rPr>
              <a:t> –</a:t>
            </a:r>
            <a:br>
              <a:rPr lang="en-US" sz="1200" kern="0" dirty="0">
                <a:solidFill>
                  <a:srgbClr val="224982"/>
                </a:solidFill>
                <a:latin typeface="Century Gothic"/>
                <a:ea typeface="Calibri"/>
                <a:cs typeface="Century Gothic"/>
                <a:sym typeface="Calibri"/>
              </a:rPr>
            </a:br>
            <a:r>
              <a:rPr lang="en-US" sz="1200" kern="0" dirty="0">
                <a:solidFill>
                  <a:srgbClr val="224982"/>
                </a:solidFill>
                <a:latin typeface="Century Gothic"/>
                <a:ea typeface="Calibri"/>
                <a:cs typeface="Century Gothic"/>
                <a:sym typeface="Calibri"/>
              </a:rPr>
              <a:t>Agentless</a:t>
            </a:r>
          </a:p>
        </p:txBody>
      </p:sp>
    </p:spTree>
    <p:extLst>
      <p:ext uri="{BB962C8B-B14F-4D97-AF65-F5344CB8AC3E}">
        <p14:creationId xmlns:p14="http://schemas.microsoft.com/office/powerpoint/2010/main" val="3000828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Rounded Rectangle 153">
            <a:extLst>
              <a:ext uri="{FF2B5EF4-FFF2-40B4-BE49-F238E27FC236}">
                <a16:creationId xmlns:a16="http://schemas.microsoft.com/office/drawing/2014/main" id="{F361534B-145F-624E-97AD-8AD76C008E93}"/>
              </a:ext>
            </a:extLst>
          </p:cNvPr>
          <p:cNvSpPr/>
          <p:nvPr/>
        </p:nvSpPr>
        <p:spPr>
          <a:xfrm>
            <a:off x="7266248" y="863445"/>
            <a:ext cx="4567596" cy="5419135"/>
          </a:xfrm>
          <a:prstGeom prst="roundRect">
            <a:avLst>
              <a:gd name="adj" fmla="val 4659"/>
            </a:avLst>
          </a:prstGeom>
          <a:solidFill>
            <a:schemeClr val="bg1">
              <a:lumMod val="85000"/>
              <a:alpha val="50000"/>
            </a:schemeClr>
          </a:solidFill>
          <a:ln w="12700" cap="flat" cmpd="sng" algn="ctr">
            <a:noFill/>
            <a:prstDash val="solid"/>
          </a:ln>
          <a:effectLst/>
        </p:spPr>
        <p:txBody>
          <a:bodyPr rtlCol="0" anchor="t"/>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tx2">
                    <a:lumMod val="90000"/>
                    <a:lumOff val="10000"/>
                  </a:schemeClr>
                </a:solidFill>
                <a:effectLst/>
                <a:uLnTx/>
                <a:uFillTx/>
                <a:latin typeface="Calibri"/>
                <a:ea typeface="+mn-ea"/>
                <a:cs typeface="+mn-cs"/>
              </a:rPr>
              <a:t>Agentless</a:t>
            </a:r>
          </a:p>
        </p:txBody>
      </p:sp>
      <p:sp>
        <p:nvSpPr>
          <p:cNvPr id="120" name="Rounded Rectangle 119">
            <a:extLst>
              <a:ext uri="{FF2B5EF4-FFF2-40B4-BE49-F238E27FC236}">
                <a16:creationId xmlns:a16="http://schemas.microsoft.com/office/drawing/2014/main" id="{F47B80E7-4AEA-AC46-9968-513EE9815006}"/>
              </a:ext>
            </a:extLst>
          </p:cNvPr>
          <p:cNvSpPr/>
          <p:nvPr/>
        </p:nvSpPr>
        <p:spPr>
          <a:xfrm>
            <a:off x="316626" y="862062"/>
            <a:ext cx="4567596" cy="5421902"/>
          </a:xfrm>
          <a:prstGeom prst="roundRect">
            <a:avLst>
              <a:gd name="adj" fmla="val 4659"/>
            </a:avLst>
          </a:prstGeom>
          <a:solidFill>
            <a:schemeClr val="bg1">
              <a:lumMod val="85000"/>
              <a:alpha val="50000"/>
            </a:schemeClr>
          </a:solidFill>
          <a:ln w="12700" cap="flat" cmpd="sng" algn="ctr">
            <a:noFill/>
            <a:prstDash val="solid"/>
          </a:ln>
          <a:effectLst/>
        </p:spPr>
        <p:txBody>
          <a:bodyPr rtlCol="0" anchor="t"/>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tx2">
                    <a:lumMod val="90000"/>
                    <a:lumOff val="10000"/>
                  </a:schemeClr>
                </a:solidFill>
                <a:effectLst/>
                <a:uLnTx/>
                <a:uFillTx/>
                <a:latin typeface="Calibri"/>
                <a:ea typeface="+mn-ea"/>
                <a:cs typeface="+mn-cs"/>
              </a:rPr>
              <a:t>Agent-Based</a:t>
            </a:r>
          </a:p>
        </p:txBody>
      </p:sp>
      <p:sp>
        <p:nvSpPr>
          <p:cNvPr id="2" name="Slide Number Placeholder 1">
            <a:extLst>
              <a:ext uri="{FF2B5EF4-FFF2-40B4-BE49-F238E27FC236}">
                <a16:creationId xmlns:a16="http://schemas.microsoft.com/office/drawing/2014/main" id="{27AA7DA7-1673-724C-A3DD-74CE17FCA164}"/>
              </a:ext>
            </a:extLst>
          </p:cNvPr>
          <p:cNvSpPr>
            <a:spLocks noGrp="1"/>
          </p:cNvSpPr>
          <p:nvPr>
            <p:ph type="sldNum" sz="quarter" idx="12"/>
          </p:nvPr>
        </p:nvSpPr>
        <p:spPr/>
        <p:txBody>
          <a:bodyPr/>
          <a:lstStyle/>
          <a:p>
            <a:fld id="{3DB5E446-421A-E746-A83E-D1D14D8D9CBB}" type="slidenum">
              <a:rPr lang="en-US" smtClean="0"/>
              <a:pPr/>
              <a:t>17</a:t>
            </a:fld>
            <a:endParaRPr lang="en-US"/>
          </a:p>
        </p:txBody>
      </p:sp>
      <p:sp>
        <p:nvSpPr>
          <p:cNvPr id="3" name="Title 2">
            <a:extLst>
              <a:ext uri="{FF2B5EF4-FFF2-40B4-BE49-F238E27FC236}">
                <a16:creationId xmlns:a16="http://schemas.microsoft.com/office/drawing/2014/main" id="{6F70CBCB-B9D7-4B40-BC03-23435E3E14E6}"/>
              </a:ext>
            </a:extLst>
          </p:cNvPr>
          <p:cNvSpPr>
            <a:spLocks noGrp="1"/>
          </p:cNvSpPr>
          <p:nvPr>
            <p:ph type="title"/>
          </p:nvPr>
        </p:nvSpPr>
        <p:spPr/>
        <p:txBody>
          <a:bodyPr/>
          <a:lstStyle/>
          <a:p>
            <a:r>
              <a:rPr lang="en-US" sz="3600" dirty="0"/>
              <a:t>CyberArk Secrets </a:t>
            </a:r>
            <a:r>
              <a:rPr lang="en-US" dirty="0"/>
              <a:t>M</a:t>
            </a:r>
            <a:r>
              <a:rPr lang="en-US" sz="3600" dirty="0"/>
              <a:t>anagement - Solution Architectures</a:t>
            </a:r>
          </a:p>
        </p:txBody>
      </p:sp>
      <p:grpSp>
        <p:nvGrpSpPr>
          <p:cNvPr id="64" name="Group 63">
            <a:extLst>
              <a:ext uri="{FF2B5EF4-FFF2-40B4-BE49-F238E27FC236}">
                <a16:creationId xmlns:a16="http://schemas.microsoft.com/office/drawing/2014/main" id="{F4F47577-CF8D-304C-AD20-A6A3693E3583}"/>
              </a:ext>
            </a:extLst>
          </p:cNvPr>
          <p:cNvGrpSpPr/>
          <p:nvPr/>
        </p:nvGrpSpPr>
        <p:grpSpPr>
          <a:xfrm>
            <a:off x="971550" y="1526721"/>
            <a:ext cx="2701745" cy="1681629"/>
            <a:chOff x="971550" y="1004207"/>
            <a:chExt cx="2701745" cy="1681629"/>
          </a:xfrm>
        </p:grpSpPr>
        <p:sp>
          <p:nvSpPr>
            <p:cNvPr id="6" name="Rounded Rectangle 5">
              <a:extLst>
                <a:ext uri="{FF2B5EF4-FFF2-40B4-BE49-F238E27FC236}">
                  <a16:creationId xmlns:a16="http://schemas.microsoft.com/office/drawing/2014/main" id="{EA52EF54-2481-F443-8DA3-770431902FAD}"/>
                </a:ext>
              </a:extLst>
            </p:cNvPr>
            <p:cNvSpPr/>
            <p:nvPr/>
          </p:nvSpPr>
          <p:spPr>
            <a:xfrm>
              <a:off x="971550" y="1004207"/>
              <a:ext cx="2701745" cy="1681629"/>
            </a:xfrm>
            <a:prstGeom prst="roundRect">
              <a:avLst/>
            </a:prstGeom>
            <a:solidFill>
              <a:srgbClr val="224982">
                <a:alpha val="50000"/>
              </a:srgbClr>
            </a:solidFill>
            <a:ln w="12700" cap="flat" cmpd="sng" algn="ctr">
              <a:noFill/>
              <a:prstDash val="solid"/>
            </a:ln>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sp>
          <p:nvSpPr>
            <p:cNvPr id="4" name="Oval 3">
              <a:extLst>
                <a:ext uri="{FF2B5EF4-FFF2-40B4-BE49-F238E27FC236}">
                  <a16:creationId xmlns:a16="http://schemas.microsoft.com/office/drawing/2014/main" id="{32BB5F0D-A1CA-994D-838D-386CE8C8FF5F}"/>
                </a:ext>
              </a:extLst>
            </p:cNvPr>
            <p:cNvSpPr/>
            <p:nvPr/>
          </p:nvSpPr>
          <p:spPr>
            <a:xfrm>
              <a:off x="3032764" y="1537437"/>
              <a:ext cx="516672" cy="516672"/>
            </a:xfrm>
            <a:prstGeom prst="ellipse">
              <a:avLst/>
            </a:prstGeom>
            <a:solidFill>
              <a:srgbClr val="224982"/>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200" kern="0" dirty="0">
                  <a:solidFill>
                    <a:srgbClr val="FFFFFF"/>
                  </a:solidFill>
                  <a:latin typeface="Calibri"/>
                </a:rPr>
                <a:t>CP</a:t>
              </a:r>
              <a:endParaRPr kumimoji="0" lang="en-US" sz="1200" b="0" i="0" u="none" strike="noStrike" kern="0" cap="none" spc="0" normalizeH="0" baseline="0" noProof="0" dirty="0">
                <a:ln>
                  <a:noFill/>
                </a:ln>
                <a:solidFill>
                  <a:srgbClr val="FFFFFF"/>
                </a:solidFill>
                <a:effectLst/>
                <a:uLnTx/>
                <a:uFillTx/>
                <a:latin typeface="Calibri"/>
                <a:ea typeface="+mn-ea"/>
                <a:cs typeface="+mn-cs"/>
              </a:endParaRPr>
            </a:p>
          </p:txBody>
        </p:sp>
        <p:sp>
          <p:nvSpPr>
            <p:cNvPr id="7" name="Rounded Rectangle 6">
              <a:extLst>
                <a:ext uri="{FF2B5EF4-FFF2-40B4-BE49-F238E27FC236}">
                  <a16:creationId xmlns:a16="http://schemas.microsoft.com/office/drawing/2014/main" id="{3B34B1EB-8118-6C4B-8FA0-5109872752F4}"/>
                </a:ext>
              </a:extLst>
            </p:cNvPr>
            <p:cNvSpPr/>
            <p:nvPr/>
          </p:nvSpPr>
          <p:spPr>
            <a:xfrm>
              <a:off x="1258457" y="1285997"/>
              <a:ext cx="1313416" cy="353101"/>
            </a:xfrm>
            <a:prstGeom prst="roundRect">
              <a:avLst/>
            </a:prstGeom>
            <a:solidFill>
              <a:srgbClr val="FFFFFF">
                <a:alpha val="50000"/>
              </a:srgbClr>
            </a:solidFill>
            <a:ln w="12700" cap="flat" cmpd="sng" algn="ctr">
              <a:solidFill>
                <a:srgbClr val="FFFFFF">
                  <a:lumMod val="50000"/>
                </a:srgbClr>
              </a:solidFill>
              <a:prstDash val="solid"/>
            </a:ln>
            <a:effectLst/>
          </p:spPr>
          <p:txBody>
            <a:bodyPr rtlCol="0" anchor="ctr"/>
            <a:lstStyle/>
            <a:p>
              <a:pPr lvl="0" defTabSz="914400">
                <a:defRPr/>
              </a:pPr>
              <a:r>
                <a:rPr lang="en-US" sz="1200" kern="0" dirty="0">
                  <a:solidFill>
                    <a:srgbClr val="000000"/>
                  </a:solidFill>
                  <a:latin typeface="Calibri"/>
                </a:rPr>
                <a:t>a</a:t>
              </a:r>
              <a:r>
                <a:rPr kumimoji="0" lang="en-US" sz="1200" b="0" i="0" u="none" strike="noStrike" kern="0" cap="none" spc="0" normalizeH="0" baseline="0" noProof="0" dirty="0">
                  <a:ln>
                    <a:noFill/>
                  </a:ln>
                  <a:solidFill>
                    <a:srgbClr val="000000"/>
                  </a:solidFill>
                  <a:effectLst/>
                  <a:uLnTx/>
                  <a:uFillTx/>
                  <a:latin typeface="Calibri"/>
                  <a:ea typeface="+mn-ea"/>
                  <a:cs typeface="+mn-cs"/>
                </a:rPr>
                <a:t>pp</a:t>
              </a:r>
              <a:endParaRPr kumimoji="0" lang="en-US" sz="1050" b="0" i="0" u="none" strike="noStrike" kern="0" cap="none" spc="0" normalizeH="0" baseline="0" noProof="0" dirty="0">
                <a:ln>
                  <a:noFill/>
                </a:ln>
                <a:solidFill>
                  <a:srgbClr val="000000"/>
                </a:solidFill>
                <a:effectLst/>
                <a:uLnTx/>
                <a:uFillTx/>
                <a:latin typeface="Calibri"/>
                <a:ea typeface="+mn-ea"/>
                <a:cs typeface="+mn-cs"/>
              </a:endParaRPr>
            </a:p>
          </p:txBody>
        </p:sp>
        <p:sp>
          <p:nvSpPr>
            <p:cNvPr id="8" name="Rounded Rectangle 7">
              <a:extLst>
                <a:ext uri="{FF2B5EF4-FFF2-40B4-BE49-F238E27FC236}">
                  <a16:creationId xmlns:a16="http://schemas.microsoft.com/office/drawing/2014/main" id="{1154688D-02A5-FB4A-8B14-D9E1539BD17D}"/>
                </a:ext>
              </a:extLst>
            </p:cNvPr>
            <p:cNvSpPr/>
            <p:nvPr/>
          </p:nvSpPr>
          <p:spPr>
            <a:xfrm>
              <a:off x="1258457" y="1961775"/>
              <a:ext cx="1313416" cy="340079"/>
            </a:xfrm>
            <a:prstGeom prst="roundRect">
              <a:avLst/>
            </a:prstGeom>
            <a:solidFill>
              <a:srgbClr val="FFFFFF">
                <a:alpha val="50000"/>
              </a:srgbClr>
            </a:solidFill>
            <a:ln w="12700" cap="flat" cmpd="sng" algn="ctr">
              <a:solidFill>
                <a:srgbClr val="FFFFFF">
                  <a:lumMod val="50000"/>
                </a:srgbClr>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Calibri"/>
                  <a:ea typeface="+mn-ea"/>
                  <a:cs typeface="+mn-cs"/>
                </a:rPr>
                <a:t>script</a:t>
              </a:r>
            </a:p>
          </p:txBody>
        </p:sp>
        <p:cxnSp>
          <p:nvCxnSpPr>
            <p:cNvPr id="9" name="Elbow Connector 8">
              <a:extLst>
                <a:ext uri="{FF2B5EF4-FFF2-40B4-BE49-F238E27FC236}">
                  <a16:creationId xmlns:a16="http://schemas.microsoft.com/office/drawing/2014/main" id="{A4ED0954-4127-8343-AFC0-367430211561}"/>
                </a:ext>
              </a:extLst>
            </p:cNvPr>
            <p:cNvCxnSpPr>
              <a:cxnSpLocks/>
              <a:stCxn id="4" idx="2"/>
              <a:endCxn id="7" idx="3"/>
            </p:cNvCxnSpPr>
            <p:nvPr/>
          </p:nvCxnSpPr>
          <p:spPr>
            <a:xfrm rot="10800000">
              <a:off x="2571874" y="1462549"/>
              <a:ext cx="460891" cy="333225"/>
            </a:xfrm>
            <a:prstGeom prst="bentConnector3">
              <a:avLst>
                <a:gd name="adj1" fmla="val 50000"/>
              </a:avLst>
            </a:prstGeom>
            <a:noFill/>
            <a:ln w="12700" cap="flat" cmpd="sng" algn="ctr">
              <a:solidFill>
                <a:srgbClr val="224982"/>
              </a:solidFill>
              <a:prstDash val="solid"/>
              <a:headEnd type="triangle" w="med" len="med"/>
              <a:tailEnd type="triangle" w="med" len="med"/>
            </a:ln>
            <a:effectLst/>
          </p:spPr>
        </p:cxnSp>
        <p:cxnSp>
          <p:nvCxnSpPr>
            <p:cNvPr id="12" name="Elbow Connector 11">
              <a:extLst>
                <a:ext uri="{FF2B5EF4-FFF2-40B4-BE49-F238E27FC236}">
                  <a16:creationId xmlns:a16="http://schemas.microsoft.com/office/drawing/2014/main" id="{86451403-249A-6A44-923B-BF09D530456A}"/>
                </a:ext>
              </a:extLst>
            </p:cNvPr>
            <p:cNvCxnSpPr>
              <a:cxnSpLocks/>
              <a:stCxn id="4" idx="2"/>
              <a:endCxn id="8" idx="3"/>
            </p:cNvCxnSpPr>
            <p:nvPr/>
          </p:nvCxnSpPr>
          <p:spPr>
            <a:xfrm rot="10800000" flipV="1">
              <a:off x="2571874" y="1795773"/>
              <a:ext cx="460891" cy="336042"/>
            </a:xfrm>
            <a:prstGeom prst="bentConnector3">
              <a:avLst>
                <a:gd name="adj1" fmla="val 50000"/>
              </a:avLst>
            </a:prstGeom>
            <a:noFill/>
            <a:ln w="12700" cap="flat" cmpd="sng" algn="ctr">
              <a:solidFill>
                <a:srgbClr val="224982"/>
              </a:solidFill>
              <a:prstDash val="solid"/>
              <a:headEnd type="triangle" w="med" len="med"/>
              <a:tailEnd type="triangle" w="med" len="med"/>
            </a:ln>
            <a:effectLst/>
          </p:spPr>
        </p:cxnSp>
        <p:sp>
          <p:nvSpPr>
            <p:cNvPr id="30" name="Rounded Rectangle 29">
              <a:extLst>
                <a:ext uri="{FF2B5EF4-FFF2-40B4-BE49-F238E27FC236}">
                  <a16:creationId xmlns:a16="http://schemas.microsoft.com/office/drawing/2014/main" id="{5ECE8B24-E99C-C941-9656-6560475D0777}"/>
                </a:ext>
              </a:extLst>
            </p:cNvPr>
            <p:cNvSpPr/>
            <p:nvPr/>
          </p:nvSpPr>
          <p:spPr>
            <a:xfrm>
              <a:off x="2275476" y="1311161"/>
              <a:ext cx="289563" cy="312915"/>
            </a:xfrm>
            <a:prstGeom prst="roundRect">
              <a:avLst/>
            </a:prstGeom>
            <a:solidFill>
              <a:srgbClr val="FFFFFF">
                <a:alpha val="50000"/>
              </a:srgbClr>
            </a:solidFill>
            <a:ln w="12700" cap="flat" cmpd="sng" algn="ctr">
              <a:solidFill>
                <a:srgbClr val="FFFFFF">
                  <a:lumMod val="50000"/>
                </a:srgbClr>
              </a:solidFill>
              <a:prstDash val="solid"/>
            </a:ln>
            <a:effectLst/>
          </p:spPr>
          <p:txBody>
            <a:bodyPr lIns="0" tIns="0" rIns="0" bIns="0" rtlCol="0" anchor="ctr"/>
            <a:lstStyle/>
            <a:p>
              <a:pPr lvl="0" algn="ctr" defTabSz="914400">
                <a:defRPr/>
              </a:pPr>
              <a:r>
                <a:rPr kumimoji="0" lang="en-US" sz="1000" b="0" i="0" u="none" strike="noStrike" kern="0" cap="none" spc="0" normalizeH="0" baseline="0" noProof="0" dirty="0">
                  <a:ln>
                    <a:noFill/>
                  </a:ln>
                  <a:solidFill>
                    <a:srgbClr val="000000"/>
                  </a:solidFill>
                  <a:effectLst/>
                  <a:uLnTx/>
                  <a:uFillTx/>
                  <a:latin typeface="Calibri"/>
                  <a:ea typeface="+mn-ea"/>
                  <a:cs typeface="+mn-cs"/>
                </a:rPr>
                <a:t>SDK</a:t>
              </a:r>
              <a:endParaRPr kumimoji="0" lang="en-US" sz="800" b="0" i="0" u="none" strike="noStrike" kern="0" cap="none" spc="0" normalizeH="0" baseline="0" noProof="0" dirty="0">
                <a:ln>
                  <a:noFill/>
                </a:ln>
                <a:solidFill>
                  <a:srgbClr val="000000"/>
                </a:solidFill>
                <a:effectLst/>
                <a:uLnTx/>
                <a:uFillTx/>
                <a:latin typeface="Calibri"/>
                <a:ea typeface="+mn-ea"/>
                <a:cs typeface="+mn-cs"/>
              </a:endParaRPr>
            </a:p>
          </p:txBody>
        </p:sp>
        <p:sp>
          <p:nvSpPr>
            <p:cNvPr id="31" name="Rounded Rectangle 30">
              <a:extLst>
                <a:ext uri="{FF2B5EF4-FFF2-40B4-BE49-F238E27FC236}">
                  <a16:creationId xmlns:a16="http://schemas.microsoft.com/office/drawing/2014/main" id="{1F7BC6E3-5168-5A4B-B866-D6CE8091C2B2}"/>
                </a:ext>
              </a:extLst>
            </p:cNvPr>
            <p:cNvSpPr/>
            <p:nvPr/>
          </p:nvSpPr>
          <p:spPr>
            <a:xfrm>
              <a:off x="2266225" y="1975356"/>
              <a:ext cx="289563" cy="312915"/>
            </a:xfrm>
            <a:prstGeom prst="roundRect">
              <a:avLst/>
            </a:prstGeom>
            <a:solidFill>
              <a:srgbClr val="FFFFFF">
                <a:alpha val="50000"/>
              </a:srgbClr>
            </a:solidFill>
            <a:ln w="12700" cap="flat" cmpd="sng" algn="ctr">
              <a:solidFill>
                <a:srgbClr val="FFFFFF">
                  <a:lumMod val="50000"/>
                </a:srgbClr>
              </a:solidFill>
              <a:prstDash val="solid"/>
            </a:ln>
            <a:effectLst/>
          </p:spPr>
          <p:txBody>
            <a:bodyPr lIns="0" tIns="0" rIns="0" bIns="0" rtlCol="0" anchor="ctr"/>
            <a:lstStyle/>
            <a:p>
              <a:pPr lvl="0" algn="ctr" defTabSz="914400">
                <a:defRPr/>
              </a:pPr>
              <a:r>
                <a:rPr kumimoji="0" lang="en-US" sz="1000" b="0" i="0" u="none" strike="noStrike" kern="0" cap="none" spc="0" normalizeH="0" baseline="0" noProof="0" dirty="0">
                  <a:ln>
                    <a:noFill/>
                  </a:ln>
                  <a:solidFill>
                    <a:srgbClr val="000000"/>
                  </a:solidFill>
                  <a:effectLst/>
                  <a:uLnTx/>
                  <a:uFillTx/>
                  <a:latin typeface="Calibri"/>
                  <a:ea typeface="+mn-ea"/>
                  <a:cs typeface="+mn-cs"/>
                </a:rPr>
                <a:t>CLI</a:t>
              </a:r>
              <a:endParaRPr kumimoji="0" lang="en-US" sz="800" b="0" i="0" u="none" strike="noStrike" kern="0" cap="none" spc="0" normalizeH="0" baseline="0" noProof="0" dirty="0">
                <a:ln>
                  <a:noFill/>
                </a:ln>
                <a:solidFill>
                  <a:srgbClr val="000000"/>
                </a:solidFill>
                <a:effectLst/>
                <a:uLnTx/>
                <a:uFillTx/>
                <a:latin typeface="Calibri"/>
                <a:ea typeface="+mn-ea"/>
                <a:cs typeface="+mn-cs"/>
              </a:endParaRPr>
            </a:p>
          </p:txBody>
        </p:sp>
      </p:grpSp>
      <p:grpSp>
        <p:nvGrpSpPr>
          <p:cNvPr id="149" name="Group 148">
            <a:extLst>
              <a:ext uri="{FF2B5EF4-FFF2-40B4-BE49-F238E27FC236}">
                <a16:creationId xmlns:a16="http://schemas.microsoft.com/office/drawing/2014/main" id="{EC4087BA-25CD-0B46-8640-BCE5159C37CE}"/>
              </a:ext>
            </a:extLst>
          </p:cNvPr>
          <p:cNvGrpSpPr/>
          <p:nvPr/>
        </p:nvGrpSpPr>
        <p:grpSpPr>
          <a:xfrm>
            <a:off x="5315817" y="1905285"/>
            <a:ext cx="1492389" cy="2240655"/>
            <a:chOff x="5392957" y="2257696"/>
            <a:chExt cx="1492389" cy="2240655"/>
          </a:xfrm>
        </p:grpSpPr>
        <p:sp>
          <p:nvSpPr>
            <p:cNvPr id="144" name="Rounded Rectangle 143">
              <a:extLst>
                <a:ext uri="{FF2B5EF4-FFF2-40B4-BE49-F238E27FC236}">
                  <a16:creationId xmlns:a16="http://schemas.microsoft.com/office/drawing/2014/main" id="{A637796C-3DE2-FB40-9B51-F122A93B4BB5}"/>
                </a:ext>
              </a:extLst>
            </p:cNvPr>
            <p:cNvSpPr/>
            <p:nvPr/>
          </p:nvSpPr>
          <p:spPr>
            <a:xfrm>
              <a:off x="5392957" y="2416507"/>
              <a:ext cx="1472688" cy="208184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algn="ctr"/>
              <a:endParaRPr lang="en-US" sz="1400" b="0" i="0" dirty="0">
                <a:solidFill>
                  <a:schemeClr val="bg1"/>
                </a:solidFill>
                <a:ea typeface="Proxima Nova" charset="0"/>
                <a:cs typeface="Proxima Nova" charset="0"/>
              </a:endParaRPr>
            </a:p>
          </p:txBody>
        </p:sp>
        <p:grpSp>
          <p:nvGrpSpPr>
            <p:cNvPr id="141" name="Group 140">
              <a:extLst>
                <a:ext uri="{FF2B5EF4-FFF2-40B4-BE49-F238E27FC236}">
                  <a16:creationId xmlns:a16="http://schemas.microsoft.com/office/drawing/2014/main" id="{4C7646F5-19D3-994D-B114-7AF41F7A95C2}"/>
                </a:ext>
              </a:extLst>
            </p:cNvPr>
            <p:cNvGrpSpPr/>
            <p:nvPr/>
          </p:nvGrpSpPr>
          <p:grpSpPr>
            <a:xfrm>
              <a:off x="5412658" y="2257696"/>
              <a:ext cx="1472688" cy="1903173"/>
              <a:chOff x="5297002" y="1025820"/>
              <a:chExt cx="1472688" cy="1903173"/>
            </a:xfrm>
          </p:grpSpPr>
          <p:sp>
            <p:nvSpPr>
              <p:cNvPr id="132" name="Shape 187">
                <a:extLst>
                  <a:ext uri="{FF2B5EF4-FFF2-40B4-BE49-F238E27FC236}">
                    <a16:creationId xmlns:a16="http://schemas.microsoft.com/office/drawing/2014/main" id="{46332157-4099-884B-AE47-7C20B20F3DD6}"/>
                  </a:ext>
                </a:extLst>
              </p:cNvPr>
              <p:cNvSpPr txBox="1"/>
              <p:nvPr/>
            </p:nvSpPr>
            <p:spPr>
              <a:xfrm>
                <a:off x="5297002" y="1025820"/>
                <a:ext cx="1472688" cy="430887"/>
              </a:xfrm>
              <a:prstGeom prst="rect">
                <a:avLst/>
              </a:prstGeom>
              <a:noFill/>
              <a:ln>
                <a:noFill/>
              </a:ln>
            </p:spPr>
            <p:txBody>
              <a:bodyPr wrap="square" lIns="0" tIns="0" rIns="0" bIns="0" anchor="t" anchorCtr="0">
                <a:spAutoFit/>
              </a:bodyPr>
              <a:lstStyle/>
              <a:p>
                <a:pPr marL="0" marR="0" lvl="0" indent="0" algn="ctr" defTabSz="914400" eaLnBrk="1" fontAlgn="auto" latinLnBrk="0" hangingPunct="1">
                  <a:lnSpc>
                    <a:spcPct val="100000"/>
                  </a:lnSpc>
                  <a:spcBef>
                    <a:spcPts val="0"/>
                  </a:spcBef>
                  <a:spcAft>
                    <a:spcPts val="0"/>
                  </a:spcAft>
                  <a:buClrTx/>
                  <a:buSzPct val="25000"/>
                  <a:buFontTx/>
                  <a:buNone/>
                  <a:tabLst/>
                  <a:defRPr/>
                </a:pPr>
                <a:r>
                  <a:rPr kumimoji="0" lang="en-US" sz="1400" b="1" i="0" u="none" strike="noStrike" kern="0" cap="none" spc="0" normalizeH="0" baseline="0" noProof="0" dirty="0">
                    <a:ln>
                      <a:noFill/>
                    </a:ln>
                    <a:solidFill>
                      <a:srgbClr val="224982"/>
                    </a:solidFill>
                    <a:effectLst/>
                    <a:uLnTx/>
                    <a:uFillTx/>
                    <a:latin typeface="Century Gothic"/>
                    <a:ea typeface="Calibri"/>
                    <a:cs typeface="Century Gothic"/>
                    <a:sym typeface="Calibri"/>
                  </a:rPr>
                  <a:t>CyberArk</a:t>
                </a:r>
              </a:p>
              <a:p>
                <a:pPr marL="0" marR="0" lvl="0" indent="0" algn="ctr" defTabSz="914400" eaLnBrk="1" fontAlgn="auto" latinLnBrk="0" hangingPunct="1">
                  <a:lnSpc>
                    <a:spcPct val="100000"/>
                  </a:lnSpc>
                  <a:spcBef>
                    <a:spcPts val="0"/>
                  </a:spcBef>
                  <a:spcAft>
                    <a:spcPts val="0"/>
                  </a:spcAft>
                  <a:buClrTx/>
                  <a:buSzPct val="25000"/>
                  <a:buFontTx/>
                  <a:buNone/>
                  <a:tabLst/>
                  <a:defRPr/>
                </a:pPr>
                <a:r>
                  <a:rPr kumimoji="0" lang="en-US" sz="1400" b="1" i="0" u="none" strike="noStrike" kern="0" cap="none" spc="0" normalizeH="0" baseline="0" noProof="0" dirty="0">
                    <a:ln>
                      <a:noFill/>
                    </a:ln>
                    <a:solidFill>
                      <a:srgbClr val="224982"/>
                    </a:solidFill>
                    <a:effectLst/>
                    <a:uLnTx/>
                    <a:uFillTx/>
                    <a:latin typeface="Century Gothic"/>
                    <a:ea typeface="Calibri"/>
                    <a:cs typeface="Century Gothic"/>
                    <a:sym typeface="Calibri"/>
                  </a:rPr>
                  <a:t>Vault</a:t>
                </a:r>
              </a:p>
            </p:txBody>
          </p:sp>
          <p:grpSp>
            <p:nvGrpSpPr>
              <p:cNvPr id="133" name="Group 132">
                <a:extLst>
                  <a:ext uri="{FF2B5EF4-FFF2-40B4-BE49-F238E27FC236}">
                    <a16:creationId xmlns:a16="http://schemas.microsoft.com/office/drawing/2014/main" id="{545C027D-4D19-CF48-9AFD-D6D7B0E47F7D}"/>
                  </a:ext>
                </a:extLst>
              </p:cNvPr>
              <p:cNvGrpSpPr/>
              <p:nvPr/>
            </p:nvGrpSpPr>
            <p:grpSpPr>
              <a:xfrm>
                <a:off x="5475580" y="1555603"/>
                <a:ext cx="1242274" cy="1373390"/>
                <a:chOff x="4136295" y="1111984"/>
                <a:chExt cx="758330" cy="838368"/>
              </a:xfrm>
            </p:grpSpPr>
            <p:grpSp>
              <p:nvGrpSpPr>
                <p:cNvPr id="134" name="Group 133">
                  <a:extLst>
                    <a:ext uri="{FF2B5EF4-FFF2-40B4-BE49-F238E27FC236}">
                      <a16:creationId xmlns:a16="http://schemas.microsoft.com/office/drawing/2014/main" id="{DFE22D03-551D-7746-A757-0838CE381180}"/>
                    </a:ext>
                  </a:extLst>
                </p:cNvPr>
                <p:cNvGrpSpPr/>
                <p:nvPr/>
              </p:nvGrpSpPr>
              <p:grpSpPr>
                <a:xfrm>
                  <a:off x="4136295" y="1111984"/>
                  <a:ext cx="673407" cy="729467"/>
                  <a:chOff x="4136295" y="1111984"/>
                  <a:chExt cx="673407" cy="729467"/>
                </a:xfrm>
                <a:solidFill>
                  <a:srgbClr val="224982"/>
                </a:solidFill>
              </p:grpSpPr>
              <p:sp>
                <p:nvSpPr>
                  <p:cNvPr id="136" name="Freeform 135">
                    <a:extLst>
                      <a:ext uri="{FF2B5EF4-FFF2-40B4-BE49-F238E27FC236}">
                        <a16:creationId xmlns:a16="http://schemas.microsoft.com/office/drawing/2014/main" id="{033E85FB-3337-A748-8643-B0A4898994E0}"/>
                      </a:ext>
                    </a:extLst>
                  </p:cNvPr>
                  <p:cNvSpPr/>
                  <p:nvPr/>
                </p:nvSpPr>
                <p:spPr>
                  <a:xfrm>
                    <a:off x="4136295" y="1111984"/>
                    <a:ext cx="673407" cy="729467"/>
                  </a:xfrm>
                  <a:custGeom>
                    <a:avLst/>
                    <a:gdLst>
                      <a:gd name="connsiteX0" fmla="*/ 105799 w 1587617"/>
                      <a:gd name="connsiteY0" fmla="*/ 0 h 1719782"/>
                      <a:gd name="connsiteX1" fmla="*/ 1481818 w 1587617"/>
                      <a:gd name="connsiteY1" fmla="*/ 0 h 1719782"/>
                      <a:gd name="connsiteX2" fmla="*/ 1587617 w 1587617"/>
                      <a:gd name="connsiteY2" fmla="*/ 105799 h 1719782"/>
                      <a:gd name="connsiteX3" fmla="*/ 1587617 w 1587617"/>
                      <a:gd name="connsiteY3" fmla="*/ 782397 h 1719782"/>
                      <a:gd name="connsiteX4" fmla="*/ 1587606 w 1587617"/>
                      <a:gd name="connsiteY4" fmla="*/ 782394 h 1719782"/>
                      <a:gd name="connsiteX5" fmla="*/ 1516145 w 1587617"/>
                      <a:gd name="connsiteY5" fmla="*/ 775190 h 1719782"/>
                      <a:gd name="connsiteX6" fmla="*/ 1475581 w 1587617"/>
                      <a:gd name="connsiteY6" fmla="*/ 779279 h 1719782"/>
                      <a:gd name="connsiteX7" fmla="*/ 1475581 w 1587617"/>
                      <a:gd name="connsiteY7" fmla="*/ 623658 h 1719782"/>
                      <a:gd name="connsiteX8" fmla="*/ 1530093 w 1587617"/>
                      <a:gd name="connsiteY8" fmla="*/ 623658 h 1719782"/>
                      <a:gd name="connsiteX9" fmla="*/ 1530093 w 1587617"/>
                      <a:gd name="connsiteY9" fmla="*/ 360268 h 1719782"/>
                      <a:gd name="connsiteX10" fmla="*/ 1475581 w 1587617"/>
                      <a:gd name="connsiteY10" fmla="*/ 360268 h 1719782"/>
                      <a:gd name="connsiteX11" fmla="*/ 1475581 w 1587617"/>
                      <a:gd name="connsiteY11" fmla="*/ 115545 h 1719782"/>
                      <a:gd name="connsiteX12" fmla="*/ 112037 w 1587617"/>
                      <a:gd name="connsiteY12" fmla="*/ 115545 h 1719782"/>
                      <a:gd name="connsiteX13" fmla="*/ 112037 w 1587617"/>
                      <a:gd name="connsiteY13" fmla="*/ 1604237 h 1719782"/>
                      <a:gd name="connsiteX14" fmla="*/ 1350446 w 1587617"/>
                      <a:gd name="connsiteY14" fmla="*/ 1604237 h 1719782"/>
                      <a:gd name="connsiteX15" fmla="*/ 1350315 w 1587617"/>
                      <a:gd name="connsiteY15" fmla="*/ 1719782 h 1719782"/>
                      <a:gd name="connsiteX16" fmla="*/ 105799 w 1587617"/>
                      <a:gd name="connsiteY16" fmla="*/ 1719782 h 1719782"/>
                      <a:gd name="connsiteX17" fmla="*/ 0 w 1587617"/>
                      <a:gd name="connsiteY17" fmla="*/ 1613983 h 1719782"/>
                      <a:gd name="connsiteX18" fmla="*/ 0 w 1587617"/>
                      <a:gd name="connsiteY18" fmla="*/ 105799 h 1719782"/>
                      <a:gd name="connsiteX19" fmla="*/ 105799 w 1587617"/>
                      <a:gd name="connsiteY19" fmla="*/ 0 h 1719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87617" h="1719782">
                        <a:moveTo>
                          <a:pt x="105799" y="0"/>
                        </a:moveTo>
                        <a:lnTo>
                          <a:pt x="1481818" y="0"/>
                        </a:lnTo>
                        <a:cubicBezTo>
                          <a:pt x="1540249" y="0"/>
                          <a:pt x="1587617" y="47368"/>
                          <a:pt x="1587617" y="105799"/>
                        </a:cubicBezTo>
                        <a:lnTo>
                          <a:pt x="1587617" y="782397"/>
                        </a:lnTo>
                        <a:lnTo>
                          <a:pt x="1587606" y="782394"/>
                        </a:lnTo>
                        <a:cubicBezTo>
                          <a:pt x="1564524" y="777671"/>
                          <a:pt x="1540624" y="775190"/>
                          <a:pt x="1516145" y="775190"/>
                        </a:cubicBezTo>
                        <a:lnTo>
                          <a:pt x="1475581" y="779279"/>
                        </a:lnTo>
                        <a:lnTo>
                          <a:pt x="1475581" y="623658"/>
                        </a:lnTo>
                        <a:lnTo>
                          <a:pt x="1530093" y="623658"/>
                        </a:lnTo>
                        <a:lnTo>
                          <a:pt x="1530093" y="360268"/>
                        </a:lnTo>
                        <a:lnTo>
                          <a:pt x="1475581" y="360268"/>
                        </a:lnTo>
                        <a:lnTo>
                          <a:pt x="1475581" y="115545"/>
                        </a:lnTo>
                        <a:lnTo>
                          <a:pt x="112037" y="115545"/>
                        </a:lnTo>
                        <a:lnTo>
                          <a:pt x="112037" y="1604237"/>
                        </a:lnTo>
                        <a:lnTo>
                          <a:pt x="1350446" y="1604237"/>
                        </a:lnTo>
                        <a:lnTo>
                          <a:pt x="1350315" y="1719782"/>
                        </a:lnTo>
                        <a:lnTo>
                          <a:pt x="105799" y="1719782"/>
                        </a:lnTo>
                        <a:cubicBezTo>
                          <a:pt x="47368" y="1719782"/>
                          <a:pt x="0" y="1672414"/>
                          <a:pt x="0" y="1613983"/>
                        </a:cubicBezTo>
                        <a:lnTo>
                          <a:pt x="0" y="105799"/>
                        </a:lnTo>
                        <a:cubicBezTo>
                          <a:pt x="0" y="47368"/>
                          <a:pt x="47368" y="0"/>
                          <a:pt x="105799" y="0"/>
                        </a:cubicBezTo>
                        <a:close/>
                      </a:path>
                    </a:pathLst>
                  </a:custGeom>
                  <a:grp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a:ln>
                        <a:noFill/>
                      </a:ln>
                      <a:solidFill>
                        <a:srgbClr val="FFFFFF"/>
                      </a:solidFill>
                      <a:effectLst/>
                      <a:uLnTx/>
                      <a:uFillTx/>
                      <a:latin typeface="Calibri"/>
                      <a:ea typeface="+mn-ea"/>
                      <a:cs typeface="+mn-cs"/>
                      <a:sym typeface="Arial"/>
                    </a:endParaRPr>
                  </a:p>
                </p:txBody>
              </p:sp>
              <p:sp>
                <p:nvSpPr>
                  <p:cNvPr id="137" name="Freeform 136">
                    <a:extLst>
                      <a:ext uri="{FF2B5EF4-FFF2-40B4-BE49-F238E27FC236}">
                        <a16:creationId xmlns:a16="http://schemas.microsoft.com/office/drawing/2014/main" id="{6D97A609-67D6-F04F-AFBB-18F59154594C}"/>
                      </a:ext>
                    </a:extLst>
                  </p:cNvPr>
                  <p:cNvSpPr/>
                  <p:nvPr/>
                </p:nvSpPr>
                <p:spPr>
                  <a:xfrm>
                    <a:off x="4235236" y="1217133"/>
                    <a:ext cx="475525" cy="519170"/>
                  </a:xfrm>
                  <a:custGeom>
                    <a:avLst/>
                    <a:gdLst>
                      <a:gd name="connsiteX0" fmla="*/ 0 w 1121094"/>
                      <a:gd name="connsiteY0" fmla="*/ 0 h 1223989"/>
                      <a:gd name="connsiteX1" fmla="*/ 1121094 w 1121094"/>
                      <a:gd name="connsiteY1" fmla="*/ 0 h 1223989"/>
                      <a:gd name="connsiteX2" fmla="*/ 1121094 w 1121094"/>
                      <a:gd name="connsiteY2" fmla="*/ 112371 h 1223989"/>
                      <a:gd name="connsiteX3" fmla="*/ 1048829 w 1121094"/>
                      <a:gd name="connsiteY3" fmla="*/ 112371 h 1223989"/>
                      <a:gd name="connsiteX4" fmla="*/ 1048829 w 1121094"/>
                      <a:gd name="connsiteY4" fmla="*/ 375761 h 1223989"/>
                      <a:gd name="connsiteX5" fmla="*/ 1121094 w 1121094"/>
                      <a:gd name="connsiteY5" fmla="*/ 375761 h 1223989"/>
                      <a:gd name="connsiteX6" fmla="*/ 1121094 w 1121094"/>
                      <a:gd name="connsiteY6" fmla="*/ 568059 h 1223989"/>
                      <a:gd name="connsiteX7" fmla="*/ 1084632 w 1121094"/>
                      <a:gd name="connsiteY7" fmla="*/ 587850 h 1223989"/>
                      <a:gd name="connsiteX8" fmla="*/ 988856 w 1121094"/>
                      <a:gd name="connsiteY8" fmla="*/ 683626 h 1223989"/>
                      <a:gd name="connsiteX9" fmla="*/ 974309 w 1121094"/>
                      <a:gd name="connsiteY9" fmla="*/ 710428 h 1223989"/>
                      <a:gd name="connsiteX10" fmla="*/ 978194 w 1121094"/>
                      <a:gd name="connsiteY10" fmla="*/ 697911 h 1223989"/>
                      <a:gd name="connsiteX11" fmla="*/ 986855 w 1121094"/>
                      <a:gd name="connsiteY11" fmla="*/ 611995 h 1223989"/>
                      <a:gd name="connsiteX12" fmla="*/ 560547 w 1121094"/>
                      <a:gd name="connsiteY12" fmla="*/ 185687 h 1223989"/>
                      <a:gd name="connsiteX13" fmla="*/ 134239 w 1121094"/>
                      <a:gd name="connsiteY13" fmla="*/ 611995 h 1223989"/>
                      <a:gd name="connsiteX14" fmla="*/ 560547 w 1121094"/>
                      <a:gd name="connsiteY14" fmla="*/ 1038302 h 1223989"/>
                      <a:gd name="connsiteX15" fmla="*/ 914048 w 1121094"/>
                      <a:gd name="connsiteY15" fmla="*/ 850347 h 1223989"/>
                      <a:gd name="connsiteX16" fmla="*/ 935453 w 1121094"/>
                      <a:gd name="connsiteY16" fmla="*/ 810912 h 1223989"/>
                      <a:gd name="connsiteX17" fmla="*/ 928299 w 1121094"/>
                      <a:gd name="connsiteY17" fmla="*/ 881877 h 1223989"/>
                      <a:gd name="connsiteX18" fmla="*/ 1032155 w 1121094"/>
                      <a:gd name="connsiteY18" fmla="*/ 1132606 h 1223989"/>
                      <a:gd name="connsiteX19" fmla="*/ 1050089 w 1121094"/>
                      <a:gd name="connsiteY19" fmla="*/ 1147403 h 1223989"/>
                      <a:gd name="connsiteX20" fmla="*/ 1042171 w 1121094"/>
                      <a:gd name="connsiteY20" fmla="*/ 1166519 h 1223989"/>
                      <a:gd name="connsiteX21" fmla="*/ 1052706 w 1121094"/>
                      <a:gd name="connsiteY21" fmla="*/ 1191954 h 1223989"/>
                      <a:gd name="connsiteX22" fmla="*/ 1084742 w 1121094"/>
                      <a:gd name="connsiteY22" fmla="*/ 1223989 h 1223989"/>
                      <a:gd name="connsiteX23" fmla="*/ 0 w 1121094"/>
                      <a:gd name="connsiteY23" fmla="*/ 1223989 h 1223989"/>
                      <a:gd name="connsiteX24" fmla="*/ 0 w 1121094"/>
                      <a:gd name="connsiteY24" fmla="*/ 0 h 1223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121094" h="1223989">
                        <a:moveTo>
                          <a:pt x="0" y="0"/>
                        </a:moveTo>
                        <a:lnTo>
                          <a:pt x="1121094" y="0"/>
                        </a:lnTo>
                        <a:lnTo>
                          <a:pt x="1121094" y="112371"/>
                        </a:lnTo>
                        <a:lnTo>
                          <a:pt x="1048829" y="112371"/>
                        </a:lnTo>
                        <a:lnTo>
                          <a:pt x="1048829" y="375761"/>
                        </a:lnTo>
                        <a:lnTo>
                          <a:pt x="1121094" y="375761"/>
                        </a:lnTo>
                        <a:lnTo>
                          <a:pt x="1121094" y="568059"/>
                        </a:lnTo>
                        <a:lnTo>
                          <a:pt x="1084632" y="587850"/>
                        </a:lnTo>
                        <a:cubicBezTo>
                          <a:pt x="1046904" y="613339"/>
                          <a:pt x="1014345" y="645898"/>
                          <a:pt x="988856" y="683626"/>
                        </a:cubicBezTo>
                        <a:lnTo>
                          <a:pt x="974309" y="710428"/>
                        </a:lnTo>
                        <a:lnTo>
                          <a:pt x="978194" y="697911"/>
                        </a:lnTo>
                        <a:cubicBezTo>
                          <a:pt x="983873" y="670159"/>
                          <a:pt x="986855" y="641425"/>
                          <a:pt x="986855" y="611995"/>
                        </a:cubicBezTo>
                        <a:cubicBezTo>
                          <a:pt x="986855" y="376551"/>
                          <a:pt x="795991" y="185687"/>
                          <a:pt x="560547" y="185687"/>
                        </a:cubicBezTo>
                        <a:cubicBezTo>
                          <a:pt x="325104" y="185687"/>
                          <a:pt x="134239" y="376551"/>
                          <a:pt x="134239" y="611995"/>
                        </a:cubicBezTo>
                        <a:cubicBezTo>
                          <a:pt x="134239" y="847438"/>
                          <a:pt x="325104" y="1038302"/>
                          <a:pt x="560547" y="1038302"/>
                        </a:cubicBezTo>
                        <a:cubicBezTo>
                          <a:pt x="707700" y="1038302"/>
                          <a:pt x="837438" y="963746"/>
                          <a:pt x="914048" y="850347"/>
                        </a:cubicBezTo>
                        <a:lnTo>
                          <a:pt x="935453" y="810912"/>
                        </a:lnTo>
                        <a:lnTo>
                          <a:pt x="928299" y="881877"/>
                        </a:lnTo>
                        <a:cubicBezTo>
                          <a:pt x="928299" y="979793"/>
                          <a:pt x="967987" y="1068439"/>
                          <a:pt x="1032155" y="1132606"/>
                        </a:cubicBezTo>
                        <a:lnTo>
                          <a:pt x="1050089" y="1147403"/>
                        </a:lnTo>
                        <a:lnTo>
                          <a:pt x="1042171" y="1166519"/>
                        </a:lnTo>
                        <a:cubicBezTo>
                          <a:pt x="1042171" y="1175725"/>
                          <a:pt x="1045683" y="1184930"/>
                          <a:pt x="1052706" y="1191954"/>
                        </a:cubicBezTo>
                        <a:lnTo>
                          <a:pt x="1084742" y="1223989"/>
                        </a:lnTo>
                        <a:lnTo>
                          <a:pt x="0" y="1223989"/>
                        </a:lnTo>
                        <a:lnTo>
                          <a:pt x="0" y="0"/>
                        </a:lnTo>
                        <a:close/>
                      </a:path>
                    </a:pathLst>
                  </a:custGeom>
                  <a:grp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dirty="0">
                      <a:ln>
                        <a:noFill/>
                      </a:ln>
                      <a:solidFill>
                        <a:srgbClr val="FFFFFF"/>
                      </a:solidFill>
                      <a:effectLst/>
                      <a:uLnTx/>
                      <a:uFillTx/>
                      <a:latin typeface="Calibri"/>
                      <a:ea typeface="+mn-ea"/>
                      <a:cs typeface="+mn-cs"/>
                      <a:sym typeface="Arial"/>
                    </a:endParaRPr>
                  </a:p>
                </p:txBody>
              </p:sp>
              <p:sp>
                <p:nvSpPr>
                  <p:cNvPr id="138" name="Freeform 137">
                    <a:extLst>
                      <a:ext uri="{FF2B5EF4-FFF2-40B4-BE49-F238E27FC236}">
                        <a16:creationId xmlns:a16="http://schemas.microsoft.com/office/drawing/2014/main" id="{07053CB8-3DAD-6244-8CAD-58755F027A1A}"/>
                      </a:ext>
                    </a:extLst>
                  </p:cNvPr>
                  <p:cNvSpPr/>
                  <p:nvPr/>
                </p:nvSpPr>
                <p:spPr>
                  <a:xfrm>
                    <a:off x="4500107" y="1348235"/>
                    <a:ext cx="104240" cy="172096"/>
                  </a:xfrm>
                  <a:custGeom>
                    <a:avLst/>
                    <a:gdLst>
                      <a:gd name="connsiteX0" fmla="*/ 0 w 245755"/>
                      <a:gd name="connsiteY0" fmla="*/ 0 h 405731"/>
                      <a:gd name="connsiteX1" fmla="*/ 56625 w 245755"/>
                      <a:gd name="connsiteY1" fmla="*/ 17577 h 405731"/>
                      <a:gd name="connsiteX2" fmla="*/ 245755 w 245755"/>
                      <a:gd name="connsiteY2" fmla="*/ 302909 h 405731"/>
                      <a:gd name="connsiteX3" fmla="*/ 239464 w 245755"/>
                      <a:gd name="connsiteY3" fmla="*/ 365317 h 405731"/>
                      <a:gd name="connsiteX4" fmla="*/ 226919 w 245755"/>
                      <a:gd name="connsiteY4" fmla="*/ 405731 h 405731"/>
                      <a:gd name="connsiteX5" fmla="*/ 118334 w 245755"/>
                      <a:gd name="connsiteY5" fmla="*/ 343040 h 405731"/>
                      <a:gd name="connsiteX6" fmla="*/ 119105 w 245755"/>
                      <a:gd name="connsiteY6" fmla="*/ 340558 h 405731"/>
                      <a:gd name="connsiteX7" fmla="*/ 122900 w 245755"/>
                      <a:gd name="connsiteY7" fmla="*/ 302909 h 405731"/>
                      <a:gd name="connsiteX8" fmla="*/ 8804 w 245755"/>
                      <a:gd name="connsiteY8" fmla="*/ 130778 h 405731"/>
                      <a:gd name="connsiteX9" fmla="*/ 0 w 245755"/>
                      <a:gd name="connsiteY9" fmla="*/ 128045 h 405731"/>
                      <a:gd name="connsiteX10" fmla="*/ 0 w 245755"/>
                      <a:gd name="connsiteY10" fmla="*/ 0 h 40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5755" h="405731">
                        <a:moveTo>
                          <a:pt x="0" y="0"/>
                        </a:moveTo>
                        <a:lnTo>
                          <a:pt x="56625" y="17577"/>
                        </a:lnTo>
                        <a:cubicBezTo>
                          <a:pt x="167769" y="64587"/>
                          <a:pt x="245755" y="174641"/>
                          <a:pt x="245755" y="302909"/>
                        </a:cubicBezTo>
                        <a:cubicBezTo>
                          <a:pt x="245755" y="324287"/>
                          <a:pt x="243589" y="345159"/>
                          <a:pt x="239464" y="365317"/>
                        </a:cubicBezTo>
                        <a:lnTo>
                          <a:pt x="226919" y="405731"/>
                        </a:lnTo>
                        <a:lnTo>
                          <a:pt x="118334" y="343040"/>
                        </a:lnTo>
                        <a:lnTo>
                          <a:pt x="119105" y="340558"/>
                        </a:lnTo>
                        <a:cubicBezTo>
                          <a:pt x="121593" y="328397"/>
                          <a:pt x="122900" y="315806"/>
                          <a:pt x="122900" y="302909"/>
                        </a:cubicBezTo>
                        <a:cubicBezTo>
                          <a:pt x="122900" y="225529"/>
                          <a:pt x="75853" y="159138"/>
                          <a:pt x="8804" y="130778"/>
                        </a:cubicBezTo>
                        <a:lnTo>
                          <a:pt x="0" y="128045"/>
                        </a:lnTo>
                        <a:lnTo>
                          <a:pt x="0" y="0"/>
                        </a:lnTo>
                        <a:close/>
                      </a:path>
                    </a:pathLst>
                  </a:custGeom>
                  <a:grp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a:ln>
                        <a:noFill/>
                      </a:ln>
                      <a:solidFill>
                        <a:srgbClr val="FFFFFF"/>
                      </a:solidFill>
                      <a:effectLst/>
                      <a:uLnTx/>
                      <a:uFillTx/>
                      <a:latin typeface="Calibri"/>
                      <a:ea typeface="+mn-ea"/>
                      <a:cs typeface="+mn-cs"/>
                      <a:sym typeface="Arial"/>
                    </a:endParaRPr>
                  </a:p>
                </p:txBody>
              </p:sp>
              <p:sp>
                <p:nvSpPr>
                  <p:cNvPr id="139" name="Freeform 138">
                    <a:extLst>
                      <a:ext uri="{FF2B5EF4-FFF2-40B4-BE49-F238E27FC236}">
                        <a16:creationId xmlns:a16="http://schemas.microsoft.com/office/drawing/2014/main" id="{EE76CFFC-90A9-664E-89C8-3E1C5B7B7556}"/>
                      </a:ext>
                    </a:extLst>
                  </p:cNvPr>
                  <p:cNvSpPr/>
                  <p:nvPr/>
                </p:nvSpPr>
                <p:spPr>
                  <a:xfrm>
                    <a:off x="4341650" y="1348236"/>
                    <a:ext cx="104240" cy="168243"/>
                  </a:xfrm>
                  <a:custGeom>
                    <a:avLst/>
                    <a:gdLst>
                      <a:gd name="connsiteX0" fmla="*/ 245756 w 245756"/>
                      <a:gd name="connsiteY0" fmla="*/ 0 h 396647"/>
                      <a:gd name="connsiteX1" fmla="*/ 245756 w 245756"/>
                      <a:gd name="connsiteY1" fmla="*/ 128045 h 396647"/>
                      <a:gd name="connsiteX2" fmla="*/ 236952 w 245756"/>
                      <a:gd name="connsiteY2" fmla="*/ 130778 h 396647"/>
                      <a:gd name="connsiteX3" fmla="*/ 122856 w 245756"/>
                      <a:gd name="connsiteY3" fmla="*/ 302908 h 396647"/>
                      <a:gd name="connsiteX4" fmla="*/ 125909 w 245756"/>
                      <a:gd name="connsiteY4" fmla="*/ 333201 h 396647"/>
                      <a:gd name="connsiteX5" fmla="*/ 16017 w 245756"/>
                      <a:gd name="connsiteY5" fmla="*/ 396647 h 396647"/>
                      <a:gd name="connsiteX6" fmla="*/ 6292 w 245756"/>
                      <a:gd name="connsiteY6" fmla="*/ 365317 h 396647"/>
                      <a:gd name="connsiteX7" fmla="*/ 1 w 245756"/>
                      <a:gd name="connsiteY7" fmla="*/ 302908 h 396647"/>
                      <a:gd name="connsiteX8" fmla="*/ 189131 w 245756"/>
                      <a:gd name="connsiteY8" fmla="*/ 17577 h 396647"/>
                      <a:gd name="connsiteX9" fmla="*/ 245756 w 245756"/>
                      <a:gd name="connsiteY9" fmla="*/ 0 h 396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5756" h="396647">
                        <a:moveTo>
                          <a:pt x="245756" y="0"/>
                        </a:moveTo>
                        <a:lnTo>
                          <a:pt x="245756" y="128045"/>
                        </a:lnTo>
                        <a:lnTo>
                          <a:pt x="236952" y="130778"/>
                        </a:lnTo>
                        <a:cubicBezTo>
                          <a:pt x="169902" y="159137"/>
                          <a:pt x="122856" y="225529"/>
                          <a:pt x="122856" y="302908"/>
                        </a:cubicBezTo>
                        <a:lnTo>
                          <a:pt x="125909" y="333201"/>
                        </a:lnTo>
                        <a:lnTo>
                          <a:pt x="16017" y="396647"/>
                        </a:lnTo>
                        <a:lnTo>
                          <a:pt x="6292" y="365317"/>
                        </a:lnTo>
                        <a:cubicBezTo>
                          <a:pt x="2167" y="345158"/>
                          <a:pt x="0" y="324286"/>
                          <a:pt x="1" y="302908"/>
                        </a:cubicBezTo>
                        <a:cubicBezTo>
                          <a:pt x="0" y="174640"/>
                          <a:pt x="77986" y="64587"/>
                          <a:pt x="189131" y="17577"/>
                        </a:cubicBezTo>
                        <a:lnTo>
                          <a:pt x="245756" y="0"/>
                        </a:lnTo>
                        <a:close/>
                      </a:path>
                    </a:pathLst>
                  </a:custGeom>
                  <a:grp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a:ln>
                        <a:noFill/>
                      </a:ln>
                      <a:solidFill>
                        <a:srgbClr val="FFFFFF"/>
                      </a:solidFill>
                      <a:effectLst/>
                      <a:uLnTx/>
                      <a:uFillTx/>
                      <a:latin typeface="Calibri"/>
                      <a:ea typeface="+mn-ea"/>
                      <a:cs typeface="+mn-cs"/>
                      <a:sym typeface="Arial"/>
                    </a:endParaRPr>
                  </a:p>
                </p:txBody>
              </p:sp>
              <p:sp>
                <p:nvSpPr>
                  <p:cNvPr id="140" name="Freeform 139">
                    <a:extLst>
                      <a:ext uri="{FF2B5EF4-FFF2-40B4-BE49-F238E27FC236}">
                        <a16:creationId xmlns:a16="http://schemas.microsoft.com/office/drawing/2014/main" id="{BBC611A8-4E56-254F-81D3-BF2245D6552A}"/>
                      </a:ext>
                    </a:extLst>
                  </p:cNvPr>
                  <p:cNvSpPr/>
                  <p:nvPr/>
                </p:nvSpPr>
                <p:spPr>
                  <a:xfrm>
                    <a:off x="4375202" y="1536731"/>
                    <a:ext cx="193054" cy="71335"/>
                  </a:xfrm>
                  <a:custGeom>
                    <a:avLst/>
                    <a:gdLst>
                      <a:gd name="connsiteX0" fmla="*/ 109853 w 455142"/>
                      <a:gd name="connsiteY0" fmla="*/ 0 h 168178"/>
                      <a:gd name="connsiteX1" fmla="*/ 126116 w 455142"/>
                      <a:gd name="connsiteY1" fmla="*/ 13418 h 168178"/>
                      <a:gd name="connsiteX2" fmla="*/ 230564 w 455142"/>
                      <a:gd name="connsiteY2" fmla="*/ 45323 h 168178"/>
                      <a:gd name="connsiteX3" fmla="*/ 335012 w 455142"/>
                      <a:gd name="connsiteY3" fmla="*/ 13418 h 168178"/>
                      <a:gd name="connsiteX4" fmla="*/ 343638 w 455142"/>
                      <a:gd name="connsiteY4" fmla="*/ 6301 h 168178"/>
                      <a:gd name="connsiteX5" fmla="*/ 455142 w 455142"/>
                      <a:gd name="connsiteY5" fmla="*/ 70678 h 168178"/>
                      <a:gd name="connsiteX6" fmla="*/ 449532 w 455142"/>
                      <a:gd name="connsiteY6" fmla="*/ 77478 h 168178"/>
                      <a:gd name="connsiteX7" fmla="*/ 230564 w 455142"/>
                      <a:gd name="connsiteY7" fmla="*/ 168178 h 168178"/>
                      <a:gd name="connsiteX8" fmla="*/ 11597 w 455142"/>
                      <a:gd name="connsiteY8" fmla="*/ 77479 h 168178"/>
                      <a:gd name="connsiteX9" fmla="*/ 0 w 455142"/>
                      <a:gd name="connsiteY9" fmla="*/ 63423 h 168178"/>
                      <a:gd name="connsiteX10" fmla="*/ 109853 w 455142"/>
                      <a:gd name="connsiteY10" fmla="*/ 0 h 168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5142" h="168178">
                        <a:moveTo>
                          <a:pt x="109853" y="0"/>
                        </a:moveTo>
                        <a:lnTo>
                          <a:pt x="126116" y="13418"/>
                        </a:lnTo>
                        <a:cubicBezTo>
                          <a:pt x="155932" y="33561"/>
                          <a:pt x="191874" y="45323"/>
                          <a:pt x="230564" y="45323"/>
                        </a:cubicBezTo>
                        <a:cubicBezTo>
                          <a:pt x="269254" y="45323"/>
                          <a:pt x="305197" y="33561"/>
                          <a:pt x="335012" y="13418"/>
                        </a:cubicBezTo>
                        <a:lnTo>
                          <a:pt x="343638" y="6301"/>
                        </a:lnTo>
                        <a:lnTo>
                          <a:pt x="455142" y="70678"/>
                        </a:lnTo>
                        <a:lnTo>
                          <a:pt x="449532" y="77478"/>
                        </a:lnTo>
                        <a:cubicBezTo>
                          <a:pt x="393493" y="133517"/>
                          <a:pt x="316076" y="168178"/>
                          <a:pt x="230564" y="168178"/>
                        </a:cubicBezTo>
                        <a:cubicBezTo>
                          <a:pt x="145052" y="168178"/>
                          <a:pt x="67635" y="133517"/>
                          <a:pt x="11597" y="77479"/>
                        </a:cubicBezTo>
                        <a:lnTo>
                          <a:pt x="0" y="63423"/>
                        </a:lnTo>
                        <a:lnTo>
                          <a:pt x="109853" y="0"/>
                        </a:lnTo>
                        <a:close/>
                      </a:path>
                    </a:pathLst>
                  </a:custGeom>
                  <a:grp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a:ln>
                        <a:noFill/>
                      </a:ln>
                      <a:solidFill>
                        <a:srgbClr val="FFFFFF"/>
                      </a:solidFill>
                      <a:effectLst/>
                      <a:uLnTx/>
                      <a:uFillTx/>
                      <a:latin typeface="Calibri"/>
                      <a:ea typeface="+mn-ea"/>
                      <a:cs typeface="+mn-cs"/>
                      <a:sym typeface="Arial"/>
                    </a:endParaRPr>
                  </a:p>
                </p:txBody>
              </p:sp>
            </p:grpSp>
            <p:sp>
              <p:nvSpPr>
                <p:cNvPr id="135" name="Freeform 134">
                  <a:extLst>
                    <a:ext uri="{FF2B5EF4-FFF2-40B4-BE49-F238E27FC236}">
                      <a16:creationId xmlns:a16="http://schemas.microsoft.com/office/drawing/2014/main" id="{2FB2ACBD-B489-734F-9762-A2ABC39D505A}"/>
                    </a:ext>
                  </a:extLst>
                </p:cNvPr>
                <p:cNvSpPr/>
                <p:nvPr/>
              </p:nvSpPr>
              <p:spPr>
                <a:xfrm>
                  <a:off x="4667596" y="1478298"/>
                  <a:ext cx="227029" cy="472054"/>
                </a:xfrm>
                <a:custGeom>
                  <a:avLst/>
                  <a:gdLst>
                    <a:gd name="connsiteX0" fmla="*/ 601292 w 1208199"/>
                    <a:gd name="connsiteY0" fmla="*/ 204378 h 2512169"/>
                    <a:gd name="connsiteX1" fmla="*/ 399823 w 1208199"/>
                    <a:gd name="connsiteY1" fmla="*/ 405847 h 2512169"/>
                    <a:gd name="connsiteX2" fmla="*/ 601292 w 1208199"/>
                    <a:gd name="connsiteY2" fmla="*/ 607316 h 2512169"/>
                    <a:gd name="connsiteX3" fmla="*/ 802761 w 1208199"/>
                    <a:gd name="connsiteY3" fmla="*/ 405847 h 2512169"/>
                    <a:gd name="connsiteX4" fmla="*/ 601292 w 1208199"/>
                    <a:gd name="connsiteY4" fmla="*/ 204378 h 2512169"/>
                    <a:gd name="connsiteX5" fmla="*/ 604100 w 1208199"/>
                    <a:gd name="connsiteY5" fmla="*/ 0 h 2512169"/>
                    <a:gd name="connsiteX6" fmla="*/ 1208199 w 1208199"/>
                    <a:gd name="connsiteY6" fmla="*/ 604099 h 2512169"/>
                    <a:gd name="connsiteX7" fmla="*/ 941857 w 1208199"/>
                    <a:gd name="connsiteY7" fmla="*/ 1105028 h 2512169"/>
                    <a:gd name="connsiteX8" fmla="*/ 877420 w 1208199"/>
                    <a:gd name="connsiteY8" fmla="*/ 1140003 h 2512169"/>
                    <a:gd name="connsiteX9" fmla="*/ 944307 w 1208199"/>
                    <a:gd name="connsiteY9" fmla="*/ 1206890 h 2512169"/>
                    <a:gd name="connsiteX10" fmla="*/ 944307 w 1208199"/>
                    <a:gd name="connsiteY10" fmla="*/ 1290420 h 2512169"/>
                    <a:gd name="connsiteX11" fmla="*/ 827261 w 1208199"/>
                    <a:gd name="connsiteY11" fmla="*/ 1407466 h 2512169"/>
                    <a:gd name="connsiteX12" fmla="*/ 827261 w 1208199"/>
                    <a:gd name="connsiteY12" fmla="*/ 1433607 h 2512169"/>
                    <a:gd name="connsiteX13" fmla="*/ 895049 w 1208199"/>
                    <a:gd name="connsiteY13" fmla="*/ 1501394 h 2512169"/>
                    <a:gd name="connsiteX14" fmla="*/ 895049 w 1208199"/>
                    <a:gd name="connsiteY14" fmla="*/ 1595984 h 2512169"/>
                    <a:gd name="connsiteX15" fmla="*/ 827261 w 1208199"/>
                    <a:gd name="connsiteY15" fmla="*/ 1663771 h 2512169"/>
                    <a:gd name="connsiteX16" fmla="*/ 827261 w 1208199"/>
                    <a:gd name="connsiteY16" fmla="*/ 1704646 h 2512169"/>
                    <a:gd name="connsiteX17" fmla="*/ 895048 w 1208199"/>
                    <a:gd name="connsiteY17" fmla="*/ 1772433 h 2512169"/>
                    <a:gd name="connsiteX18" fmla="*/ 895048 w 1208199"/>
                    <a:gd name="connsiteY18" fmla="*/ 1867023 h 2512169"/>
                    <a:gd name="connsiteX19" fmla="*/ 827261 w 1208199"/>
                    <a:gd name="connsiteY19" fmla="*/ 1934810 h 2512169"/>
                    <a:gd name="connsiteX20" fmla="*/ 827261 w 1208199"/>
                    <a:gd name="connsiteY20" fmla="*/ 1976018 h 2512169"/>
                    <a:gd name="connsiteX21" fmla="*/ 895046 w 1208199"/>
                    <a:gd name="connsiteY21" fmla="*/ 2043804 h 2512169"/>
                    <a:gd name="connsiteX22" fmla="*/ 895046 w 1208199"/>
                    <a:gd name="connsiteY22" fmla="*/ 2138393 h 2512169"/>
                    <a:gd name="connsiteX23" fmla="*/ 827261 w 1208199"/>
                    <a:gd name="connsiteY23" fmla="*/ 2206179 h 2512169"/>
                    <a:gd name="connsiteX24" fmla="*/ 827261 w 1208199"/>
                    <a:gd name="connsiteY24" fmla="*/ 2280797 h 2512169"/>
                    <a:gd name="connsiteX25" fmla="*/ 816914 w 1208199"/>
                    <a:gd name="connsiteY25" fmla="*/ 2309447 h 2512169"/>
                    <a:gd name="connsiteX26" fmla="*/ 625299 w 1208199"/>
                    <a:gd name="connsiteY26" fmla="*/ 2501062 h 2512169"/>
                    <a:gd name="connsiteX27" fmla="*/ 571669 w 1208199"/>
                    <a:gd name="connsiteY27" fmla="*/ 2501062 h 2512169"/>
                    <a:gd name="connsiteX28" fmla="*/ 380053 w 1208199"/>
                    <a:gd name="connsiteY28" fmla="*/ 2309447 h 2512169"/>
                    <a:gd name="connsiteX29" fmla="*/ 368946 w 1208199"/>
                    <a:gd name="connsiteY29" fmla="*/ 2282631 h 2512169"/>
                    <a:gd name="connsiteX30" fmla="*/ 369953 w 1208199"/>
                    <a:gd name="connsiteY30" fmla="*/ 1396484 h 2512169"/>
                    <a:gd name="connsiteX31" fmla="*/ 263888 w 1208199"/>
                    <a:gd name="connsiteY31" fmla="*/ 1290420 h 2512169"/>
                    <a:gd name="connsiteX32" fmla="*/ 263888 w 1208199"/>
                    <a:gd name="connsiteY32" fmla="*/ 1206891 h 2512169"/>
                    <a:gd name="connsiteX33" fmla="*/ 330775 w 1208199"/>
                    <a:gd name="connsiteY33" fmla="*/ 1140002 h 2512169"/>
                    <a:gd name="connsiteX34" fmla="*/ 266341 w 1208199"/>
                    <a:gd name="connsiteY34" fmla="*/ 1105027 h 2512169"/>
                    <a:gd name="connsiteX35" fmla="*/ 0 w 1208199"/>
                    <a:gd name="connsiteY35" fmla="*/ 604099 h 2512169"/>
                    <a:gd name="connsiteX36" fmla="*/ 604100 w 1208199"/>
                    <a:gd name="connsiteY36" fmla="*/ 0 h 2512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208199" h="2512169">
                      <a:moveTo>
                        <a:pt x="601292" y="204378"/>
                      </a:moveTo>
                      <a:cubicBezTo>
                        <a:pt x="490024" y="204378"/>
                        <a:pt x="399823" y="294579"/>
                        <a:pt x="399823" y="405847"/>
                      </a:cubicBezTo>
                      <a:cubicBezTo>
                        <a:pt x="399823" y="517115"/>
                        <a:pt x="490024" y="607316"/>
                        <a:pt x="601292" y="607316"/>
                      </a:cubicBezTo>
                      <a:cubicBezTo>
                        <a:pt x="712560" y="607316"/>
                        <a:pt x="802761" y="517115"/>
                        <a:pt x="802761" y="405847"/>
                      </a:cubicBezTo>
                      <a:cubicBezTo>
                        <a:pt x="802761" y="294579"/>
                        <a:pt x="712560" y="204378"/>
                        <a:pt x="601292" y="204378"/>
                      </a:cubicBezTo>
                      <a:close/>
                      <a:moveTo>
                        <a:pt x="604100" y="0"/>
                      </a:moveTo>
                      <a:cubicBezTo>
                        <a:pt x="937734" y="0"/>
                        <a:pt x="1208198" y="270464"/>
                        <a:pt x="1208199" y="604099"/>
                      </a:cubicBezTo>
                      <a:cubicBezTo>
                        <a:pt x="1208198" y="812621"/>
                        <a:pt x="1102548" y="996467"/>
                        <a:pt x="941857" y="1105028"/>
                      </a:cubicBezTo>
                      <a:lnTo>
                        <a:pt x="877420" y="1140003"/>
                      </a:lnTo>
                      <a:lnTo>
                        <a:pt x="944307" y="1206890"/>
                      </a:lnTo>
                      <a:cubicBezTo>
                        <a:pt x="967374" y="1229956"/>
                        <a:pt x="967374" y="1267354"/>
                        <a:pt x="944307" y="1290420"/>
                      </a:cubicBezTo>
                      <a:lnTo>
                        <a:pt x="827261" y="1407466"/>
                      </a:lnTo>
                      <a:lnTo>
                        <a:pt x="827261" y="1433607"/>
                      </a:lnTo>
                      <a:lnTo>
                        <a:pt x="895049" y="1501394"/>
                      </a:lnTo>
                      <a:cubicBezTo>
                        <a:pt x="921169" y="1527515"/>
                        <a:pt x="921169" y="1569863"/>
                        <a:pt x="895049" y="1595984"/>
                      </a:cubicBezTo>
                      <a:lnTo>
                        <a:pt x="827261" y="1663771"/>
                      </a:lnTo>
                      <a:lnTo>
                        <a:pt x="827261" y="1704646"/>
                      </a:lnTo>
                      <a:lnTo>
                        <a:pt x="895048" y="1772433"/>
                      </a:lnTo>
                      <a:cubicBezTo>
                        <a:pt x="921168" y="1798554"/>
                        <a:pt x="921168" y="1840902"/>
                        <a:pt x="895048" y="1867023"/>
                      </a:cubicBezTo>
                      <a:lnTo>
                        <a:pt x="827261" y="1934810"/>
                      </a:lnTo>
                      <a:lnTo>
                        <a:pt x="827261" y="1976018"/>
                      </a:lnTo>
                      <a:lnTo>
                        <a:pt x="895046" y="2043804"/>
                      </a:lnTo>
                      <a:cubicBezTo>
                        <a:pt x="921167" y="2069924"/>
                        <a:pt x="921167" y="2112273"/>
                        <a:pt x="895046" y="2138393"/>
                      </a:cubicBezTo>
                      <a:lnTo>
                        <a:pt x="827261" y="2206179"/>
                      </a:lnTo>
                      <a:lnTo>
                        <a:pt x="827261" y="2280797"/>
                      </a:lnTo>
                      <a:lnTo>
                        <a:pt x="816914" y="2309447"/>
                      </a:lnTo>
                      <a:lnTo>
                        <a:pt x="625299" y="2501062"/>
                      </a:lnTo>
                      <a:cubicBezTo>
                        <a:pt x="610489" y="2515872"/>
                        <a:pt x="586478" y="2515872"/>
                        <a:pt x="571669" y="2501062"/>
                      </a:cubicBezTo>
                      <a:lnTo>
                        <a:pt x="380053" y="2309447"/>
                      </a:lnTo>
                      <a:lnTo>
                        <a:pt x="368946" y="2282631"/>
                      </a:lnTo>
                      <a:lnTo>
                        <a:pt x="369953" y="1396484"/>
                      </a:lnTo>
                      <a:lnTo>
                        <a:pt x="263888" y="1290420"/>
                      </a:lnTo>
                      <a:cubicBezTo>
                        <a:pt x="240822" y="1267353"/>
                        <a:pt x="240822" y="1229956"/>
                        <a:pt x="263888" y="1206891"/>
                      </a:cubicBezTo>
                      <a:lnTo>
                        <a:pt x="330775" y="1140002"/>
                      </a:lnTo>
                      <a:lnTo>
                        <a:pt x="266341" y="1105027"/>
                      </a:lnTo>
                      <a:cubicBezTo>
                        <a:pt x="105650" y="996466"/>
                        <a:pt x="-1" y="812621"/>
                        <a:pt x="0" y="604099"/>
                      </a:cubicBezTo>
                      <a:cubicBezTo>
                        <a:pt x="-1" y="270464"/>
                        <a:pt x="270463" y="0"/>
                        <a:pt x="604100" y="0"/>
                      </a:cubicBezTo>
                      <a:close/>
                    </a:path>
                  </a:pathLst>
                </a:custGeom>
                <a:solidFill>
                  <a:srgbClr val="54B847"/>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a:ln>
                      <a:noFill/>
                    </a:ln>
                    <a:solidFill>
                      <a:srgbClr val="FFFFFF"/>
                    </a:solidFill>
                    <a:effectLst/>
                    <a:uLnTx/>
                    <a:uFillTx/>
                    <a:latin typeface="Calibri"/>
                    <a:ea typeface="+mn-ea"/>
                    <a:cs typeface="+mn-cs"/>
                    <a:sym typeface="Arial"/>
                  </a:endParaRPr>
                </a:p>
              </p:txBody>
            </p:sp>
          </p:grpSp>
        </p:grpSp>
        <p:sp>
          <p:nvSpPr>
            <p:cNvPr id="142" name="Rectangle 141">
              <a:extLst>
                <a:ext uri="{FF2B5EF4-FFF2-40B4-BE49-F238E27FC236}">
                  <a16:creationId xmlns:a16="http://schemas.microsoft.com/office/drawing/2014/main" id="{D4D7E162-5558-F14D-97B2-3FDB6AD37728}"/>
                </a:ext>
              </a:extLst>
            </p:cNvPr>
            <p:cNvSpPr/>
            <p:nvPr/>
          </p:nvSpPr>
          <p:spPr>
            <a:xfrm>
              <a:off x="5560110" y="2736689"/>
              <a:ext cx="1158500" cy="12788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algn="ctr"/>
              <a:endParaRPr lang="en-US" sz="1400" b="0" i="0" dirty="0">
                <a:solidFill>
                  <a:schemeClr val="bg1"/>
                </a:solidFill>
                <a:ea typeface="Proxima Nova" charset="0"/>
                <a:cs typeface="Proxima Nova" charset="0"/>
              </a:endParaRPr>
            </a:p>
          </p:txBody>
        </p:sp>
      </p:grpSp>
      <p:cxnSp>
        <p:nvCxnSpPr>
          <p:cNvPr id="107" name="Elbow Connector 106">
            <a:extLst>
              <a:ext uri="{FF2B5EF4-FFF2-40B4-BE49-F238E27FC236}">
                <a16:creationId xmlns:a16="http://schemas.microsoft.com/office/drawing/2014/main" id="{8E121453-FDBC-5440-9914-B37DF2C57147}"/>
              </a:ext>
            </a:extLst>
          </p:cNvPr>
          <p:cNvCxnSpPr>
            <a:cxnSpLocks/>
            <a:stCxn id="106" idx="6"/>
          </p:cNvCxnSpPr>
          <p:nvPr/>
        </p:nvCxnSpPr>
        <p:spPr>
          <a:xfrm flipV="1">
            <a:off x="3543479" y="3559986"/>
            <a:ext cx="1963563" cy="1521662"/>
          </a:xfrm>
          <a:prstGeom prst="bentConnector3">
            <a:avLst>
              <a:gd name="adj1" fmla="val 50000"/>
            </a:avLst>
          </a:prstGeom>
          <a:noFill/>
          <a:ln w="12700" cap="flat" cmpd="sng" algn="ctr">
            <a:solidFill>
              <a:srgbClr val="224982"/>
            </a:solidFill>
            <a:prstDash val="solid"/>
            <a:headEnd type="triangle" w="med" len="med"/>
            <a:tailEnd type="triangle" w="med" len="med"/>
          </a:ln>
          <a:effectLst/>
        </p:spPr>
      </p:cxnSp>
      <p:cxnSp>
        <p:nvCxnSpPr>
          <p:cNvPr id="51" name="Elbow Connector 50">
            <a:extLst>
              <a:ext uri="{FF2B5EF4-FFF2-40B4-BE49-F238E27FC236}">
                <a16:creationId xmlns:a16="http://schemas.microsoft.com/office/drawing/2014/main" id="{568DC89C-F59D-C742-9572-C22A935A9F6E}"/>
              </a:ext>
            </a:extLst>
          </p:cNvPr>
          <p:cNvCxnSpPr>
            <a:cxnSpLocks/>
            <a:endCxn id="4" idx="6"/>
          </p:cNvCxnSpPr>
          <p:nvPr/>
        </p:nvCxnSpPr>
        <p:spPr>
          <a:xfrm rot="10800000">
            <a:off x="3549436" y="2318287"/>
            <a:ext cx="1961682" cy="196414"/>
          </a:xfrm>
          <a:prstGeom prst="bentConnector3">
            <a:avLst>
              <a:gd name="adj1" fmla="val 50000"/>
            </a:avLst>
          </a:prstGeom>
          <a:noFill/>
          <a:ln w="12700" cap="flat" cmpd="sng" algn="ctr">
            <a:solidFill>
              <a:srgbClr val="224982"/>
            </a:solidFill>
            <a:prstDash val="solid"/>
            <a:headEnd type="triangle" w="med" len="med"/>
            <a:tailEnd type="triangle" w="med" len="med"/>
          </a:ln>
          <a:effectLst/>
        </p:spPr>
      </p:cxnSp>
      <p:cxnSp>
        <p:nvCxnSpPr>
          <p:cNvPr id="83" name="Elbow Connector 82">
            <a:extLst>
              <a:ext uri="{FF2B5EF4-FFF2-40B4-BE49-F238E27FC236}">
                <a16:creationId xmlns:a16="http://schemas.microsoft.com/office/drawing/2014/main" id="{13EF6146-8BA7-1248-9CEF-4B228C91118E}"/>
              </a:ext>
            </a:extLst>
          </p:cNvPr>
          <p:cNvCxnSpPr>
            <a:cxnSpLocks/>
            <a:stCxn id="136" idx="2"/>
            <a:endCxn id="47" idx="2"/>
          </p:cNvCxnSpPr>
          <p:nvPr/>
        </p:nvCxnSpPr>
        <p:spPr>
          <a:xfrm>
            <a:off x="6617252" y="2508583"/>
            <a:ext cx="1448521" cy="250033"/>
          </a:xfrm>
          <a:prstGeom prst="bentConnector4">
            <a:avLst>
              <a:gd name="adj1" fmla="val 33468"/>
              <a:gd name="adj2" fmla="val 191428"/>
            </a:avLst>
          </a:prstGeom>
          <a:noFill/>
          <a:ln w="12700" cap="flat" cmpd="sng" algn="ctr">
            <a:solidFill>
              <a:srgbClr val="224982"/>
            </a:solidFill>
            <a:prstDash val="solid"/>
            <a:headEnd type="triangle" w="med" len="med"/>
            <a:tailEnd type="triangle" w="med" len="med"/>
          </a:ln>
          <a:effectLst/>
        </p:spPr>
      </p:cxnSp>
      <p:sp>
        <p:nvSpPr>
          <p:cNvPr id="52" name="Rectangle 51">
            <a:extLst>
              <a:ext uri="{FF2B5EF4-FFF2-40B4-BE49-F238E27FC236}">
                <a16:creationId xmlns:a16="http://schemas.microsoft.com/office/drawing/2014/main" id="{E366F1CB-3079-E34A-92FE-CFD791394EA0}"/>
              </a:ext>
            </a:extLst>
          </p:cNvPr>
          <p:cNvSpPr/>
          <p:nvPr/>
        </p:nvSpPr>
        <p:spPr>
          <a:xfrm>
            <a:off x="1583794" y="3208350"/>
            <a:ext cx="2004075" cy="369332"/>
          </a:xfrm>
          <a:prstGeom prst="rect">
            <a:avLst/>
          </a:prstGeom>
        </p:spPr>
        <p:txBody>
          <a:bodyPr wrap="none">
            <a:spAutoFit/>
          </a:bodyPr>
          <a:lstStyle/>
          <a:p>
            <a:r>
              <a:rPr lang="en-US" kern="0" dirty="0">
                <a:solidFill>
                  <a:srgbClr val="000000"/>
                </a:solidFill>
                <a:latin typeface="Calibri"/>
              </a:rPr>
              <a:t>Credential Provider</a:t>
            </a:r>
            <a:endParaRPr lang="en-US" dirty="0"/>
          </a:p>
        </p:txBody>
      </p:sp>
      <p:grpSp>
        <p:nvGrpSpPr>
          <p:cNvPr id="58" name="Group 57">
            <a:extLst>
              <a:ext uri="{FF2B5EF4-FFF2-40B4-BE49-F238E27FC236}">
                <a16:creationId xmlns:a16="http://schemas.microsoft.com/office/drawing/2014/main" id="{56E5BF72-2134-9545-B05C-40472DA8537A}"/>
              </a:ext>
            </a:extLst>
          </p:cNvPr>
          <p:cNvGrpSpPr/>
          <p:nvPr/>
        </p:nvGrpSpPr>
        <p:grpSpPr>
          <a:xfrm>
            <a:off x="714065" y="4240834"/>
            <a:ext cx="3775393" cy="2018504"/>
            <a:chOff x="8551098" y="1004207"/>
            <a:chExt cx="3775393" cy="2018504"/>
          </a:xfrm>
        </p:grpSpPr>
        <p:grpSp>
          <p:nvGrpSpPr>
            <p:cNvPr id="95" name="Group 94">
              <a:extLst>
                <a:ext uri="{FF2B5EF4-FFF2-40B4-BE49-F238E27FC236}">
                  <a16:creationId xmlns:a16="http://schemas.microsoft.com/office/drawing/2014/main" id="{42A26999-F450-834F-AD7E-3F50EB241CBF}"/>
                </a:ext>
              </a:extLst>
            </p:cNvPr>
            <p:cNvGrpSpPr/>
            <p:nvPr/>
          </p:nvGrpSpPr>
          <p:grpSpPr>
            <a:xfrm>
              <a:off x="8808584" y="1004207"/>
              <a:ext cx="2701745" cy="1681629"/>
              <a:chOff x="8722543" y="3848374"/>
              <a:chExt cx="2701745" cy="1681629"/>
            </a:xfrm>
          </p:grpSpPr>
          <p:grpSp>
            <p:nvGrpSpPr>
              <p:cNvPr id="96" name="Group 95">
                <a:extLst>
                  <a:ext uri="{FF2B5EF4-FFF2-40B4-BE49-F238E27FC236}">
                    <a16:creationId xmlns:a16="http://schemas.microsoft.com/office/drawing/2014/main" id="{D8A4CD7C-B9AD-2E42-A42C-9A96661322F8}"/>
                  </a:ext>
                </a:extLst>
              </p:cNvPr>
              <p:cNvGrpSpPr/>
              <p:nvPr/>
            </p:nvGrpSpPr>
            <p:grpSpPr>
              <a:xfrm>
                <a:off x="8722543" y="3848374"/>
                <a:ext cx="2701745" cy="1681629"/>
                <a:chOff x="971550" y="3712131"/>
                <a:chExt cx="2701745" cy="1681629"/>
              </a:xfrm>
            </p:grpSpPr>
            <p:sp>
              <p:nvSpPr>
                <p:cNvPr id="102" name="Rounded Rectangle 101">
                  <a:extLst>
                    <a:ext uri="{FF2B5EF4-FFF2-40B4-BE49-F238E27FC236}">
                      <a16:creationId xmlns:a16="http://schemas.microsoft.com/office/drawing/2014/main" id="{795D0029-C4D0-9442-BF73-2714EF667BA4}"/>
                    </a:ext>
                  </a:extLst>
                </p:cNvPr>
                <p:cNvSpPr/>
                <p:nvPr/>
              </p:nvSpPr>
              <p:spPr>
                <a:xfrm>
                  <a:off x="971550" y="3712131"/>
                  <a:ext cx="2701745" cy="1681629"/>
                </a:xfrm>
                <a:prstGeom prst="roundRect">
                  <a:avLst/>
                </a:prstGeom>
                <a:solidFill>
                  <a:srgbClr val="224982">
                    <a:alpha val="50000"/>
                  </a:srgbClr>
                </a:solidFill>
                <a:ln w="12700" cap="flat"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sp>
              <p:nvSpPr>
                <p:cNvPr id="105" name="Rounded Rectangle 104">
                  <a:extLst>
                    <a:ext uri="{FF2B5EF4-FFF2-40B4-BE49-F238E27FC236}">
                      <a16:creationId xmlns:a16="http://schemas.microsoft.com/office/drawing/2014/main" id="{3803B030-0F0C-F94D-964F-993B67D1ACC4}"/>
                    </a:ext>
                  </a:extLst>
                </p:cNvPr>
                <p:cNvSpPr/>
                <p:nvPr/>
              </p:nvSpPr>
              <p:spPr>
                <a:xfrm>
                  <a:off x="1258455" y="4400736"/>
                  <a:ext cx="1387147" cy="312915"/>
                </a:xfrm>
                <a:prstGeom prst="roundRect">
                  <a:avLst/>
                </a:prstGeom>
                <a:solidFill>
                  <a:srgbClr val="FFFFFF">
                    <a:alpha val="50000"/>
                  </a:srgbClr>
                </a:solidFill>
                <a:ln w="12700" cap="flat" cmpd="sng" algn="ctr">
                  <a:solidFill>
                    <a:srgbClr val="FFFFFF">
                      <a:lumMod val="50000"/>
                    </a:srgbClr>
                  </a:solidFill>
                  <a:prstDash val="solid"/>
                </a:ln>
                <a:effectLst/>
              </p:spPr>
              <p:txBody>
                <a:bodyPr lIns="91440" tIns="0" rIns="0" bIns="0" rtlCol="0" anchor="ctr"/>
                <a:lstStyle/>
                <a:p>
                  <a:pPr lvl="0" defTabSz="914400">
                    <a:defRPr/>
                  </a:pPr>
                  <a:r>
                    <a:rPr kumimoji="0" lang="en-US" sz="1000" b="0" i="0" u="none" strike="noStrike" kern="0" cap="none" spc="0" normalizeH="0" baseline="0" noProof="0" dirty="0">
                      <a:ln>
                        <a:noFill/>
                      </a:ln>
                      <a:solidFill>
                        <a:srgbClr val="000000"/>
                      </a:solidFill>
                      <a:effectLst/>
                      <a:uLnTx/>
                      <a:uFillTx/>
                      <a:latin typeface="Calibri"/>
                      <a:ea typeface="+mn-ea"/>
                      <a:cs typeface="+mn-cs"/>
                    </a:rPr>
                    <a:t>J2EE App Server</a:t>
                  </a:r>
                  <a:endParaRPr kumimoji="0" lang="en-US" sz="800" b="0" i="0" u="none" strike="noStrike" kern="0" cap="none" spc="0" normalizeH="0" baseline="0" noProof="0" dirty="0">
                    <a:ln>
                      <a:noFill/>
                    </a:ln>
                    <a:solidFill>
                      <a:srgbClr val="000000"/>
                    </a:solidFill>
                    <a:effectLst/>
                    <a:uLnTx/>
                    <a:uFillTx/>
                    <a:latin typeface="Calibri"/>
                    <a:ea typeface="+mn-ea"/>
                    <a:cs typeface="+mn-cs"/>
                  </a:endParaRPr>
                </a:p>
              </p:txBody>
            </p:sp>
          </p:grpSp>
          <p:sp>
            <p:nvSpPr>
              <p:cNvPr id="97" name="Rounded Rectangle 96">
                <a:extLst>
                  <a:ext uri="{FF2B5EF4-FFF2-40B4-BE49-F238E27FC236}">
                    <a16:creationId xmlns:a16="http://schemas.microsoft.com/office/drawing/2014/main" id="{0F31AAA9-0A43-6C41-ADEF-F04D410EBF8E}"/>
                  </a:ext>
                </a:extLst>
              </p:cNvPr>
              <p:cNvSpPr/>
              <p:nvPr/>
            </p:nvSpPr>
            <p:spPr>
              <a:xfrm>
                <a:off x="10082577" y="4545143"/>
                <a:ext cx="300467" cy="289839"/>
              </a:xfrm>
              <a:prstGeom prst="roundRect">
                <a:avLst/>
              </a:prstGeom>
              <a:solidFill>
                <a:srgbClr val="FFFFFF">
                  <a:alpha val="50000"/>
                </a:srgbClr>
              </a:solidFill>
              <a:ln w="12700" cap="flat" cmpd="sng" algn="ctr">
                <a:solidFill>
                  <a:srgbClr val="FFFFFF">
                    <a:lumMod val="50000"/>
                  </a:srgbClr>
                </a:solidFill>
                <a:prstDash val="solid"/>
              </a:ln>
              <a:effectLst/>
            </p:spPr>
            <p:txBody>
              <a:bodyPr lIns="0" tIns="0" rIns="0" bIns="0" rtlCol="0" anchor="ctr"/>
              <a:lstStyle/>
              <a:p>
                <a:pPr lvl="0" algn="ctr" defTabSz="914400">
                  <a:defRPr/>
                </a:pPr>
                <a:r>
                  <a:rPr kumimoji="0" lang="en-US" sz="1000" b="0" i="0" u="none" strike="noStrike" kern="0" cap="none" spc="0" normalizeH="0" baseline="0" noProof="0" dirty="0">
                    <a:ln>
                      <a:noFill/>
                    </a:ln>
                    <a:solidFill>
                      <a:srgbClr val="000000"/>
                    </a:solidFill>
                    <a:effectLst/>
                    <a:uLnTx/>
                    <a:uFillTx/>
                    <a:latin typeface="Calibri"/>
                    <a:ea typeface="+mn-ea"/>
                    <a:cs typeface="+mn-cs"/>
                  </a:rPr>
                  <a:t>DS</a:t>
                </a:r>
                <a:endParaRPr kumimoji="0" lang="en-US" sz="800" b="0" i="0" u="none" strike="noStrike" kern="0" cap="none" spc="0" normalizeH="0" baseline="0" noProof="0" dirty="0">
                  <a:ln>
                    <a:noFill/>
                  </a:ln>
                  <a:solidFill>
                    <a:srgbClr val="000000"/>
                  </a:solidFill>
                  <a:effectLst/>
                  <a:uLnTx/>
                  <a:uFillTx/>
                  <a:latin typeface="Calibri"/>
                  <a:ea typeface="+mn-ea"/>
                  <a:cs typeface="+mn-cs"/>
                </a:endParaRPr>
              </a:p>
            </p:txBody>
          </p:sp>
        </p:grpSp>
        <p:sp>
          <p:nvSpPr>
            <p:cNvPr id="106" name="Oval 105">
              <a:extLst>
                <a:ext uri="{FF2B5EF4-FFF2-40B4-BE49-F238E27FC236}">
                  <a16:creationId xmlns:a16="http://schemas.microsoft.com/office/drawing/2014/main" id="{D25B0A5D-5C11-8F43-AC67-2AA2479F1F94}"/>
                </a:ext>
              </a:extLst>
            </p:cNvPr>
            <p:cNvSpPr/>
            <p:nvPr/>
          </p:nvSpPr>
          <p:spPr>
            <a:xfrm>
              <a:off x="10863840" y="1586685"/>
              <a:ext cx="516672" cy="516672"/>
            </a:xfrm>
            <a:prstGeom prst="ellipse">
              <a:avLst/>
            </a:prstGeom>
            <a:solidFill>
              <a:srgbClr val="224982"/>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200" kern="0" dirty="0">
                  <a:solidFill>
                    <a:srgbClr val="FFFFFF"/>
                  </a:solidFill>
                  <a:latin typeface="Calibri"/>
                </a:rPr>
                <a:t>CP</a:t>
              </a:r>
              <a:endParaRPr kumimoji="0" lang="en-US" sz="1200" b="0" i="0" u="none" strike="noStrike" kern="0" cap="none" spc="0" normalizeH="0" baseline="0" noProof="0" dirty="0">
                <a:ln>
                  <a:noFill/>
                </a:ln>
                <a:solidFill>
                  <a:srgbClr val="FFFFFF"/>
                </a:solidFill>
                <a:effectLst/>
                <a:uLnTx/>
                <a:uFillTx/>
                <a:latin typeface="Calibri"/>
                <a:ea typeface="+mn-ea"/>
                <a:cs typeface="+mn-cs"/>
              </a:endParaRPr>
            </a:p>
          </p:txBody>
        </p:sp>
        <p:sp>
          <p:nvSpPr>
            <p:cNvPr id="113" name="Rectangle 112">
              <a:extLst>
                <a:ext uri="{FF2B5EF4-FFF2-40B4-BE49-F238E27FC236}">
                  <a16:creationId xmlns:a16="http://schemas.microsoft.com/office/drawing/2014/main" id="{83395126-B8E6-5449-AC59-F2C68A3A1396}"/>
                </a:ext>
              </a:extLst>
            </p:cNvPr>
            <p:cNvSpPr/>
            <p:nvPr/>
          </p:nvSpPr>
          <p:spPr>
            <a:xfrm>
              <a:off x="8551098" y="2653379"/>
              <a:ext cx="3775393" cy="369332"/>
            </a:xfrm>
            <a:prstGeom prst="rect">
              <a:avLst/>
            </a:prstGeom>
          </p:spPr>
          <p:txBody>
            <a:bodyPr wrap="none">
              <a:spAutoFit/>
            </a:bodyPr>
            <a:lstStyle/>
            <a:p>
              <a:r>
                <a:rPr lang="en-US" kern="0" dirty="0">
                  <a:solidFill>
                    <a:srgbClr val="000000"/>
                  </a:solidFill>
                  <a:latin typeface="Calibri"/>
                </a:rPr>
                <a:t>Application Server Credential Provider</a:t>
              </a:r>
              <a:endParaRPr lang="en-US" dirty="0"/>
            </a:p>
          </p:txBody>
        </p:sp>
      </p:grpSp>
      <p:grpSp>
        <p:nvGrpSpPr>
          <p:cNvPr id="54" name="Group 53">
            <a:extLst>
              <a:ext uri="{FF2B5EF4-FFF2-40B4-BE49-F238E27FC236}">
                <a16:creationId xmlns:a16="http://schemas.microsoft.com/office/drawing/2014/main" id="{8F5FAD27-48F6-0147-9890-4557417C02C8}"/>
              </a:ext>
            </a:extLst>
          </p:cNvPr>
          <p:cNvGrpSpPr/>
          <p:nvPr/>
        </p:nvGrpSpPr>
        <p:grpSpPr>
          <a:xfrm>
            <a:off x="7586830" y="1825767"/>
            <a:ext cx="957885" cy="932849"/>
            <a:chOff x="1221145" y="5189879"/>
            <a:chExt cx="957885" cy="932849"/>
          </a:xfrm>
        </p:grpSpPr>
        <p:sp>
          <p:nvSpPr>
            <p:cNvPr id="47" name="Rounded Rectangle 46">
              <a:extLst>
                <a:ext uri="{FF2B5EF4-FFF2-40B4-BE49-F238E27FC236}">
                  <a16:creationId xmlns:a16="http://schemas.microsoft.com/office/drawing/2014/main" id="{FBAD2B4F-7F7F-F74A-AD2D-7D1F7C1C71F9}"/>
                </a:ext>
              </a:extLst>
            </p:cNvPr>
            <p:cNvSpPr/>
            <p:nvPr/>
          </p:nvSpPr>
          <p:spPr>
            <a:xfrm>
              <a:off x="1221145" y="5189879"/>
              <a:ext cx="957885" cy="932849"/>
            </a:xfrm>
            <a:prstGeom prst="roundRect">
              <a:avLst/>
            </a:prstGeom>
            <a:solidFill>
              <a:srgbClr val="224982">
                <a:alpha val="50000"/>
              </a:srgbClr>
            </a:solidFill>
            <a:ln w="12700" cap="flat"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sp>
          <p:nvSpPr>
            <p:cNvPr id="35" name="Oval 34">
              <a:extLst>
                <a:ext uri="{FF2B5EF4-FFF2-40B4-BE49-F238E27FC236}">
                  <a16:creationId xmlns:a16="http://schemas.microsoft.com/office/drawing/2014/main" id="{BE07C719-AD2D-BD40-B077-EAE6100D1BD4}"/>
                </a:ext>
              </a:extLst>
            </p:cNvPr>
            <p:cNvSpPr/>
            <p:nvPr/>
          </p:nvSpPr>
          <p:spPr>
            <a:xfrm>
              <a:off x="1441891" y="5537024"/>
              <a:ext cx="516672" cy="516672"/>
            </a:xfrm>
            <a:prstGeom prst="ellipse">
              <a:avLst/>
            </a:prstGeom>
            <a:solidFill>
              <a:srgbClr val="224982"/>
            </a:solidFill>
            <a:ln w="127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200" kern="0" dirty="0">
                  <a:solidFill>
                    <a:srgbClr val="FFFFFF"/>
                  </a:solidFill>
                  <a:latin typeface="Calibri"/>
                </a:rPr>
                <a:t>CP</a:t>
              </a:r>
              <a:endParaRPr kumimoji="0" lang="en-US" sz="1200" b="0" i="0" u="none" strike="noStrike" kern="0" cap="none" spc="0" normalizeH="0" baseline="0" noProof="0" dirty="0">
                <a:ln>
                  <a:noFill/>
                </a:ln>
                <a:solidFill>
                  <a:srgbClr val="FFFFFF"/>
                </a:solidFill>
                <a:effectLst/>
                <a:uLnTx/>
                <a:uFillTx/>
                <a:latin typeface="Calibri"/>
                <a:ea typeface="+mn-ea"/>
                <a:cs typeface="+mn-cs"/>
              </a:endParaRPr>
            </a:p>
          </p:txBody>
        </p:sp>
      </p:grpSp>
      <p:cxnSp>
        <p:nvCxnSpPr>
          <p:cNvPr id="38" name="Elbow Connector 37">
            <a:extLst>
              <a:ext uri="{FF2B5EF4-FFF2-40B4-BE49-F238E27FC236}">
                <a16:creationId xmlns:a16="http://schemas.microsoft.com/office/drawing/2014/main" id="{FEFCF89C-9C1A-AA41-90FC-7303AB1BEDDE}"/>
              </a:ext>
            </a:extLst>
          </p:cNvPr>
          <p:cNvCxnSpPr>
            <a:cxnSpLocks/>
            <a:stCxn id="162" idx="0"/>
            <a:endCxn id="41" idx="1"/>
          </p:cNvCxnSpPr>
          <p:nvPr/>
        </p:nvCxnSpPr>
        <p:spPr>
          <a:xfrm rot="16200000" flipH="1">
            <a:off x="8891431" y="1122821"/>
            <a:ext cx="64394" cy="1736145"/>
          </a:xfrm>
          <a:prstGeom prst="bentConnector4">
            <a:avLst>
              <a:gd name="adj1" fmla="val -355002"/>
              <a:gd name="adj2" fmla="val 57738"/>
            </a:avLst>
          </a:prstGeom>
          <a:noFill/>
          <a:ln w="12700" cap="flat" cmpd="sng" algn="ctr">
            <a:solidFill>
              <a:srgbClr val="224982"/>
            </a:solidFill>
            <a:prstDash val="solid"/>
            <a:headEnd type="triangle" w="med" len="med"/>
            <a:tailEnd type="triangle" w="med" len="med"/>
          </a:ln>
          <a:effectLst/>
        </p:spPr>
      </p:cxnSp>
      <p:cxnSp>
        <p:nvCxnSpPr>
          <p:cNvPr id="39" name="Elbow Connector 38">
            <a:extLst>
              <a:ext uri="{FF2B5EF4-FFF2-40B4-BE49-F238E27FC236}">
                <a16:creationId xmlns:a16="http://schemas.microsoft.com/office/drawing/2014/main" id="{8663F748-A5D5-654B-B930-DDD22957BC0C}"/>
              </a:ext>
            </a:extLst>
          </p:cNvPr>
          <p:cNvCxnSpPr>
            <a:cxnSpLocks/>
            <a:stCxn id="162" idx="0"/>
            <a:endCxn id="42" idx="1"/>
          </p:cNvCxnSpPr>
          <p:nvPr/>
        </p:nvCxnSpPr>
        <p:spPr>
          <a:xfrm rot="16200000" flipH="1">
            <a:off x="8582589" y="1431662"/>
            <a:ext cx="682077" cy="1736145"/>
          </a:xfrm>
          <a:prstGeom prst="bentConnector4">
            <a:avLst>
              <a:gd name="adj1" fmla="val -33515"/>
              <a:gd name="adj2" fmla="val 57738"/>
            </a:avLst>
          </a:prstGeom>
          <a:noFill/>
          <a:ln w="12700" cap="flat" cmpd="sng" algn="ctr">
            <a:solidFill>
              <a:srgbClr val="224982"/>
            </a:solidFill>
            <a:prstDash val="solid"/>
            <a:headEnd type="triangle" w="med" len="med"/>
            <a:tailEnd type="triangle" w="med" len="med"/>
          </a:ln>
          <a:effectLst/>
        </p:spPr>
      </p:cxnSp>
      <p:sp>
        <p:nvSpPr>
          <p:cNvPr id="34" name="Rounded Rectangle 33">
            <a:extLst>
              <a:ext uri="{FF2B5EF4-FFF2-40B4-BE49-F238E27FC236}">
                <a16:creationId xmlns:a16="http://schemas.microsoft.com/office/drawing/2014/main" id="{AF5907FA-554B-1D42-8AE4-9F385500B8F5}"/>
              </a:ext>
            </a:extLst>
          </p:cNvPr>
          <p:cNvSpPr/>
          <p:nvPr/>
        </p:nvSpPr>
        <p:spPr>
          <a:xfrm>
            <a:off x="8917743" y="1526721"/>
            <a:ext cx="2701745" cy="1681629"/>
          </a:xfrm>
          <a:prstGeom prst="roundRect">
            <a:avLst/>
          </a:prstGeom>
          <a:solidFill>
            <a:srgbClr val="224982">
              <a:alpha val="50000"/>
            </a:srgbClr>
          </a:solidFill>
          <a:ln w="12700" cap="flat" cmpd="sng" algn="ctr">
            <a:noFill/>
            <a:prstDash val="solid"/>
          </a:ln>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sp>
        <p:nvSpPr>
          <p:cNvPr id="36" name="Rounded Rectangle 35">
            <a:extLst>
              <a:ext uri="{FF2B5EF4-FFF2-40B4-BE49-F238E27FC236}">
                <a16:creationId xmlns:a16="http://schemas.microsoft.com/office/drawing/2014/main" id="{B234E389-B457-0544-B2FA-6D3DD34FD54C}"/>
              </a:ext>
            </a:extLst>
          </p:cNvPr>
          <p:cNvSpPr/>
          <p:nvPr/>
        </p:nvSpPr>
        <p:spPr>
          <a:xfrm>
            <a:off x="9788097" y="1849041"/>
            <a:ext cx="947179" cy="353101"/>
          </a:xfrm>
          <a:prstGeom prst="roundRect">
            <a:avLst/>
          </a:prstGeom>
          <a:solidFill>
            <a:srgbClr val="FFFFFF">
              <a:alpha val="50000"/>
            </a:srgbClr>
          </a:solidFill>
          <a:ln w="12700" cap="flat" cmpd="sng" algn="ctr">
            <a:solidFill>
              <a:srgbClr val="FFFFFF">
                <a:lumMod val="50000"/>
              </a:srgbClr>
            </a:solidFill>
            <a:prstDash val="solid"/>
          </a:ln>
          <a:effectLst/>
        </p:spPr>
        <p:txBody>
          <a:bodyPr rtlCol="0" anchor="ctr"/>
          <a:lstStyle/>
          <a:p>
            <a:pPr lvl="0" algn="r" defTabSz="914400">
              <a:defRPr/>
            </a:pPr>
            <a:r>
              <a:rPr lang="en-US" sz="1200" kern="0" dirty="0">
                <a:solidFill>
                  <a:srgbClr val="000000"/>
                </a:solidFill>
                <a:latin typeface="Calibri"/>
              </a:rPr>
              <a:t>a</a:t>
            </a:r>
            <a:r>
              <a:rPr kumimoji="0" lang="en-US" sz="1200" b="0" i="0" u="none" strike="noStrike" kern="0" cap="none" spc="0" normalizeH="0" baseline="0" noProof="0" dirty="0">
                <a:ln>
                  <a:noFill/>
                </a:ln>
                <a:solidFill>
                  <a:srgbClr val="000000"/>
                </a:solidFill>
                <a:effectLst/>
                <a:uLnTx/>
                <a:uFillTx/>
                <a:latin typeface="Calibri"/>
                <a:ea typeface="+mn-ea"/>
                <a:cs typeface="+mn-cs"/>
              </a:rPr>
              <a:t>pp</a:t>
            </a:r>
            <a:endParaRPr kumimoji="0" lang="en-US" sz="1050" b="0" i="0" u="none" strike="noStrike" kern="0" cap="none" spc="0" normalizeH="0" baseline="0" noProof="0" dirty="0">
              <a:ln>
                <a:noFill/>
              </a:ln>
              <a:solidFill>
                <a:srgbClr val="000000"/>
              </a:solidFill>
              <a:effectLst/>
              <a:uLnTx/>
              <a:uFillTx/>
              <a:latin typeface="Calibri"/>
              <a:ea typeface="+mn-ea"/>
              <a:cs typeface="+mn-cs"/>
            </a:endParaRPr>
          </a:p>
        </p:txBody>
      </p:sp>
      <p:sp>
        <p:nvSpPr>
          <p:cNvPr id="37" name="Rounded Rectangle 36">
            <a:extLst>
              <a:ext uri="{FF2B5EF4-FFF2-40B4-BE49-F238E27FC236}">
                <a16:creationId xmlns:a16="http://schemas.microsoft.com/office/drawing/2014/main" id="{509BB279-8DBB-4D49-9D04-89A9DDFD09AB}"/>
              </a:ext>
            </a:extLst>
          </p:cNvPr>
          <p:cNvSpPr/>
          <p:nvPr/>
        </p:nvSpPr>
        <p:spPr>
          <a:xfrm>
            <a:off x="9771791" y="2469862"/>
            <a:ext cx="947179" cy="340079"/>
          </a:xfrm>
          <a:prstGeom prst="roundRect">
            <a:avLst/>
          </a:prstGeom>
          <a:solidFill>
            <a:srgbClr val="FFFFFF">
              <a:alpha val="50000"/>
            </a:srgbClr>
          </a:solidFill>
          <a:ln w="12700" cap="flat" cmpd="sng" algn="ctr">
            <a:solidFill>
              <a:srgbClr val="FFFFFF">
                <a:lumMod val="50000"/>
              </a:srgbClr>
            </a:solidFill>
            <a:prstDash val="solid"/>
          </a:ln>
          <a:effectLst/>
        </p:spPr>
        <p:txBody>
          <a:bodyPr rtlCol="0" anchor="ct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Calibri"/>
                <a:ea typeface="+mn-ea"/>
                <a:cs typeface="+mn-cs"/>
              </a:rPr>
              <a:t>script</a:t>
            </a:r>
          </a:p>
        </p:txBody>
      </p:sp>
      <p:sp>
        <p:nvSpPr>
          <p:cNvPr id="41" name="Rounded Rectangle 40">
            <a:extLst>
              <a:ext uri="{FF2B5EF4-FFF2-40B4-BE49-F238E27FC236}">
                <a16:creationId xmlns:a16="http://schemas.microsoft.com/office/drawing/2014/main" id="{18E7EB2C-F361-6C4D-B858-ED9EBC9ACF93}"/>
              </a:ext>
            </a:extLst>
          </p:cNvPr>
          <p:cNvSpPr/>
          <p:nvPr/>
        </p:nvSpPr>
        <p:spPr>
          <a:xfrm>
            <a:off x="9791701" y="1866632"/>
            <a:ext cx="289563" cy="312915"/>
          </a:xfrm>
          <a:prstGeom prst="roundRect">
            <a:avLst/>
          </a:prstGeom>
          <a:solidFill>
            <a:srgbClr val="FFFFFF">
              <a:alpha val="50000"/>
            </a:srgbClr>
          </a:solidFill>
          <a:ln w="12700" cap="flat" cmpd="sng" algn="ctr">
            <a:solidFill>
              <a:srgbClr val="FFFFFF">
                <a:lumMod val="50000"/>
              </a:srgbClr>
            </a:solidFill>
            <a:prstDash val="solid"/>
          </a:ln>
          <a:effectLst/>
        </p:spPr>
        <p:txBody>
          <a:bodyPr lIns="0" tIns="0" rIns="0" bIns="0" rtlCol="0" anchor="ctr"/>
          <a:lstStyle/>
          <a:p>
            <a:pPr lvl="0" algn="ctr" defTabSz="914400">
              <a:defRPr/>
            </a:pPr>
            <a:r>
              <a:rPr kumimoji="0" lang="en-US" sz="1000" b="0" i="0" u="none" strike="noStrike" kern="0" cap="none" spc="0" normalizeH="0" baseline="0" noProof="0" dirty="0">
                <a:ln>
                  <a:noFill/>
                </a:ln>
                <a:solidFill>
                  <a:srgbClr val="000000"/>
                </a:solidFill>
                <a:effectLst/>
                <a:uLnTx/>
                <a:uFillTx/>
                <a:latin typeface="Calibri"/>
                <a:ea typeface="+mn-ea"/>
                <a:cs typeface="+mn-cs"/>
              </a:rPr>
              <a:t>REST</a:t>
            </a:r>
            <a:endParaRPr kumimoji="0" lang="en-US" sz="800" b="0" i="0" u="none" strike="noStrike" kern="0" cap="none" spc="0" normalizeH="0" baseline="0" noProof="0" dirty="0">
              <a:ln>
                <a:noFill/>
              </a:ln>
              <a:solidFill>
                <a:srgbClr val="000000"/>
              </a:solidFill>
              <a:effectLst/>
              <a:uLnTx/>
              <a:uFillTx/>
              <a:latin typeface="Calibri"/>
              <a:ea typeface="+mn-ea"/>
              <a:cs typeface="+mn-cs"/>
            </a:endParaRPr>
          </a:p>
        </p:txBody>
      </p:sp>
      <p:sp>
        <p:nvSpPr>
          <p:cNvPr id="42" name="Rounded Rectangle 41">
            <a:extLst>
              <a:ext uri="{FF2B5EF4-FFF2-40B4-BE49-F238E27FC236}">
                <a16:creationId xmlns:a16="http://schemas.microsoft.com/office/drawing/2014/main" id="{A6A24878-D1B1-9742-8F2E-083B31EF89BB}"/>
              </a:ext>
            </a:extLst>
          </p:cNvPr>
          <p:cNvSpPr/>
          <p:nvPr/>
        </p:nvSpPr>
        <p:spPr>
          <a:xfrm>
            <a:off x="9791701" y="2484315"/>
            <a:ext cx="289563" cy="312915"/>
          </a:xfrm>
          <a:prstGeom prst="roundRect">
            <a:avLst/>
          </a:prstGeom>
          <a:solidFill>
            <a:srgbClr val="FFFFFF">
              <a:alpha val="50000"/>
            </a:srgbClr>
          </a:solidFill>
          <a:ln w="12700" cap="flat" cmpd="sng" algn="ctr">
            <a:solidFill>
              <a:srgbClr val="FFFFFF">
                <a:lumMod val="50000"/>
              </a:srgbClr>
            </a:solidFill>
            <a:prstDash val="solid"/>
          </a:ln>
          <a:effectLst/>
        </p:spPr>
        <p:txBody>
          <a:bodyPr lIns="0" tIns="0" rIns="0" bIns="0" rtlCol="0" anchor="ctr"/>
          <a:lstStyle/>
          <a:p>
            <a:pPr lvl="0" algn="ctr" defTabSz="914400">
              <a:defRPr/>
            </a:pPr>
            <a:r>
              <a:rPr kumimoji="0" lang="en-US" sz="1000" b="0" i="0" u="none" strike="noStrike" kern="0" cap="none" spc="0" normalizeH="0" baseline="0" noProof="0" dirty="0">
                <a:ln>
                  <a:noFill/>
                </a:ln>
                <a:solidFill>
                  <a:srgbClr val="000000"/>
                </a:solidFill>
                <a:effectLst/>
                <a:uLnTx/>
                <a:uFillTx/>
                <a:latin typeface="Calibri"/>
                <a:ea typeface="+mn-ea"/>
                <a:cs typeface="+mn-cs"/>
              </a:rPr>
              <a:t>REST</a:t>
            </a:r>
            <a:endParaRPr kumimoji="0" lang="en-US" sz="800" b="0" i="0" u="none" strike="noStrike" kern="0" cap="none" spc="0" normalizeH="0" baseline="0" noProof="0" dirty="0">
              <a:ln>
                <a:noFill/>
              </a:ln>
              <a:solidFill>
                <a:srgbClr val="000000"/>
              </a:solidFill>
              <a:effectLst/>
              <a:uLnTx/>
              <a:uFillTx/>
              <a:latin typeface="Calibri"/>
              <a:ea typeface="+mn-ea"/>
              <a:cs typeface="+mn-cs"/>
            </a:endParaRPr>
          </a:p>
        </p:txBody>
      </p:sp>
      <p:sp>
        <p:nvSpPr>
          <p:cNvPr id="114" name="Rectangle 113">
            <a:extLst>
              <a:ext uri="{FF2B5EF4-FFF2-40B4-BE49-F238E27FC236}">
                <a16:creationId xmlns:a16="http://schemas.microsoft.com/office/drawing/2014/main" id="{B592F390-6C90-D242-95E5-9D6CA386198B}"/>
              </a:ext>
            </a:extLst>
          </p:cNvPr>
          <p:cNvSpPr/>
          <p:nvPr/>
        </p:nvSpPr>
        <p:spPr>
          <a:xfrm>
            <a:off x="8218178" y="3193174"/>
            <a:ext cx="2738250" cy="369332"/>
          </a:xfrm>
          <a:prstGeom prst="rect">
            <a:avLst/>
          </a:prstGeom>
        </p:spPr>
        <p:txBody>
          <a:bodyPr wrap="none">
            <a:spAutoFit/>
          </a:bodyPr>
          <a:lstStyle/>
          <a:p>
            <a:r>
              <a:rPr lang="en-US" kern="0" dirty="0">
                <a:solidFill>
                  <a:srgbClr val="000000"/>
                </a:solidFill>
                <a:latin typeface="Calibri"/>
              </a:rPr>
              <a:t>Central Credential Provider</a:t>
            </a:r>
            <a:endParaRPr lang="en-US" dirty="0"/>
          </a:p>
        </p:txBody>
      </p:sp>
      <p:sp>
        <p:nvSpPr>
          <p:cNvPr id="115" name="Rectangle 114">
            <a:extLst>
              <a:ext uri="{FF2B5EF4-FFF2-40B4-BE49-F238E27FC236}">
                <a16:creationId xmlns:a16="http://schemas.microsoft.com/office/drawing/2014/main" id="{38787DFF-3FEA-CD44-AAA4-4D9808BA7882}"/>
              </a:ext>
            </a:extLst>
          </p:cNvPr>
          <p:cNvSpPr/>
          <p:nvPr/>
        </p:nvSpPr>
        <p:spPr>
          <a:xfrm>
            <a:off x="8715286" y="5890006"/>
            <a:ext cx="1898277" cy="369332"/>
          </a:xfrm>
          <a:prstGeom prst="rect">
            <a:avLst/>
          </a:prstGeom>
        </p:spPr>
        <p:txBody>
          <a:bodyPr wrap="none">
            <a:spAutoFit/>
          </a:bodyPr>
          <a:lstStyle/>
          <a:p>
            <a:r>
              <a:rPr lang="en-US" kern="0" dirty="0" err="1">
                <a:solidFill>
                  <a:srgbClr val="000000"/>
                </a:solidFill>
                <a:latin typeface="Calibri"/>
              </a:rPr>
              <a:t>Conjur</a:t>
            </a:r>
            <a:r>
              <a:rPr lang="en-US" kern="0" dirty="0">
                <a:solidFill>
                  <a:srgbClr val="000000"/>
                </a:solidFill>
                <a:latin typeface="Calibri"/>
              </a:rPr>
              <a:t> Enterprise</a:t>
            </a:r>
            <a:endParaRPr lang="en-US" dirty="0"/>
          </a:p>
        </p:txBody>
      </p:sp>
      <p:pic>
        <p:nvPicPr>
          <p:cNvPr id="162" name="Picture 161">
            <a:extLst>
              <a:ext uri="{FF2B5EF4-FFF2-40B4-BE49-F238E27FC236}">
                <a16:creationId xmlns:a16="http://schemas.microsoft.com/office/drawing/2014/main" id="{0A5C28AD-B529-1840-9F17-569CFD36DE8C}"/>
              </a:ext>
            </a:extLst>
          </p:cNvPr>
          <p:cNvPicPr>
            <a:picLocks noChangeAspect="1"/>
          </p:cNvPicPr>
          <p:nvPr/>
        </p:nvPicPr>
        <p:blipFill>
          <a:blip r:embed="rId3"/>
          <a:stretch>
            <a:fillRect/>
          </a:stretch>
        </p:blipFill>
        <p:spPr>
          <a:xfrm>
            <a:off x="7786864" y="1958696"/>
            <a:ext cx="537384" cy="179128"/>
          </a:xfrm>
          <a:prstGeom prst="rect">
            <a:avLst/>
          </a:prstGeom>
        </p:spPr>
      </p:pic>
      <p:pic>
        <p:nvPicPr>
          <p:cNvPr id="188" name="Picture 187">
            <a:extLst>
              <a:ext uri="{FF2B5EF4-FFF2-40B4-BE49-F238E27FC236}">
                <a16:creationId xmlns:a16="http://schemas.microsoft.com/office/drawing/2014/main" id="{0BDDDE3B-5470-D348-8F68-57C4459B90B2}"/>
              </a:ext>
            </a:extLst>
          </p:cNvPr>
          <p:cNvPicPr>
            <a:picLocks noChangeAspect="1"/>
          </p:cNvPicPr>
          <p:nvPr/>
        </p:nvPicPr>
        <p:blipFill>
          <a:blip r:embed="rId4"/>
          <a:stretch>
            <a:fillRect/>
          </a:stretch>
        </p:blipFill>
        <p:spPr>
          <a:xfrm>
            <a:off x="8224460" y="4466568"/>
            <a:ext cx="2725686" cy="1440719"/>
          </a:xfrm>
          <a:prstGeom prst="rect">
            <a:avLst/>
          </a:prstGeom>
        </p:spPr>
      </p:pic>
      <p:cxnSp>
        <p:nvCxnSpPr>
          <p:cNvPr id="189" name="Elbow Connector 188">
            <a:extLst>
              <a:ext uri="{FF2B5EF4-FFF2-40B4-BE49-F238E27FC236}">
                <a16:creationId xmlns:a16="http://schemas.microsoft.com/office/drawing/2014/main" id="{D06448A8-31C1-A44D-8010-3E31FB9770CC}"/>
              </a:ext>
            </a:extLst>
          </p:cNvPr>
          <p:cNvCxnSpPr>
            <a:cxnSpLocks/>
            <a:stCxn id="135" idx="15"/>
            <a:endCxn id="188" idx="0"/>
          </p:cNvCxnSpPr>
          <p:nvPr/>
        </p:nvCxnSpPr>
        <p:spPr>
          <a:xfrm>
            <a:off x="6639108" y="3547301"/>
            <a:ext cx="2948195" cy="919267"/>
          </a:xfrm>
          <a:prstGeom prst="bentConnector2">
            <a:avLst/>
          </a:prstGeom>
          <a:noFill/>
          <a:ln w="12700" cap="flat" cmpd="sng" algn="ctr">
            <a:solidFill>
              <a:srgbClr val="224982"/>
            </a:solidFill>
            <a:prstDash val="solid"/>
            <a:headEnd type="none" w="med" len="med"/>
            <a:tailEnd type="triangle" w="med" len="med"/>
          </a:ln>
          <a:effectLst/>
        </p:spPr>
      </p:cxnSp>
      <p:sp>
        <p:nvSpPr>
          <p:cNvPr id="5" name="TextBox 4">
            <a:extLst>
              <a:ext uri="{FF2B5EF4-FFF2-40B4-BE49-F238E27FC236}">
                <a16:creationId xmlns:a16="http://schemas.microsoft.com/office/drawing/2014/main" id="{6B5D9536-63D3-8049-81E8-77BE6691E86C}"/>
              </a:ext>
            </a:extLst>
          </p:cNvPr>
          <p:cNvSpPr txBox="1"/>
          <p:nvPr/>
        </p:nvSpPr>
        <p:spPr>
          <a:xfrm>
            <a:off x="6604840" y="2078182"/>
            <a:ext cx="0" cy="0"/>
          </a:xfrm>
          <a:prstGeom prst="rect">
            <a:avLst/>
          </a:prstGeom>
          <a:noFill/>
        </p:spPr>
        <p:txBody>
          <a:bodyPr wrap="none" rtlCol="0">
            <a:normAutofit fontScale="25000" lnSpcReduction="20000"/>
          </a:bodyPr>
          <a:lstStyle/>
          <a:p>
            <a:endParaRPr lang="en-US" dirty="0"/>
          </a:p>
        </p:txBody>
      </p:sp>
      <p:cxnSp>
        <p:nvCxnSpPr>
          <p:cNvPr id="17" name="Straight Arrow Connector 16">
            <a:extLst>
              <a:ext uri="{FF2B5EF4-FFF2-40B4-BE49-F238E27FC236}">
                <a16:creationId xmlns:a16="http://schemas.microsoft.com/office/drawing/2014/main" id="{A0986A5E-7A68-424A-B734-C28BEA4877C0}"/>
              </a:ext>
            </a:extLst>
          </p:cNvPr>
          <p:cNvCxnSpPr>
            <a:cxnSpLocks/>
            <a:endCxn id="65" idx="1"/>
          </p:cNvCxnSpPr>
          <p:nvPr/>
        </p:nvCxnSpPr>
        <p:spPr>
          <a:xfrm flipH="1">
            <a:off x="6040157" y="3677642"/>
            <a:ext cx="3560" cy="716952"/>
          </a:xfrm>
          <a:prstGeom prst="straightConnector1">
            <a:avLst/>
          </a:prstGeom>
          <a:noFill/>
          <a:ln w="12700" cap="flat" cmpd="sng" algn="ctr">
            <a:solidFill>
              <a:srgbClr val="224982"/>
            </a:solidFill>
            <a:prstDash val="solid"/>
            <a:headEnd type="none" w="med" len="med"/>
            <a:tailEnd type="triangle" w="med" len="med"/>
          </a:ln>
          <a:effectLst/>
        </p:spPr>
      </p:cxnSp>
      <p:grpSp>
        <p:nvGrpSpPr>
          <p:cNvPr id="13" name="Group 12">
            <a:extLst>
              <a:ext uri="{FF2B5EF4-FFF2-40B4-BE49-F238E27FC236}">
                <a16:creationId xmlns:a16="http://schemas.microsoft.com/office/drawing/2014/main" id="{38E404F1-3B15-F04F-AA7F-4EF035352FF5}"/>
              </a:ext>
            </a:extLst>
          </p:cNvPr>
          <p:cNvGrpSpPr/>
          <p:nvPr/>
        </p:nvGrpSpPr>
        <p:grpSpPr>
          <a:xfrm>
            <a:off x="5185476" y="4241038"/>
            <a:ext cx="1733369" cy="1681629"/>
            <a:chOff x="5203980" y="4592469"/>
            <a:chExt cx="1733369" cy="1681629"/>
          </a:xfrm>
        </p:grpSpPr>
        <p:sp>
          <p:nvSpPr>
            <p:cNvPr id="59" name="Rounded Rectangle 58">
              <a:extLst>
                <a:ext uri="{FF2B5EF4-FFF2-40B4-BE49-F238E27FC236}">
                  <a16:creationId xmlns:a16="http://schemas.microsoft.com/office/drawing/2014/main" id="{850163D6-78EC-E647-8937-675612BC762E}"/>
                </a:ext>
              </a:extLst>
            </p:cNvPr>
            <p:cNvSpPr/>
            <p:nvPr/>
          </p:nvSpPr>
          <p:spPr>
            <a:xfrm>
              <a:off x="5203980" y="4592469"/>
              <a:ext cx="1733369" cy="1681629"/>
            </a:xfrm>
            <a:prstGeom prst="roundRect">
              <a:avLst/>
            </a:prstGeom>
            <a:solidFill>
              <a:srgbClr val="224982">
                <a:alpha val="50000"/>
              </a:srgbClr>
            </a:solidFill>
            <a:ln w="12700" cap="flat"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sp>
          <p:nvSpPr>
            <p:cNvPr id="65" name="Can 64">
              <a:extLst>
                <a:ext uri="{FF2B5EF4-FFF2-40B4-BE49-F238E27FC236}">
                  <a16:creationId xmlns:a16="http://schemas.microsoft.com/office/drawing/2014/main" id="{C05EBF52-4CE6-5E4F-AC48-8FA1636CF5AE}"/>
                </a:ext>
              </a:extLst>
            </p:cNvPr>
            <p:cNvSpPr/>
            <p:nvPr/>
          </p:nvSpPr>
          <p:spPr>
            <a:xfrm>
              <a:off x="5662170" y="4746025"/>
              <a:ext cx="792982" cy="593959"/>
            </a:xfrm>
            <a:prstGeom prst="can">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lnSpcReduction="10000"/>
            </a:bodyPr>
            <a:lstStyle/>
            <a:p>
              <a:pPr algn="ctr"/>
              <a:r>
                <a:rPr lang="en-US" sz="1000" b="0" i="0" dirty="0">
                  <a:solidFill>
                    <a:schemeClr val="bg1"/>
                  </a:solidFill>
                  <a:ea typeface="Proxima Nova" charset="0"/>
                  <a:cs typeface="Proxima Nova" charset="0"/>
                </a:rPr>
                <a:t>Config</a:t>
              </a:r>
            </a:p>
            <a:p>
              <a:pPr algn="ctr"/>
              <a:r>
                <a:rPr lang="en-US" sz="1000" dirty="0">
                  <a:solidFill>
                    <a:schemeClr val="bg1"/>
                  </a:solidFill>
                  <a:ea typeface="Proxima Nova" charset="0"/>
                  <a:cs typeface="Proxima Nova" charset="0"/>
                </a:rPr>
                <a:t>Files</a:t>
              </a:r>
              <a:endParaRPr lang="en-US" sz="1000" b="0" i="0" dirty="0">
                <a:solidFill>
                  <a:schemeClr val="bg1"/>
                </a:solidFill>
                <a:ea typeface="Proxima Nova" charset="0"/>
                <a:cs typeface="Proxima Nova" charset="0"/>
              </a:endParaRPr>
            </a:p>
          </p:txBody>
        </p:sp>
        <p:sp>
          <p:nvSpPr>
            <p:cNvPr id="61" name="Rounded Rectangle 60">
              <a:extLst>
                <a:ext uri="{FF2B5EF4-FFF2-40B4-BE49-F238E27FC236}">
                  <a16:creationId xmlns:a16="http://schemas.microsoft.com/office/drawing/2014/main" id="{9AEF1E69-3D28-0F46-9940-EA8A34145C0A}"/>
                </a:ext>
              </a:extLst>
            </p:cNvPr>
            <p:cNvSpPr/>
            <p:nvPr/>
          </p:nvSpPr>
          <p:spPr>
            <a:xfrm>
              <a:off x="5584516" y="5769219"/>
              <a:ext cx="947179" cy="353101"/>
            </a:xfrm>
            <a:prstGeom prst="roundRect">
              <a:avLst/>
            </a:prstGeom>
            <a:solidFill>
              <a:srgbClr val="FFFFFF">
                <a:alpha val="50000"/>
              </a:srgbClr>
            </a:solidFill>
            <a:ln w="12700" cap="flat" cmpd="sng" algn="ctr">
              <a:solidFill>
                <a:srgbClr val="FFFFFF">
                  <a:lumMod val="50000"/>
                </a:srgbClr>
              </a:solidFill>
              <a:prstDash val="solid"/>
            </a:ln>
            <a:effectLst/>
          </p:spPr>
          <p:txBody>
            <a:bodyPr rtlCol="0" anchor="ctr"/>
            <a:lstStyle/>
            <a:p>
              <a:pPr lvl="0" algn="ctr" defTabSz="914400">
                <a:defRPr/>
              </a:pPr>
              <a:r>
                <a:rPr lang="en-US" sz="1200" kern="0" dirty="0">
                  <a:solidFill>
                    <a:srgbClr val="000000"/>
                  </a:solidFill>
                  <a:latin typeface="Calibri"/>
                </a:rPr>
                <a:t>a</a:t>
              </a:r>
              <a:r>
                <a:rPr kumimoji="0" lang="en-US" sz="1200" b="0" i="0" u="none" strike="noStrike" kern="0" cap="none" spc="0" normalizeH="0" baseline="0" noProof="0" dirty="0">
                  <a:ln>
                    <a:noFill/>
                  </a:ln>
                  <a:solidFill>
                    <a:srgbClr val="000000"/>
                  </a:solidFill>
                  <a:effectLst/>
                  <a:uLnTx/>
                  <a:uFillTx/>
                  <a:latin typeface="Calibri"/>
                  <a:ea typeface="+mn-ea"/>
                  <a:cs typeface="+mn-cs"/>
                </a:rPr>
                <a:t>pp</a:t>
              </a:r>
              <a:endParaRPr kumimoji="0" lang="en-US" sz="1050" b="0" i="0" u="none" strike="noStrike" kern="0" cap="none" spc="0" normalizeH="0" baseline="0" noProof="0" dirty="0">
                <a:ln>
                  <a:noFill/>
                </a:ln>
                <a:solidFill>
                  <a:srgbClr val="000000"/>
                </a:solidFill>
                <a:effectLst/>
                <a:uLnTx/>
                <a:uFillTx/>
                <a:latin typeface="Calibri"/>
                <a:ea typeface="+mn-ea"/>
                <a:cs typeface="+mn-cs"/>
              </a:endParaRPr>
            </a:p>
          </p:txBody>
        </p:sp>
        <p:cxnSp>
          <p:nvCxnSpPr>
            <p:cNvPr id="62" name="Straight Arrow Connector 61">
              <a:extLst>
                <a:ext uri="{FF2B5EF4-FFF2-40B4-BE49-F238E27FC236}">
                  <a16:creationId xmlns:a16="http://schemas.microsoft.com/office/drawing/2014/main" id="{1F655CBB-8E39-C443-B3B4-4763DFD1B5E2}"/>
                </a:ext>
              </a:extLst>
            </p:cNvPr>
            <p:cNvCxnSpPr>
              <a:cxnSpLocks/>
              <a:stCxn id="61" idx="0"/>
              <a:endCxn id="65" idx="3"/>
            </p:cNvCxnSpPr>
            <p:nvPr/>
          </p:nvCxnSpPr>
          <p:spPr>
            <a:xfrm flipV="1">
              <a:off x="6058106" y="5339984"/>
              <a:ext cx="555" cy="429235"/>
            </a:xfrm>
            <a:prstGeom prst="straightConnector1">
              <a:avLst/>
            </a:prstGeom>
            <a:ln>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66" name="Rectangle 65">
            <a:extLst>
              <a:ext uri="{FF2B5EF4-FFF2-40B4-BE49-F238E27FC236}">
                <a16:creationId xmlns:a16="http://schemas.microsoft.com/office/drawing/2014/main" id="{859DD143-9A4A-9342-861B-868A9419F3B6}"/>
              </a:ext>
            </a:extLst>
          </p:cNvPr>
          <p:cNvSpPr/>
          <p:nvPr/>
        </p:nvSpPr>
        <p:spPr>
          <a:xfrm>
            <a:off x="5177393" y="5890625"/>
            <a:ext cx="1795684" cy="369332"/>
          </a:xfrm>
          <a:prstGeom prst="rect">
            <a:avLst/>
          </a:prstGeom>
        </p:spPr>
        <p:txBody>
          <a:bodyPr wrap="none">
            <a:spAutoFit/>
          </a:bodyPr>
          <a:lstStyle/>
          <a:p>
            <a:r>
              <a:rPr lang="en-US" kern="0" dirty="0">
                <a:solidFill>
                  <a:srgbClr val="000000"/>
                </a:solidFill>
                <a:latin typeface="Calibri"/>
              </a:rPr>
              <a:t>CPM </a:t>
            </a:r>
            <a:r>
              <a:rPr lang="en-US" kern="0" dirty="0">
                <a:solidFill>
                  <a:srgbClr val="000000"/>
                </a:solidFill>
                <a:latin typeface="Calibri"/>
                <a:hlinkClick r:id="rId5"/>
              </a:rPr>
              <a:t>Push-to-File</a:t>
            </a:r>
            <a:endParaRPr lang="en-US" dirty="0"/>
          </a:p>
        </p:txBody>
      </p:sp>
      <p:cxnSp>
        <p:nvCxnSpPr>
          <p:cNvPr id="67" name="Straight Connector 66">
            <a:extLst>
              <a:ext uri="{FF2B5EF4-FFF2-40B4-BE49-F238E27FC236}">
                <a16:creationId xmlns:a16="http://schemas.microsoft.com/office/drawing/2014/main" id="{A567BB07-AF76-004C-83D9-BCF4F9EFC868}"/>
              </a:ext>
            </a:extLst>
          </p:cNvPr>
          <p:cNvCxnSpPr/>
          <p:nvPr/>
        </p:nvCxnSpPr>
        <p:spPr>
          <a:xfrm>
            <a:off x="11949692" y="1183067"/>
            <a:ext cx="0" cy="211455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85D6B5D9-6AAE-2649-976B-2D6F277D74D4}"/>
              </a:ext>
            </a:extLst>
          </p:cNvPr>
          <p:cNvSpPr/>
          <p:nvPr/>
        </p:nvSpPr>
        <p:spPr>
          <a:xfrm>
            <a:off x="6606561" y="2299734"/>
            <a:ext cx="415498" cy="215444"/>
          </a:xfrm>
          <a:prstGeom prst="rect">
            <a:avLst/>
          </a:prstGeom>
        </p:spPr>
        <p:txBody>
          <a:bodyPr wrap="none">
            <a:spAutoFit/>
          </a:bodyPr>
          <a:lstStyle/>
          <a:p>
            <a:r>
              <a:rPr lang="en-US" sz="800" b="1" kern="0" dirty="0">
                <a:solidFill>
                  <a:srgbClr val="224982"/>
                </a:solidFill>
                <a:latin typeface="Century Gothic"/>
                <a:ea typeface="Calibri"/>
                <a:cs typeface="Century Gothic"/>
                <a:sym typeface="Calibri"/>
              </a:rPr>
              <a:t>1858</a:t>
            </a:r>
            <a:endParaRPr lang="en-US" sz="800" dirty="0"/>
          </a:p>
        </p:txBody>
      </p:sp>
      <p:sp>
        <p:nvSpPr>
          <p:cNvPr id="68" name="Rectangle 67">
            <a:extLst>
              <a:ext uri="{FF2B5EF4-FFF2-40B4-BE49-F238E27FC236}">
                <a16:creationId xmlns:a16="http://schemas.microsoft.com/office/drawing/2014/main" id="{F281A2DF-AAE3-A641-8F12-DA0F1815457A}"/>
              </a:ext>
            </a:extLst>
          </p:cNvPr>
          <p:cNvSpPr/>
          <p:nvPr/>
        </p:nvSpPr>
        <p:spPr>
          <a:xfrm>
            <a:off x="7937589" y="1483753"/>
            <a:ext cx="357790" cy="215444"/>
          </a:xfrm>
          <a:prstGeom prst="rect">
            <a:avLst/>
          </a:prstGeom>
        </p:spPr>
        <p:txBody>
          <a:bodyPr wrap="none">
            <a:spAutoFit/>
          </a:bodyPr>
          <a:lstStyle/>
          <a:p>
            <a:r>
              <a:rPr lang="en-US" sz="800" b="1" kern="0" dirty="0">
                <a:solidFill>
                  <a:srgbClr val="224982"/>
                </a:solidFill>
                <a:latin typeface="Century Gothic"/>
                <a:ea typeface="Calibri"/>
                <a:cs typeface="Century Gothic"/>
                <a:sym typeface="Calibri"/>
              </a:rPr>
              <a:t>443</a:t>
            </a:r>
            <a:endParaRPr lang="en-US" sz="800" dirty="0"/>
          </a:p>
        </p:txBody>
      </p:sp>
    </p:spTree>
    <p:extLst>
      <p:ext uri="{BB962C8B-B14F-4D97-AF65-F5344CB8AC3E}">
        <p14:creationId xmlns:p14="http://schemas.microsoft.com/office/powerpoint/2010/main" val="2910042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99" y="9032"/>
            <a:ext cx="10972800" cy="996306"/>
          </a:xfrm>
        </p:spPr>
        <p:txBody>
          <a:bodyPr/>
          <a:lstStyle/>
          <a:p>
            <a:r>
              <a:rPr lang="en-US" dirty="0" err="1"/>
              <a:t>Conjur</a:t>
            </a:r>
            <a:r>
              <a:rPr lang="en-US" dirty="0"/>
              <a:t> Demo Architecture</a:t>
            </a:r>
          </a:p>
        </p:txBody>
      </p:sp>
      <p:cxnSp>
        <p:nvCxnSpPr>
          <p:cNvPr id="81" name="Straight Arrow Connector 80">
            <a:extLst>
              <a:ext uri="{FF2B5EF4-FFF2-40B4-BE49-F238E27FC236}">
                <a16:creationId xmlns:a16="http://schemas.microsoft.com/office/drawing/2014/main" id="{6C3BF0E1-DC68-D04C-AC5F-B53DC21D4277}"/>
              </a:ext>
            </a:extLst>
          </p:cNvPr>
          <p:cNvCxnSpPr>
            <a:cxnSpLocks/>
            <a:stCxn id="56" idx="0"/>
            <a:endCxn id="6" idx="4"/>
          </p:cNvCxnSpPr>
          <p:nvPr/>
        </p:nvCxnSpPr>
        <p:spPr>
          <a:xfrm flipH="1" flipV="1">
            <a:off x="5412067" y="3467177"/>
            <a:ext cx="4187" cy="1607377"/>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grpSp>
        <p:nvGrpSpPr>
          <p:cNvPr id="47" name="Group 46">
            <a:extLst>
              <a:ext uri="{FF2B5EF4-FFF2-40B4-BE49-F238E27FC236}">
                <a16:creationId xmlns:a16="http://schemas.microsoft.com/office/drawing/2014/main" id="{E186EE1C-CA6C-804D-8B35-C173947471FF}"/>
              </a:ext>
            </a:extLst>
          </p:cNvPr>
          <p:cNvGrpSpPr/>
          <p:nvPr/>
        </p:nvGrpSpPr>
        <p:grpSpPr>
          <a:xfrm>
            <a:off x="3869872" y="2494341"/>
            <a:ext cx="4583620" cy="1227276"/>
            <a:chOff x="5167993" y="2218369"/>
            <a:chExt cx="4583620" cy="1227276"/>
          </a:xfrm>
        </p:grpSpPr>
        <p:sp>
          <p:nvSpPr>
            <p:cNvPr id="30" name="Rounded Rectangle 29"/>
            <p:cNvSpPr/>
            <p:nvPr/>
          </p:nvSpPr>
          <p:spPr>
            <a:xfrm>
              <a:off x="5167993" y="2218369"/>
              <a:ext cx="4583620" cy="1227276"/>
            </a:xfrm>
            <a:prstGeom prst="roundRect">
              <a:avLst/>
            </a:prstGeom>
            <a:solidFill>
              <a:schemeClr val="accent1">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Calibri"/>
                  <a:ea typeface="+mn-ea"/>
                  <a:cs typeface="+mn-cs"/>
                </a:rPr>
                <a:t>Linux  Host</a:t>
              </a:r>
            </a:p>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Calibri"/>
                  <a:ea typeface="+mn-ea"/>
                  <a:cs typeface="+mn-cs"/>
                </a:rPr>
                <a:t>(my Mac)</a:t>
              </a:r>
            </a:p>
          </p:txBody>
        </p:sp>
        <p:sp>
          <p:nvSpPr>
            <p:cNvPr id="6" name="Oval 5"/>
            <p:cNvSpPr/>
            <p:nvPr/>
          </p:nvSpPr>
          <p:spPr>
            <a:xfrm>
              <a:off x="6344428" y="2459685"/>
              <a:ext cx="731520" cy="731520"/>
            </a:xfrm>
            <a:prstGeom prst="ellipse">
              <a:avLst/>
            </a:prstGeom>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4400" dirty="0">
                  <a:solidFill>
                    <a:srgbClr val="FFFFFF"/>
                  </a:solidFill>
                  <a:latin typeface="Calibri"/>
                </a:rPr>
                <a:t>L</a:t>
              </a:r>
              <a:endParaRPr kumimoji="0" lang="en-US" sz="4400" b="0" i="0" u="none" strike="noStrike" kern="1200" cap="none" spc="0" normalizeH="0" baseline="0" noProof="0" dirty="0">
                <a:ln>
                  <a:noFill/>
                </a:ln>
                <a:solidFill>
                  <a:srgbClr val="FFFFFF"/>
                </a:solidFill>
                <a:effectLst/>
                <a:uLnTx/>
                <a:uFillTx/>
                <a:latin typeface="Calibri"/>
                <a:ea typeface="+mn-ea"/>
                <a:cs typeface="+mn-cs"/>
              </a:endParaRPr>
            </a:p>
          </p:txBody>
        </p:sp>
      </p:grpSp>
      <p:grpSp>
        <p:nvGrpSpPr>
          <p:cNvPr id="53" name="Group 52">
            <a:extLst>
              <a:ext uri="{FF2B5EF4-FFF2-40B4-BE49-F238E27FC236}">
                <a16:creationId xmlns:a16="http://schemas.microsoft.com/office/drawing/2014/main" id="{24838952-8E01-DF45-A462-6A7FC6ADC003}"/>
              </a:ext>
            </a:extLst>
          </p:cNvPr>
          <p:cNvGrpSpPr/>
          <p:nvPr/>
        </p:nvGrpSpPr>
        <p:grpSpPr>
          <a:xfrm>
            <a:off x="3869872" y="1313722"/>
            <a:ext cx="4583620" cy="1003985"/>
            <a:chOff x="4553978" y="1243877"/>
            <a:chExt cx="4583620" cy="1003985"/>
          </a:xfrm>
        </p:grpSpPr>
        <p:sp>
          <p:nvSpPr>
            <p:cNvPr id="74" name="Rounded Rectangle 73">
              <a:extLst>
                <a:ext uri="{FF2B5EF4-FFF2-40B4-BE49-F238E27FC236}">
                  <a16:creationId xmlns:a16="http://schemas.microsoft.com/office/drawing/2014/main" id="{647D1D70-7FF4-3241-B98C-EC02D0AEA86B}"/>
                </a:ext>
              </a:extLst>
            </p:cNvPr>
            <p:cNvSpPr/>
            <p:nvPr/>
          </p:nvSpPr>
          <p:spPr>
            <a:xfrm>
              <a:off x="4553978" y="1243877"/>
              <a:ext cx="4583620" cy="1003985"/>
            </a:xfrm>
            <a:prstGeom prst="roundRect">
              <a:avLst/>
            </a:prstGeom>
            <a:solidFill>
              <a:schemeClr val="accent1">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Calibri"/>
                  <a:ea typeface="+mn-ea"/>
                  <a:cs typeface="+mn-cs"/>
                </a:rPr>
                <a:t>Windows Hosts</a:t>
              </a:r>
            </a:p>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Calibri"/>
                  <a:ea typeface="+mn-ea"/>
                  <a:cs typeface="+mn-cs"/>
                </a:rPr>
                <a:t>(my Mac)</a:t>
              </a:r>
            </a:p>
          </p:txBody>
        </p:sp>
        <p:sp>
          <p:nvSpPr>
            <p:cNvPr id="75" name="Rounded Rectangle 74">
              <a:extLst>
                <a:ext uri="{FF2B5EF4-FFF2-40B4-BE49-F238E27FC236}">
                  <a16:creationId xmlns:a16="http://schemas.microsoft.com/office/drawing/2014/main" id="{CAF23F49-7E93-2246-8CEE-30C84A60EC04}"/>
                </a:ext>
              </a:extLst>
            </p:cNvPr>
            <p:cNvSpPr/>
            <p:nvPr/>
          </p:nvSpPr>
          <p:spPr>
            <a:xfrm>
              <a:off x="5081677" y="1354681"/>
              <a:ext cx="2005232" cy="483342"/>
            </a:xfrm>
            <a:prstGeom prst="roundRect">
              <a:avLst/>
            </a:prstGeom>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Calibri"/>
                  <a:ea typeface="+mn-ea"/>
                  <a:cs typeface="+mn-cs"/>
                </a:rPr>
                <a:t>CyberArk Enterprise Password Vault</a:t>
              </a:r>
            </a:p>
          </p:txBody>
        </p:sp>
        <p:sp>
          <p:nvSpPr>
            <p:cNvPr id="76" name="Rounded Rectangle 75">
              <a:extLst>
                <a:ext uri="{FF2B5EF4-FFF2-40B4-BE49-F238E27FC236}">
                  <a16:creationId xmlns:a16="http://schemas.microsoft.com/office/drawing/2014/main" id="{9C4AD331-2ADB-1F4B-8024-118EC4CE2806}"/>
                </a:ext>
              </a:extLst>
            </p:cNvPr>
            <p:cNvSpPr/>
            <p:nvPr/>
          </p:nvSpPr>
          <p:spPr>
            <a:xfrm>
              <a:off x="5081677" y="1885411"/>
              <a:ext cx="2005232" cy="269906"/>
            </a:xfrm>
            <a:prstGeom prst="roundRect">
              <a:avLst/>
            </a:prstGeom>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Calibri"/>
                  <a:ea typeface="+mn-ea"/>
                  <a:cs typeface="+mn-cs"/>
                </a:rPr>
                <a:t>Synchronizer</a:t>
              </a:r>
            </a:p>
          </p:txBody>
        </p:sp>
      </p:grpSp>
      <p:cxnSp>
        <p:nvCxnSpPr>
          <p:cNvPr id="77" name="Straight Arrow Connector 76">
            <a:extLst>
              <a:ext uri="{FF2B5EF4-FFF2-40B4-BE49-F238E27FC236}">
                <a16:creationId xmlns:a16="http://schemas.microsoft.com/office/drawing/2014/main" id="{A7B99C61-3770-794F-A452-709443991078}"/>
              </a:ext>
            </a:extLst>
          </p:cNvPr>
          <p:cNvCxnSpPr>
            <a:cxnSpLocks/>
            <a:stCxn id="6" idx="0"/>
            <a:endCxn id="76" idx="2"/>
          </p:cNvCxnSpPr>
          <p:nvPr/>
        </p:nvCxnSpPr>
        <p:spPr>
          <a:xfrm flipH="1" flipV="1">
            <a:off x="5400187" y="2225162"/>
            <a:ext cx="11880" cy="510495"/>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grpSp>
        <p:nvGrpSpPr>
          <p:cNvPr id="18" name="Group 17">
            <a:extLst>
              <a:ext uri="{FF2B5EF4-FFF2-40B4-BE49-F238E27FC236}">
                <a16:creationId xmlns:a16="http://schemas.microsoft.com/office/drawing/2014/main" id="{3D79658F-AB29-9044-8F40-54A17524149E}"/>
              </a:ext>
            </a:extLst>
          </p:cNvPr>
          <p:cNvGrpSpPr/>
          <p:nvPr/>
        </p:nvGrpSpPr>
        <p:grpSpPr>
          <a:xfrm>
            <a:off x="3869872" y="3860167"/>
            <a:ext cx="4583620" cy="2597786"/>
            <a:chOff x="3869872" y="4047943"/>
            <a:chExt cx="4583620" cy="2597786"/>
          </a:xfrm>
        </p:grpSpPr>
        <p:sp>
          <p:nvSpPr>
            <p:cNvPr id="121" name="Rounded Rectangle 120">
              <a:extLst>
                <a:ext uri="{FF2B5EF4-FFF2-40B4-BE49-F238E27FC236}">
                  <a16:creationId xmlns:a16="http://schemas.microsoft.com/office/drawing/2014/main" id="{087DC3B4-5CB2-BD43-93E7-694404A29C23}"/>
                </a:ext>
              </a:extLst>
            </p:cNvPr>
            <p:cNvSpPr/>
            <p:nvPr/>
          </p:nvSpPr>
          <p:spPr>
            <a:xfrm>
              <a:off x="3869872" y="4047943"/>
              <a:ext cx="4583620" cy="2597786"/>
            </a:xfrm>
            <a:prstGeom prst="roundRect">
              <a:avLst>
                <a:gd name="adj" fmla="val 9505"/>
              </a:avLst>
            </a:prstGeom>
            <a:solidFill>
              <a:schemeClr val="bg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marL="0" marR="0" lvl="0" indent="0" algn="r" defTabSz="457200" rtl="0" eaLnBrk="1" fontAlgn="auto" latinLnBrk="0" hangingPunct="1">
                <a:lnSpc>
                  <a:spcPct val="100000"/>
                </a:lnSpc>
                <a:spcBef>
                  <a:spcPts val="0"/>
                </a:spcBef>
                <a:spcAft>
                  <a:spcPts val="0"/>
                </a:spcAft>
                <a:buClrTx/>
                <a:buSzTx/>
                <a:buFontTx/>
                <a:buNone/>
                <a:tabLst/>
                <a:defRPr/>
              </a:pPr>
              <a:r>
                <a:rPr lang="en-US" sz="1400" dirty="0" err="1">
                  <a:solidFill>
                    <a:srgbClr val="000000"/>
                  </a:solidFill>
                  <a:latin typeface="Calibri"/>
                </a:rPr>
                <a:t>Minikube</a:t>
              </a:r>
              <a:r>
                <a:rPr lang="en-US" sz="1400" dirty="0">
                  <a:solidFill>
                    <a:srgbClr val="000000"/>
                  </a:solidFill>
                  <a:latin typeface="Calibri"/>
                </a:rPr>
                <a:t> K8s</a:t>
              </a:r>
              <a:r>
                <a:rPr kumimoji="0" lang="en-US" sz="1400" b="0" i="0" u="none" strike="noStrike" kern="1200" cap="none" spc="0" normalizeH="0" baseline="0" noProof="0" dirty="0">
                  <a:ln>
                    <a:noFill/>
                  </a:ln>
                  <a:solidFill>
                    <a:srgbClr val="000000"/>
                  </a:solidFill>
                  <a:effectLst/>
                  <a:uLnTx/>
                  <a:uFillTx/>
                  <a:latin typeface="Calibri"/>
                  <a:ea typeface="+mn-ea"/>
                  <a:cs typeface="+mn-cs"/>
                </a:rPr>
                <a:t> Cluster</a:t>
              </a:r>
              <a:br>
                <a:rPr kumimoji="0" lang="en-US" sz="1400" b="0" i="0" u="none" strike="noStrike" kern="1200" cap="none" spc="0" normalizeH="0" baseline="0" noProof="0" dirty="0">
                  <a:ln>
                    <a:noFill/>
                  </a:ln>
                  <a:solidFill>
                    <a:srgbClr val="000000"/>
                  </a:solidFill>
                  <a:effectLst/>
                  <a:uLnTx/>
                  <a:uFillTx/>
                  <a:latin typeface="Calibri"/>
                  <a:ea typeface="+mn-ea"/>
                  <a:cs typeface="+mn-cs"/>
                </a:rPr>
              </a:br>
              <a:r>
                <a:rPr kumimoji="0" lang="en-US" sz="1400" b="0" i="0" u="none" strike="noStrike" kern="1200" cap="none" spc="0" normalizeH="0" baseline="0" noProof="0" dirty="0">
                  <a:ln>
                    <a:noFill/>
                  </a:ln>
                  <a:solidFill>
                    <a:srgbClr val="000000"/>
                  </a:solidFill>
                  <a:effectLst/>
                  <a:uLnTx/>
                  <a:uFillTx/>
                  <a:latin typeface="Calibri"/>
                  <a:ea typeface="+mn-ea"/>
                  <a:cs typeface="+mn-cs"/>
                </a:rPr>
                <a:t>(my Mac</a:t>
              </a:r>
              <a:r>
                <a:rPr kumimoji="0" lang="en-US" sz="1800" b="0" i="0" u="none" strike="noStrike" kern="1200" cap="none" spc="0" normalizeH="0" baseline="0" noProof="0" dirty="0">
                  <a:ln>
                    <a:noFill/>
                  </a:ln>
                  <a:solidFill>
                    <a:srgbClr val="000000"/>
                  </a:solidFill>
                  <a:effectLst/>
                  <a:uLnTx/>
                  <a:uFillTx/>
                  <a:latin typeface="Calibri"/>
                  <a:ea typeface="+mn-ea"/>
                  <a:cs typeface="+mn-cs"/>
                </a:rPr>
                <a:t>)</a:t>
              </a:r>
            </a:p>
          </p:txBody>
        </p:sp>
        <p:cxnSp>
          <p:nvCxnSpPr>
            <p:cNvPr id="126" name="Elbow Connector 125">
              <a:extLst>
                <a:ext uri="{FF2B5EF4-FFF2-40B4-BE49-F238E27FC236}">
                  <a16:creationId xmlns:a16="http://schemas.microsoft.com/office/drawing/2014/main" id="{8F858DAD-C16A-0042-99A0-81FB39794DCB}"/>
                </a:ext>
              </a:extLst>
            </p:cNvPr>
            <p:cNvCxnSpPr>
              <a:cxnSpLocks/>
              <a:stCxn id="60" idx="2"/>
              <a:endCxn id="57" idx="4"/>
            </p:cNvCxnSpPr>
            <p:nvPr/>
          </p:nvCxnSpPr>
          <p:spPr>
            <a:xfrm rot="5400000">
              <a:off x="6286378" y="5305670"/>
              <a:ext cx="113330" cy="1861951"/>
            </a:xfrm>
            <a:prstGeom prst="bentConnector3">
              <a:avLst>
                <a:gd name="adj1" fmla="val 301712"/>
              </a:avLst>
            </a:prstGeom>
            <a:ln>
              <a:headEnd type="triangle"/>
              <a:tailEnd type="triangle"/>
            </a:ln>
          </p:spPr>
          <p:style>
            <a:lnRef idx="2">
              <a:schemeClr val="accent1"/>
            </a:lnRef>
            <a:fillRef idx="0">
              <a:schemeClr val="accent1"/>
            </a:fillRef>
            <a:effectRef idx="1">
              <a:schemeClr val="accent1"/>
            </a:effectRef>
            <a:fontRef idx="minor">
              <a:schemeClr val="tx1"/>
            </a:fontRef>
          </p:style>
        </p:cxnSp>
        <p:grpSp>
          <p:nvGrpSpPr>
            <p:cNvPr id="17" name="Group 16">
              <a:extLst>
                <a:ext uri="{FF2B5EF4-FFF2-40B4-BE49-F238E27FC236}">
                  <a16:creationId xmlns:a16="http://schemas.microsoft.com/office/drawing/2014/main" id="{1196BF85-508A-5748-9F12-11D75F57CA3B}"/>
                </a:ext>
              </a:extLst>
            </p:cNvPr>
            <p:cNvGrpSpPr/>
            <p:nvPr/>
          </p:nvGrpSpPr>
          <p:grpSpPr>
            <a:xfrm>
              <a:off x="6184785" y="4784268"/>
              <a:ext cx="1924746" cy="1795153"/>
              <a:chOff x="6184785" y="4784268"/>
              <a:chExt cx="1924746" cy="1795153"/>
            </a:xfrm>
          </p:grpSpPr>
          <p:sp>
            <p:nvSpPr>
              <p:cNvPr id="69" name="Rounded Rectangle 68">
                <a:extLst>
                  <a:ext uri="{FF2B5EF4-FFF2-40B4-BE49-F238E27FC236}">
                    <a16:creationId xmlns:a16="http://schemas.microsoft.com/office/drawing/2014/main" id="{DB28D2EA-EC7C-0E4B-8E63-7EA15490CA12}"/>
                  </a:ext>
                </a:extLst>
              </p:cNvPr>
              <p:cNvSpPr/>
              <p:nvPr/>
            </p:nvSpPr>
            <p:spPr>
              <a:xfrm>
                <a:off x="6184785" y="4784268"/>
                <a:ext cx="1924746" cy="1795153"/>
              </a:xfrm>
              <a:prstGeom prst="roundRect">
                <a:avLst>
                  <a:gd name="adj" fmla="val 10132"/>
                </a:avLst>
              </a:prstGeom>
              <a:solidFill>
                <a:schemeClr val="accent1">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Calibri"/>
                    <a:ea typeface="+mn-ea"/>
                    <a:cs typeface="+mn-cs"/>
                  </a:rPr>
                  <a:t>user1</a:t>
                </a:r>
                <a:br>
                  <a:rPr kumimoji="0" lang="en-US" sz="1400" b="0" i="0" u="none" strike="noStrike" kern="1200" cap="none" spc="0" normalizeH="0" baseline="0" noProof="0" dirty="0">
                    <a:ln>
                      <a:noFill/>
                    </a:ln>
                    <a:solidFill>
                      <a:srgbClr val="FFFFFF"/>
                    </a:solidFill>
                    <a:effectLst/>
                    <a:uLnTx/>
                    <a:uFillTx/>
                    <a:latin typeface="Calibri"/>
                    <a:ea typeface="+mn-ea"/>
                    <a:cs typeface="+mn-cs"/>
                  </a:rPr>
                </a:br>
                <a:r>
                  <a:rPr kumimoji="0" lang="en-US" sz="1400" b="0" i="0" u="none" strike="noStrike" kern="1200" cap="none" spc="0" normalizeH="0" baseline="0" noProof="0" dirty="0">
                    <a:ln>
                      <a:noFill/>
                    </a:ln>
                    <a:solidFill>
                      <a:srgbClr val="FFFFFF"/>
                    </a:solidFill>
                    <a:effectLst/>
                    <a:uLnTx/>
                    <a:uFillTx/>
                    <a:latin typeface="Calibri"/>
                    <a:ea typeface="+mn-ea"/>
                    <a:cs typeface="+mn-cs"/>
                  </a:rPr>
                  <a:t>Namespace</a:t>
                </a:r>
              </a:p>
            </p:txBody>
          </p:sp>
          <p:grpSp>
            <p:nvGrpSpPr>
              <p:cNvPr id="38" name="Group 37">
                <a:extLst>
                  <a:ext uri="{FF2B5EF4-FFF2-40B4-BE49-F238E27FC236}">
                    <a16:creationId xmlns:a16="http://schemas.microsoft.com/office/drawing/2014/main" id="{EBF9267B-5A3A-2746-B528-5214497355A2}"/>
                  </a:ext>
                </a:extLst>
              </p:cNvPr>
              <p:cNvGrpSpPr/>
              <p:nvPr/>
            </p:nvGrpSpPr>
            <p:grpSpPr>
              <a:xfrm>
                <a:off x="6576614" y="5458203"/>
                <a:ext cx="1394807" cy="721777"/>
                <a:chOff x="7918163" y="5845244"/>
                <a:chExt cx="1394807" cy="721777"/>
              </a:xfrm>
            </p:grpSpPr>
            <p:sp>
              <p:nvSpPr>
                <p:cNvPr id="60" name="Rounded Rectangle 59">
                  <a:extLst>
                    <a:ext uri="{FF2B5EF4-FFF2-40B4-BE49-F238E27FC236}">
                      <a16:creationId xmlns:a16="http://schemas.microsoft.com/office/drawing/2014/main" id="{6D58B2A1-ED5D-CB4E-ABA2-EF6A31025E25}"/>
                    </a:ext>
                  </a:extLst>
                </p:cNvPr>
                <p:cNvSpPr/>
                <p:nvPr/>
              </p:nvSpPr>
              <p:spPr>
                <a:xfrm>
                  <a:off x="7918163" y="5845244"/>
                  <a:ext cx="1394807" cy="721777"/>
                </a:xfrm>
                <a:prstGeom prst="roundRect">
                  <a:avLst/>
                </a:prstGeom>
                <a:solidFill>
                  <a:schemeClr val="bg1">
                    <a:alpha val="50000"/>
                  </a:schemeClr>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Calibri"/>
                    <a:ea typeface="+mn-ea"/>
                    <a:cs typeface="+mn-cs"/>
                  </a:endParaRPr>
                </a:p>
              </p:txBody>
            </p:sp>
            <p:sp>
              <p:nvSpPr>
                <p:cNvPr id="61" name="Rounded Rectangle 60">
                  <a:extLst>
                    <a:ext uri="{FF2B5EF4-FFF2-40B4-BE49-F238E27FC236}">
                      <a16:creationId xmlns:a16="http://schemas.microsoft.com/office/drawing/2014/main" id="{5A8E1036-5067-6342-98E6-A3D2AE174878}"/>
                    </a:ext>
                  </a:extLst>
                </p:cNvPr>
                <p:cNvSpPr/>
                <p:nvPr/>
              </p:nvSpPr>
              <p:spPr>
                <a:xfrm>
                  <a:off x="8583271" y="5928641"/>
                  <a:ext cx="644590" cy="549228"/>
                </a:xfrm>
                <a:prstGeom prst="roundRect">
                  <a:avLst/>
                </a:prstGeom>
                <a:solidFill>
                  <a:schemeClr val="bg1">
                    <a:alpha val="50000"/>
                  </a:schemeClr>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w="0">
                        <a:solidFill>
                          <a:srgbClr val="000000"/>
                        </a:solidFill>
                      </a:ln>
                      <a:solidFill>
                        <a:srgbClr val="000000"/>
                      </a:solidFill>
                      <a:effectLst/>
                      <a:uLnTx/>
                      <a:uFillTx/>
                      <a:latin typeface="Calibri"/>
                      <a:ea typeface="+mn-ea"/>
                      <a:cs typeface="+mn-cs"/>
                    </a:rPr>
                    <a:t>Demo App</a:t>
                  </a:r>
                </a:p>
              </p:txBody>
            </p:sp>
            <p:sp>
              <p:nvSpPr>
                <p:cNvPr id="62" name="Oval 61">
                  <a:extLst>
                    <a:ext uri="{FF2B5EF4-FFF2-40B4-BE49-F238E27FC236}">
                      <a16:creationId xmlns:a16="http://schemas.microsoft.com/office/drawing/2014/main" id="{5446A4FC-CD2A-D94A-A6AA-200C6B8ED749}"/>
                    </a:ext>
                  </a:extLst>
                </p:cNvPr>
                <p:cNvSpPr/>
                <p:nvPr/>
              </p:nvSpPr>
              <p:spPr>
                <a:xfrm>
                  <a:off x="7964672" y="5928641"/>
                  <a:ext cx="533488" cy="533488"/>
                </a:xfrm>
                <a:prstGeom prst="ellipse">
                  <a:avLst/>
                </a:prstGeom>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err="1">
                      <a:ln>
                        <a:noFill/>
                      </a:ln>
                      <a:solidFill>
                        <a:srgbClr val="FFFFFF"/>
                      </a:solidFill>
                      <a:effectLst/>
                      <a:uLnTx/>
                      <a:uFillTx/>
                      <a:latin typeface="Calibri"/>
                      <a:ea typeface="+mn-ea"/>
                      <a:cs typeface="+mn-cs"/>
                    </a:rPr>
                    <a:t>Authen-ticator</a:t>
                  </a:r>
                  <a:endParaRPr kumimoji="0" lang="en-US" sz="900" b="0" i="0" u="none" strike="noStrike" kern="1200" cap="none" spc="0" normalizeH="0" baseline="0" noProof="0" dirty="0">
                    <a:ln>
                      <a:noFill/>
                    </a:ln>
                    <a:solidFill>
                      <a:srgbClr val="FFFFFF"/>
                    </a:solidFill>
                    <a:effectLst/>
                    <a:uLnTx/>
                    <a:uFillTx/>
                    <a:latin typeface="Calibri"/>
                    <a:ea typeface="+mn-ea"/>
                    <a:cs typeface="+mn-cs"/>
                  </a:endParaRPr>
                </a:p>
              </p:txBody>
            </p:sp>
          </p:grpSp>
        </p:grpSp>
        <p:cxnSp>
          <p:nvCxnSpPr>
            <p:cNvPr id="35" name="Elbow Connector 34">
              <a:extLst>
                <a:ext uri="{FF2B5EF4-FFF2-40B4-BE49-F238E27FC236}">
                  <a16:creationId xmlns:a16="http://schemas.microsoft.com/office/drawing/2014/main" id="{10BB8342-6433-3148-AD15-B8BBA9632A48}"/>
                </a:ext>
              </a:extLst>
            </p:cNvPr>
            <p:cNvCxnSpPr>
              <a:cxnSpLocks/>
              <a:stCxn id="60" idx="2"/>
              <a:endCxn id="37" idx="4"/>
            </p:cNvCxnSpPr>
            <p:nvPr/>
          </p:nvCxnSpPr>
          <p:spPr>
            <a:xfrm rot="5400000">
              <a:off x="5863432" y="4893104"/>
              <a:ext cx="123710" cy="2697463"/>
            </a:xfrm>
            <a:prstGeom prst="bentConnector3">
              <a:avLst>
                <a:gd name="adj1" fmla="val 284787"/>
              </a:avLst>
            </a:prstGeom>
            <a:ln>
              <a:headEnd type="triangle"/>
              <a:tailEnd type="triangle"/>
            </a:ln>
          </p:spPr>
          <p:style>
            <a:lnRef idx="2">
              <a:schemeClr val="accent1"/>
            </a:lnRef>
            <a:fillRef idx="0">
              <a:schemeClr val="accent1"/>
            </a:fillRef>
            <a:effectRef idx="1">
              <a:schemeClr val="accent1"/>
            </a:effectRef>
            <a:fontRef idx="minor">
              <a:schemeClr val="tx1"/>
            </a:fontRef>
          </p:style>
        </p:cxnSp>
        <p:grpSp>
          <p:nvGrpSpPr>
            <p:cNvPr id="16" name="Group 15">
              <a:extLst>
                <a:ext uri="{FF2B5EF4-FFF2-40B4-BE49-F238E27FC236}">
                  <a16:creationId xmlns:a16="http://schemas.microsoft.com/office/drawing/2014/main" id="{07ECB632-D5EE-B640-94DC-497454E3DEA1}"/>
                </a:ext>
              </a:extLst>
            </p:cNvPr>
            <p:cNvGrpSpPr/>
            <p:nvPr/>
          </p:nvGrpSpPr>
          <p:grpSpPr>
            <a:xfrm>
              <a:off x="4092333" y="4784269"/>
              <a:ext cx="1924746" cy="1795152"/>
              <a:chOff x="4092333" y="4784269"/>
              <a:chExt cx="1924746" cy="1795152"/>
            </a:xfrm>
          </p:grpSpPr>
          <p:sp>
            <p:nvSpPr>
              <p:cNvPr id="65" name="Rounded Rectangle 64"/>
              <p:cNvSpPr/>
              <p:nvPr/>
            </p:nvSpPr>
            <p:spPr>
              <a:xfrm>
                <a:off x="4092333" y="4784269"/>
                <a:ext cx="1924746" cy="1795152"/>
              </a:xfrm>
              <a:prstGeom prst="roundRect">
                <a:avLst/>
              </a:prstGeom>
              <a:solidFill>
                <a:schemeClr val="accent1">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srgbClr val="FFFFFF"/>
                    </a:solidFill>
                    <a:effectLst/>
                    <a:uLnTx/>
                    <a:uFillTx/>
                    <a:latin typeface="Calibri"/>
                    <a:ea typeface="+mn-ea"/>
                    <a:cs typeface="+mn-cs"/>
                  </a:rPr>
                  <a:t>cyberark</a:t>
                </a:r>
                <a:r>
                  <a:rPr kumimoji="0" lang="en-US" sz="1400" b="0" i="0" u="none" strike="noStrike" kern="1200" cap="none" spc="0" normalizeH="0" baseline="0" noProof="0" dirty="0">
                    <a:ln>
                      <a:noFill/>
                    </a:ln>
                    <a:solidFill>
                      <a:srgbClr val="FFFFFF"/>
                    </a:solidFill>
                    <a:effectLst/>
                    <a:uLnTx/>
                    <a:uFillTx/>
                    <a:latin typeface="Calibri"/>
                    <a:ea typeface="+mn-ea"/>
                    <a:cs typeface="+mn-cs"/>
                  </a:rPr>
                  <a:t> </a:t>
                </a:r>
                <a:br>
                  <a:rPr kumimoji="0" lang="en-US" sz="1400" b="0" i="0" u="none" strike="noStrike" kern="1200" cap="none" spc="0" normalizeH="0" baseline="0" noProof="0" dirty="0">
                    <a:ln>
                      <a:noFill/>
                    </a:ln>
                    <a:solidFill>
                      <a:srgbClr val="FFFFFF"/>
                    </a:solidFill>
                    <a:effectLst/>
                    <a:uLnTx/>
                    <a:uFillTx/>
                    <a:latin typeface="Calibri"/>
                    <a:ea typeface="+mn-ea"/>
                    <a:cs typeface="+mn-cs"/>
                  </a:rPr>
                </a:br>
                <a:r>
                  <a:rPr kumimoji="0" lang="en-US" sz="1400" b="0" i="0" u="none" strike="noStrike" kern="1200" cap="none" spc="0" normalizeH="0" baseline="0" noProof="0" dirty="0">
                    <a:ln>
                      <a:noFill/>
                    </a:ln>
                    <a:solidFill>
                      <a:srgbClr val="FFFFFF"/>
                    </a:solidFill>
                    <a:effectLst/>
                    <a:uLnTx/>
                    <a:uFillTx/>
                    <a:latin typeface="Calibri"/>
                    <a:ea typeface="+mn-ea"/>
                    <a:cs typeface="+mn-cs"/>
                  </a:rPr>
                  <a:t>Namespace</a:t>
                </a:r>
              </a:p>
            </p:txBody>
          </p:sp>
          <p:sp>
            <p:nvSpPr>
              <p:cNvPr id="57" name="Oval 56">
                <a:extLst>
                  <a:ext uri="{FF2B5EF4-FFF2-40B4-BE49-F238E27FC236}">
                    <a16:creationId xmlns:a16="http://schemas.microsoft.com/office/drawing/2014/main" id="{4F48553B-C3FB-BC48-AF9E-964B106079C3}"/>
                  </a:ext>
                </a:extLst>
              </p:cNvPr>
              <p:cNvSpPr/>
              <p:nvPr/>
            </p:nvSpPr>
            <p:spPr>
              <a:xfrm>
                <a:off x="5101849" y="6019686"/>
                <a:ext cx="620435" cy="273624"/>
              </a:xfrm>
              <a:prstGeom prst="ellipse">
                <a:avLst/>
              </a:prstGeom>
              <a:solidFill>
                <a:schemeClr val="accent4">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000000"/>
                    </a:solidFill>
                    <a:effectLst/>
                    <a:uLnTx/>
                    <a:uFillTx/>
                    <a:latin typeface="Calibri"/>
                    <a:ea typeface="+mn-ea"/>
                    <a:cs typeface="+mn-cs"/>
                  </a:rPr>
                  <a:t>Service</a:t>
                </a:r>
              </a:p>
            </p:txBody>
          </p:sp>
          <p:pic>
            <p:nvPicPr>
              <p:cNvPr id="7" name="Picture 6">
                <a:extLst>
                  <a:ext uri="{FF2B5EF4-FFF2-40B4-BE49-F238E27FC236}">
                    <a16:creationId xmlns:a16="http://schemas.microsoft.com/office/drawing/2014/main" id="{82D1DE39-2703-3144-A4C1-D116BD84BD22}"/>
                  </a:ext>
                </a:extLst>
              </p:cNvPr>
              <p:cNvPicPr>
                <a:picLocks noChangeAspect="1"/>
              </p:cNvPicPr>
              <p:nvPr/>
            </p:nvPicPr>
            <p:blipFill>
              <a:blip r:embed="rId2"/>
              <a:stretch>
                <a:fillRect/>
              </a:stretch>
            </p:blipFill>
            <p:spPr>
              <a:xfrm>
                <a:off x="4239536" y="5346836"/>
                <a:ext cx="672848" cy="672848"/>
              </a:xfrm>
              <a:prstGeom prst="rect">
                <a:avLst/>
              </a:prstGeom>
            </p:spPr>
          </p:pic>
          <p:sp>
            <p:nvSpPr>
              <p:cNvPr id="37" name="Oval 36">
                <a:extLst>
                  <a:ext uri="{FF2B5EF4-FFF2-40B4-BE49-F238E27FC236}">
                    <a16:creationId xmlns:a16="http://schemas.microsoft.com/office/drawing/2014/main" id="{DDFA763C-FB72-834B-B140-87EF817169C4}"/>
                  </a:ext>
                </a:extLst>
              </p:cNvPr>
              <p:cNvSpPr/>
              <p:nvPr/>
            </p:nvSpPr>
            <p:spPr>
              <a:xfrm>
                <a:off x="4266337" y="6030066"/>
                <a:ext cx="620435" cy="273624"/>
              </a:xfrm>
              <a:prstGeom prst="ellipse">
                <a:avLst/>
              </a:prstGeom>
              <a:solidFill>
                <a:schemeClr val="accent4">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000000"/>
                    </a:solidFill>
                    <a:effectLst/>
                    <a:uLnTx/>
                    <a:uFillTx/>
                    <a:latin typeface="Calibri"/>
                    <a:ea typeface="+mn-ea"/>
                    <a:cs typeface="+mn-cs"/>
                  </a:rPr>
                  <a:t>Service</a:t>
                </a:r>
              </a:p>
            </p:txBody>
          </p:sp>
          <p:sp>
            <p:nvSpPr>
              <p:cNvPr id="56" name="Oval 55">
                <a:extLst>
                  <a:ext uri="{FF2B5EF4-FFF2-40B4-BE49-F238E27FC236}">
                    <a16:creationId xmlns:a16="http://schemas.microsoft.com/office/drawing/2014/main" id="{DFEB5438-DCF2-CC4B-A0D8-31CE5DA75EDC}"/>
                  </a:ext>
                </a:extLst>
              </p:cNvPr>
              <p:cNvSpPr/>
              <p:nvPr/>
            </p:nvSpPr>
            <p:spPr>
              <a:xfrm>
                <a:off x="5050494" y="5262330"/>
                <a:ext cx="731520" cy="731520"/>
              </a:xfrm>
              <a:prstGeom prst="ellipse">
                <a:avLst/>
              </a:prstGeom>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srgbClr val="FFFFFF"/>
                    </a:solidFill>
                    <a:effectLst/>
                    <a:uLnTx/>
                    <a:uFillTx/>
                    <a:latin typeface="Calibri"/>
                    <a:ea typeface="+mn-ea"/>
                    <a:cs typeface="+mn-cs"/>
                  </a:rPr>
                  <a:t>F</a:t>
                </a:r>
              </a:p>
            </p:txBody>
          </p:sp>
        </p:grpSp>
      </p:grpSp>
      <p:pic>
        <p:nvPicPr>
          <p:cNvPr id="28" name="Picture 27">
            <a:extLst>
              <a:ext uri="{FF2B5EF4-FFF2-40B4-BE49-F238E27FC236}">
                <a16:creationId xmlns:a16="http://schemas.microsoft.com/office/drawing/2014/main" id="{5BD9D0A6-8E24-DA4B-AC99-2C11D5E0F961}"/>
              </a:ext>
            </a:extLst>
          </p:cNvPr>
          <p:cNvPicPr>
            <a:picLocks noChangeAspect="1"/>
          </p:cNvPicPr>
          <p:nvPr/>
        </p:nvPicPr>
        <p:blipFill>
          <a:blip r:embed="rId2"/>
          <a:stretch>
            <a:fillRect/>
          </a:stretch>
        </p:blipFill>
        <p:spPr>
          <a:xfrm>
            <a:off x="6106387" y="2756152"/>
            <a:ext cx="672848" cy="672848"/>
          </a:xfrm>
          <a:prstGeom prst="rect">
            <a:avLst/>
          </a:prstGeom>
        </p:spPr>
      </p:pic>
    </p:spTree>
    <p:extLst>
      <p:ext uri="{BB962C8B-B14F-4D97-AF65-F5344CB8AC3E}">
        <p14:creationId xmlns:p14="http://schemas.microsoft.com/office/powerpoint/2010/main" val="3901829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Password change management w/ dual accounts</a:t>
            </a:r>
          </a:p>
        </p:txBody>
      </p:sp>
      <p:grpSp>
        <p:nvGrpSpPr>
          <p:cNvPr id="59" name="Group 58">
            <a:extLst>
              <a:ext uri="{FF2B5EF4-FFF2-40B4-BE49-F238E27FC236}">
                <a16:creationId xmlns:a16="http://schemas.microsoft.com/office/drawing/2014/main" id="{F09B03E4-E337-864E-AB06-320B2E8CEDB8}"/>
              </a:ext>
            </a:extLst>
          </p:cNvPr>
          <p:cNvGrpSpPr/>
          <p:nvPr/>
        </p:nvGrpSpPr>
        <p:grpSpPr>
          <a:xfrm>
            <a:off x="3592172" y="1206912"/>
            <a:ext cx="1860028" cy="5165046"/>
            <a:chOff x="3092141" y="1017226"/>
            <a:chExt cx="1860028" cy="5165046"/>
          </a:xfrm>
        </p:grpSpPr>
        <p:sp>
          <p:nvSpPr>
            <p:cNvPr id="91" name="Oval 90">
              <a:extLst>
                <a:ext uri="{FF2B5EF4-FFF2-40B4-BE49-F238E27FC236}">
                  <a16:creationId xmlns:a16="http://schemas.microsoft.com/office/drawing/2014/main" id="{1B3915F3-7810-1342-BF15-B9DB17FB9C87}"/>
                </a:ext>
              </a:extLst>
            </p:cNvPr>
            <p:cNvSpPr/>
            <p:nvPr/>
          </p:nvSpPr>
          <p:spPr>
            <a:xfrm>
              <a:off x="3656395" y="2591773"/>
              <a:ext cx="731520" cy="731520"/>
            </a:xfrm>
            <a:prstGeom prst="ellipse">
              <a:avLst/>
            </a:prstGeom>
            <a:solidFill>
              <a:srgbClr val="224982"/>
            </a:solidFill>
            <a:ln w="12700" cap="flat" cmpd="sng" algn="ctr">
              <a:noFill/>
              <a:prstDash val="solid"/>
            </a:ln>
            <a:effectLst/>
          </p:spPr>
          <p:txBody>
            <a:bodyPr lIns="0" tIns="0" rIns="0" bIns="0" rtlCol="0" anchor="t"/>
            <a:lstStyle/>
            <a:p>
              <a:pPr marL="0" marR="0" lvl="0" indent="0" defTabSz="914400" eaLnBrk="1" fontAlgn="auto" latinLnBrk="0" hangingPunct="1">
                <a:lnSpc>
                  <a:spcPct val="100000"/>
                </a:lnSpc>
                <a:spcBef>
                  <a:spcPts val="0"/>
                </a:spcBef>
                <a:spcAft>
                  <a:spcPts val="0"/>
                </a:spcAft>
                <a:buClrTx/>
                <a:buSzTx/>
                <a:buFontTx/>
                <a:buNone/>
                <a:tabLst/>
                <a:defRPr/>
              </a:pPr>
              <a:r>
                <a:rPr lang="en-US" sz="1000" kern="0" dirty="0">
                  <a:solidFill>
                    <a:srgbClr val="FFFFFF"/>
                  </a:solidFill>
                  <a:latin typeface="Calibri"/>
                </a:rPr>
                <a:t>Primary</a:t>
              </a:r>
              <a:endParaRPr kumimoji="0" lang="en-US" sz="1000" b="0" i="0" u="none" strike="noStrike" kern="0" cap="none" spc="0" normalizeH="0" baseline="0" noProof="0" dirty="0">
                <a:ln>
                  <a:noFill/>
                </a:ln>
                <a:solidFill>
                  <a:srgbClr val="FFFFFF"/>
                </a:solidFill>
                <a:effectLst/>
                <a:uLnTx/>
                <a:uFillTx/>
                <a:latin typeface="Calibri"/>
                <a:ea typeface="+mn-ea"/>
                <a:cs typeface="+mn-cs"/>
              </a:endParaRPr>
            </a:p>
          </p:txBody>
        </p:sp>
        <p:sp>
          <p:nvSpPr>
            <p:cNvPr id="92" name="Oval 91">
              <a:extLst>
                <a:ext uri="{FF2B5EF4-FFF2-40B4-BE49-F238E27FC236}">
                  <a16:creationId xmlns:a16="http://schemas.microsoft.com/office/drawing/2014/main" id="{20C90A13-10CA-7446-9338-1EC4AB462F1B}"/>
                </a:ext>
              </a:extLst>
            </p:cNvPr>
            <p:cNvSpPr/>
            <p:nvPr/>
          </p:nvSpPr>
          <p:spPr>
            <a:xfrm>
              <a:off x="3656395" y="3544188"/>
              <a:ext cx="731520" cy="731520"/>
            </a:xfrm>
            <a:prstGeom prst="ellipse">
              <a:avLst/>
            </a:prstGeom>
            <a:solidFill>
              <a:srgbClr val="224982"/>
            </a:solidFill>
            <a:ln w="12700" cap="flat" cmpd="sng" algn="ctr">
              <a:noFill/>
              <a:prstDash val="solid"/>
            </a:ln>
            <a:effectLst/>
          </p:spPr>
          <p:txBody>
            <a:bodyPr lIns="0" tIns="0" rIns="0" bIns="0" rtlCol="0" anchor="t"/>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Calibri"/>
                  <a:ea typeface="+mn-ea"/>
                  <a:cs typeface="+mn-cs"/>
                </a:rPr>
                <a:t>Follower</a:t>
              </a:r>
            </a:p>
          </p:txBody>
        </p:sp>
        <p:sp>
          <p:nvSpPr>
            <p:cNvPr id="97" name="Rounded Rectangle 96">
              <a:extLst>
                <a:ext uri="{FF2B5EF4-FFF2-40B4-BE49-F238E27FC236}">
                  <a16:creationId xmlns:a16="http://schemas.microsoft.com/office/drawing/2014/main" id="{2B8DCFCB-F413-4245-A59E-528EA302F159}"/>
                </a:ext>
              </a:extLst>
            </p:cNvPr>
            <p:cNvSpPr/>
            <p:nvPr/>
          </p:nvSpPr>
          <p:spPr>
            <a:xfrm>
              <a:off x="3190599" y="1017226"/>
              <a:ext cx="1664522" cy="1064685"/>
            </a:xfrm>
            <a:prstGeom prst="roundRect">
              <a:avLst>
                <a:gd name="adj" fmla="val 8999"/>
              </a:avLst>
            </a:prstGeom>
            <a:solidFill>
              <a:srgbClr val="224982"/>
            </a:solidFill>
            <a:ln w="38100" cap="flat" cmpd="sng" algn="ctr">
              <a:noFill/>
              <a:prstDash val="solid"/>
            </a:ln>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r>
                <a:rPr lang="en-US" sz="1000" kern="0" dirty="0">
                  <a:solidFill>
                    <a:srgbClr val="FFFFFF"/>
                  </a:solidFill>
                  <a:latin typeface="Calibri"/>
                </a:rPr>
                <a:t>Enterprise Password Vault</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a:ln>
                  <a:noFill/>
                </a:ln>
                <a:solidFill>
                  <a:srgbClr val="FFFFFF"/>
                </a:solidFill>
                <a:effectLst/>
                <a:uLnTx/>
                <a:uFillTx/>
                <a:latin typeface="Calibri"/>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lang="en-US" sz="1200" kern="0" dirty="0">
                  <a:solidFill>
                    <a:srgbClr val="FFFFFF"/>
                  </a:solidFill>
                  <a:latin typeface="Calibri"/>
                </a:rPr>
                <a:t>Inactive:</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FFFFFF"/>
                </a:solidFill>
                <a:effectLst/>
                <a:uLnTx/>
                <a:uFillTx/>
                <a:latin typeface="Calibri"/>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lang="en-US" sz="1200" kern="0" dirty="0">
                  <a:solidFill>
                    <a:srgbClr val="FFFFFF"/>
                  </a:solidFill>
                  <a:latin typeface="Calibri"/>
                </a:rPr>
                <a:t>  </a:t>
              </a:r>
              <a:r>
                <a:rPr lang="en-US" sz="1200" b="1" u="sng" kern="0" dirty="0">
                  <a:solidFill>
                    <a:srgbClr val="FFFFFF"/>
                  </a:solidFill>
                  <a:latin typeface="Calibri"/>
                </a:rPr>
                <a:t>Active</a:t>
              </a:r>
              <a:r>
                <a:rPr lang="en-US" sz="1200" kern="0" dirty="0">
                  <a:solidFill>
                    <a:srgbClr val="FFFFFF"/>
                  </a:solidFill>
                  <a:latin typeface="Calibri"/>
                </a:rPr>
                <a:t>: </a:t>
              </a:r>
            </a:p>
          </p:txBody>
        </p:sp>
        <p:sp>
          <p:nvSpPr>
            <p:cNvPr id="138" name="Rounded Rectangle 137">
              <a:extLst>
                <a:ext uri="{FF2B5EF4-FFF2-40B4-BE49-F238E27FC236}">
                  <a16:creationId xmlns:a16="http://schemas.microsoft.com/office/drawing/2014/main" id="{78BCEE4B-02C7-C044-8D83-82D163D6AE87}"/>
                </a:ext>
              </a:extLst>
            </p:cNvPr>
            <p:cNvSpPr/>
            <p:nvPr/>
          </p:nvSpPr>
          <p:spPr>
            <a:xfrm>
              <a:off x="3924938" y="1391151"/>
              <a:ext cx="581453" cy="243373"/>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fontScale="85000" lnSpcReduction="20000"/>
            </a:bodyPr>
            <a:lstStyle/>
            <a:p>
              <a:pPr algn="ctr"/>
              <a:r>
                <a:rPr lang="en-US" sz="1200" dirty="0">
                  <a:solidFill>
                    <a:schemeClr val="bg1"/>
                  </a:solidFill>
                </a:rPr>
                <a:t>acct1</a:t>
              </a:r>
            </a:p>
          </p:txBody>
        </p:sp>
        <p:sp>
          <p:nvSpPr>
            <p:cNvPr id="139" name="Rounded Rectangle 138">
              <a:extLst>
                <a:ext uri="{FF2B5EF4-FFF2-40B4-BE49-F238E27FC236}">
                  <a16:creationId xmlns:a16="http://schemas.microsoft.com/office/drawing/2014/main" id="{0A9A94C1-40DA-8740-B201-DDA6124E3CF0}"/>
                </a:ext>
              </a:extLst>
            </p:cNvPr>
            <p:cNvSpPr/>
            <p:nvPr/>
          </p:nvSpPr>
          <p:spPr>
            <a:xfrm>
              <a:off x="3924939" y="1755403"/>
              <a:ext cx="581453" cy="243373"/>
            </a:xfrm>
            <a:prstGeom prst="round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fontScale="85000" lnSpcReduction="20000"/>
            </a:bodyPr>
            <a:lstStyle/>
            <a:p>
              <a:pPr algn="ctr"/>
              <a:r>
                <a:rPr lang="en-US" sz="1200" dirty="0">
                  <a:solidFill>
                    <a:schemeClr val="bg1"/>
                  </a:solidFill>
                  <a:ea typeface="Proxima Nova" charset="0"/>
                  <a:cs typeface="Proxima Nova" charset="0"/>
                </a:rPr>
                <a:t>acct2</a:t>
              </a:r>
              <a:endParaRPr lang="en-US" sz="1200" b="0" i="0" dirty="0">
                <a:solidFill>
                  <a:schemeClr val="bg1"/>
                </a:solidFill>
                <a:ea typeface="Proxima Nova" charset="0"/>
                <a:cs typeface="Proxima Nova" charset="0"/>
              </a:endParaRPr>
            </a:p>
          </p:txBody>
        </p:sp>
        <p:sp>
          <p:nvSpPr>
            <p:cNvPr id="140" name="Rounded Rectangle 139">
              <a:extLst>
                <a:ext uri="{FF2B5EF4-FFF2-40B4-BE49-F238E27FC236}">
                  <a16:creationId xmlns:a16="http://schemas.microsoft.com/office/drawing/2014/main" id="{361D99BC-F28F-6F43-9AC9-83ED1D7C6C37}"/>
                </a:ext>
              </a:extLst>
            </p:cNvPr>
            <p:cNvSpPr/>
            <p:nvPr/>
          </p:nvSpPr>
          <p:spPr>
            <a:xfrm>
              <a:off x="3731427" y="2917252"/>
              <a:ext cx="581453" cy="243373"/>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fontScale="85000" lnSpcReduction="20000"/>
            </a:bodyPr>
            <a:lstStyle/>
            <a:p>
              <a:pPr algn="ctr"/>
              <a:r>
                <a:rPr lang="en-US" sz="1200" dirty="0">
                  <a:solidFill>
                    <a:schemeClr val="bg1"/>
                  </a:solidFill>
                  <a:ea typeface="Proxima Nova" charset="0"/>
                  <a:cs typeface="Proxima Nova" charset="0"/>
                </a:rPr>
                <a:t>acct1</a:t>
              </a:r>
              <a:endParaRPr lang="en-US" sz="1200" b="0" i="0" dirty="0">
                <a:solidFill>
                  <a:schemeClr val="bg1"/>
                </a:solidFill>
                <a:ea typeface="Proxima Nova" charset="0"/>
                <a:cs typeface="Proxima Nova" charset="0"/>
              </a:endParaRPr>
            </a:p>
          </p:txBody>
        </p:sp>
        <p:sp>
          <p:nvSpPr>
            <p:cNvPr id="141" name="Rounded Rectangle 140">
              <a:extLst>
                <a:ext uri="{FF2B5EF4-FFF2-40B4-BE49-F238E27FC236}">
                  <a16:creationId xmlns:a16="http://schemas.microsoft.com/office/drawing/2014/main" id="{E7A31DDF-D1F5-C94C-912B-D57C35B956CC}"/>
                </a:ext>
              </a:extLst>
            </p:cNvPr>
            <p:cNvSpPr/>
            <p:nvPr/>
          </p:nvSpPr>
          <p:spPr>
            <a:xfrm>
              <a:off x="3731427" y="3871704"/>
              <a:ext cx="581453" cy="243373"/>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fontScale="85000" lnSpcReduction="20000"/>
            </a:bodyPr>
            <a:lstStyle/>
            <a:p>
              <a:pPr algn="ctr"/>
              <a:r>
                <a:rPr lang="en-US" sz="1200" dirty="0">
                  <a:solidFill>
                    <a:schemeClr val="bg1"/>
                  </a:solidFill>
                  <a:ea typeface="Proxima Nova" charset="0"/>
                  <a:cs typeface="Proxima Nova" charset="0"/>
                </a:rPr>
                <a:t>acct1</a:t>
              </a:r>
              <a:endParaRPr lang="en-US" sz="1200" b="0" i="0" dirty="0">
                <a:solidFill>
                  <a:schemeClr val="bg1"/>
                </a:solidFill>
                <a:ea typeface="Proxima Nova" charset="0"/>
                <a:cs typeface="Proxima Nova" charset="0"/>
              </a:endParaRPr>
            </a:p>
          </p:txBody>
        </p:sp>
        <p:sp>
          <p:nvSpPr>
            <p:cNvPr id="172" name="Can 171">
              <a:extLst>
                <a:ext uri="{FF2B5EF4-FFF2-40B4-BE49-F238E27FC236}">
                  <a16:creationId xmlns:a16="http://schemas.microsoft.com/office/drawing/2014/main" id="{85C39F86-F366-8A4A-9A12-A1839AE41380}"/>
                </a:ext>
              </a:extLst>
            </p:cNvPr>
            <p:cNvSpPr/>
            <p:nvPr/>
          </p:nvSpPr>
          <p:spPr>
            <a:xfrm>
              <a:off x="3092141" y="5405973"/>
              <a:ext cx="1860028" cy="776299"/>
            </a:xfrm>
            <a:prstGeom prst="can">
              <a:avLst/>
            </a:prstGeom>
            <a:solidFill>
              <a:srgbClr val="224982"/>
            </a:solidFill>
            <a:ln w="12700" cap="flat" cmpd="sng" algn="ctr">
              <a:noFill/>
              <a:prstDash val="solid"/>
            </a:ln>
            <a:effectLst/>
          </p:spPr>
          <p:txBody>
            <a:bodyPr rtlCol="0" anchor="t"/>
            <a:lstStyle/>
            <a:p>
              <a:pPr defTabSz="914400"/>
              <a:r>
                <a:rPr lang="en-US" sz="1000" kern="0" dirty="0">
                  <a:solidFill>
                    <a:srgbClr val="FFFFFF"/>
                  </a:solidFill>
                  <a:latin typeface="Calibri"/>
                </a:rPr>
                <a:t>DB</a:t>
              </a:r>
            </a:p>
          </p:txBody>
        </p:sp>
        <p:sp>
          <p:nvSpPr>
            <p:cNvPr id="173" name="Rounded Rectangle 172">
              <a:extLst>
                <a:ext uri="{FF2B5EF4-FFF2-40B4-BE49-F238E27FC236}">
                  <a16:creationId xmlns:a16="http://schemas.microsoft.com/office/drawing/2014/main" id="{E6EBA7E5-0CE6-644A-A7F5-A4988BFCFD6D}"/>
                </a:ext>
              </a:extLst>
            </p:cNvPr>
            <p:cNvSpPr/>
            <p:nvPr/>
          </p:nvSpPr>
          <p:spPr>
            <a:xfrm>
              <a:off x="4166627" y="5835296"/>
              <a:ext cx="581453" cy="243373"/>
            </a:xfrm>
            <a:prstGeom prst="round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fontScale="85000" lnSpcReduction="20000"/>
            </a:bodyPr>
            <a:lstStyle/>
            <a:p>
              <a:pPr algn="ctr"/>
              <a:r>
                <a:rPr lang="en-US" sz="1200" dirty="0">
                  <a:solidFill>
                    <a:schemeClr val="bg1"/>
                  </a:solidFill>
                  <a:ea typeface="Proxima Nova" charset="0"/>
                  <a:cs typeface="Proxima Nova" charset="0"/>
                </a:rPr>
                <a:t>acct2</a:t>
              </a:r>
              <a:endParaRPr lang="en-US" sz="1200" b="0" i="0" dirty="0">
                <a:solidFill>
                  <a:schemeClr val="bg1"/>
                </a:solidFill>
                <a:ea typeface="Proxima Nova" charset="0"/>
                <a:cs typeface="Proxima Nova" charset="0"/>
              </a:endParaRPr>
            </a:p>
          </p:txBody>
        </p:sp>
        <p:grpSp>
          <p:nvGrpSpPr>
            <p:cNvPr id="174" name="Group 173">
              <a:extLst>
                <a:ext uri="{FF2B5EF4-FFF2-40B4-BE49-F238E27FC236}">
                  <a16:creationId xmlns:a16="http://schemas.microsoft.com/office/drawing/2014/main" id="{1800D476-10C5-3A4F-A247-D0F250BADD77}"/>
                </a:ext>
              </a:extLst>
            </p:cNvPr>
            <p:cNvGrpSpPr/>
            <p:nvPr/>
          </p:nvGrpSpPr>
          <p:grpSpPr>
            <a:xfrm>
              <a:off x="3115723" y="4598130"/>
              <a:ext cx="809217" cy="1494335"/>
              <a:chOff x="424137" y="4566664"/>
              <a:chExt cx="809217" cy="1494335"/>
            </a:xfrm>
          </p:grpSpPr>
          <p:sp>
            <p:nvSpPr>
              <p:cNvPr id="175" name="Rounded Rectangle 174">
                <a:extLst>
                  <a:ext uri="{FF2B5EF4-FFF2-40B4-BE49-F238E27FC236}">
                    <a16:creationId xmlns:a16="http://schemas.microsoft.com/office/drawing/2014/main" id="{2E561BBA-1D29-B94B-9471-6C224C2ED864}"/>
                  </a:ext>
                </a:extLst>
              </p:cNvPr>
              <p:cNvSpPr/>
              <p:nvPr/>
            </p:nvSpPr>
            <p:spPr>
              <a:xfrm>
                <a:off x="538018" y="5817626"/>
                <a:ext cx="581453" cy="243373"/>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fontScale="85000" lnSpcReduction="20000"/>
              </a:bodyPr>
              <a:lstStyle/>
              <a:p>
                <a:pPr algn="ctr"/>
                <a:r>
                  <a:rPr lang="en-US" sz="1200" dirty="0">
                    <a:solidFill>
                      <a:schemeClr val="bg1"/>
                    </a:solidFill>
                    <a:ea typeface="Proxima Nova" charset="0"/>
                    <a:cs typeface="Proxima Nova" charset="0"/>
                  </a:rPr>
                  <a:t>acct1</a:t>
                </a:r>
                <a:endParaRPr lang="en-US" sz="1200" b="0" i="0" dirty="0">
                  <a:solidFill>
                    <a:schemeClr val="bg1"/>
                  </a:solidFill>
                  <a:ea typeface="Proxima Nova" charset="0"/>
                  <a:cs typeface="Proxima Nova" charset="0"/>
                </a:endParaRPr>
              </a:p>
            </p:txBody>
          </p:sp>
          <p:cxnSp>
            <p:nvCxnSpPr>
              <p:cNvPr id="176" name="Straight Arrow Connector 175">
                <a:extLst>
                  <a:ext uri="{FF2B5EF4-FFF2-40B4-BE49-F238E27FC236}">
                    <a16:creationId xmlns:a16="http://schemas.microsoft.com/office/drawing/2014/main" id="{5B163C5B-1241-804B-A890-3B71C1837CAF}"/>
                  </a:ext>
                </a:extLst>
              </p:cNvPr>
              <p:cNvCxnSpPr>
                <a:cxnSpLocks/>
                <a:stCxn id="177" idx="2"/>
                <a:endCxn id="175" idx="0"/>
              </p:cNvCxnSpPr>
              <p:nvPr/>
            </p:nvCxnSpPr>
            <p:spPr>
              <a:xfrm flipH="1">
                <a:off x="828745" y="5084881"/>
                <a:ext cx="1" cy="732745"/>
              </a:xfrm>
              <a:prstGeom prst="straightConnector1">
                <a:avLst/>
              </a:prstGeom>
              <a:noFill/>
              <a:ln w="25400" cap="flat" cmpd="sng" algn="ctr">
                <a:solidFill>
                  <a:schemeClr val="tx1">
                    <a:lumMod val="50000"/>
                    <a:lumOff val="50000"/>
                  </a:schemeClr>
                </a:solidFill>
                <a:prstDash val="solid"/>
                <a:tailEnd type="triangle"/>
              </a:ln>
              <a:effectLst/>
            </p:spPr>
          </p:cxnSp>
          <p:sp>
            <p:nvSpPr>
              <p:cNvPr id="177" name="Rounded Rectangle 176">
                <a:extLst>
                  <a:ext uri="{FF2B5EF4-FFF2-40B4-BE49-F238E27FC236}">
                    <a16:creationId xmlns:a16="http://schemas.microsoft.com/office/drawing/2014/main" id="{74503D1F-9AE5-914D-9A41-5F1B2A79CF95}"/>
                  </a:ext>
                </a:extLst>
              </p:cNvPr>
              <p:cNvSpPr/>
              <p:nvPr/>
            </p:nvSpPr>
            <p:spPr>
              <a:xfrm>
                <a:off x="424137" y="4566664"/>
                <a:ext cx="809217" cy="518217"/>
              </a:xfrm>
              <a:prstGeom prst="roundRect">
                <a:avLst/>
              </a:prstGeom>
              <a:solidFill>
                <a:srgbClr val="FFFFFF">
                  <a:alpha val="50000"/>
                </a:srgbClr>
              </a:solidFill>
              <a:ln w="12700" cap="flat" cmpd="sng" algn="ctr">
                <a:solidFill>
                  <a:srgbClr val="FFFFFF">
                    <a:lumMod val="50000"/>
                  </a:srgbClr>
                </a:solidFill>
                <a:prstDash val="solid"/>
              </a:ln>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00"/>
                    </a:solidFill>
                    <a:effectLst/>
                    <a:uLnTx/>
                    <a:uFillTx/>
                    <a:latin typeface="Calibri"/>
                    <a:ea typeface="+mn-ea"/>
                    <a:cs typeface="+mn-cs"/>
                  </a:rPr>
                  <a:t>App A</a:t>
                </a:r>
              </a:p>
            </p:txBody>
          </p:sp>
          <p:sp>
            <p:nvSpPr>
              <p:cNvPr id="178" name="Rounded Rectangle 177">
                <a:extLst>
                  <a:ext uri="{FF2B5EF4-FFF2-40B4-BE49-F238E27FC236}">
                    <a16:creationId xmlns:a16="http://schemas.microsoft.com/office/drawing/2014/main" id="{88EF075E-C72B-FC47-B929-BB52D86B6116}"/>
                  </a:ext>
                </a:extLst>
              </p:cNvPr>
              <p:cNvSpPr/>
              <p:nvPr/>
            </p:nvSpPr>
            <p:spPr>
              <a:xfrm>
                <a:off x="538018" y="4812279"/>
                <a:ext cx="581453" cy="243373"/>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fontScale="85000" lnSpcReduction="20000"/>
              </a:bodyPr>
              <a:lstStyle/>
              <a:p>
                <a:pPr algn="ctr"/>
                <a:r>
                  <a:rPr lang="en-US" sz="1200" dirty="0">
                    <a:solidFill>
                      <a:schemeClr val="bg1"/>
                    </a:solidFill>
                    <a:ea typeface="Proxima Nova" charset="0"/>
                    <a:cs typeface="Proxima Nova" charset="0"/>
                  </a:rPr>
                  <a:t>acct1</a:t>
                </a:r>
                <a:endParaRPr lang="en-US" sz="1200" b="0" i="0" dirty="0">
                  <a:solidFill>
                    <a:schemeClr val="bg1"/>
                  </a:solidFill>
                  <a:ea typeface="Proxima Nova" charset="0"/>
                  <a:cs typeface="Proxima Nova" charset="0"/>
                </a:endParaRPr>
              </a:p>
            </p:txBody>
          </p:sp>
        </p:grpSp>
      </p:grpSp>
      <p:grpSp>
        <p:nvGrpSpPr>
          <p:cNvPr id="60" name="Group 59">
            <a:extLst>
              <a:ext uri="{FF2B5EF4-FFF2-40B4-BE49-F238E27FC236}">
                <a16:creationId xmlns:a16="http://schemas.microsoft.com/office/drawing/2014/main" id="{31C320FA-6748-0F41-893F-39BF2CC5C44F}"/>
              </a:ext>
            </a:extLst>
          </p:cNvPr>
          <p:cNvGrpSpPr/>
          <p:nvPr/>
        </p:nvGrpSpPr>
        <p:grpSpPr>
          <a:xfrm>
            <a:off x="573414" y="1123777"/>
            <a:ext cx="2044612" cy="5311588"/>
            <a:chOff x="329852" y="934091"/>
            <a:chExt cx="2044612" cy="5311588"/>
          </a:xfrm>
        </p:grpSpPr>
        <p:sp>
          <p:nvSpPr>
            <p:cNvPr id="20" name="Can 19">
              <a:extLst>
                <a:ext uri="{FF2B5EF4-FFF2-40B4-BE49-F238E27FC236}">
                  <a16:creationId xmlns:a16="http://schemas.microsoft.com/office/drawing/2014/main" id="{27FFE342-5B15-C94B-93FE-B0DFFC30CA02}"/>
                </a:ext>
              </a:extLst>
            </p:cNvPr>
            <p:cNvSpPr/>
            <p:nvPr/>
          </p:nvSpPr>
          <p:spPr>
            <a:xfrm>
              <a:off x="400555" y="5374507"/>
              <a:ext cx="1860028" cy="776299"/>
            </a:xfrm>
            <a:prstGeom prst="can">
              <a:avLst/>
            </a:prstGeom>
            <a:solidFill>
              <a:srgbClr val="224982"/>
            </a:solidFill>
            <a:ln w="12700" cap="flat" cmpd="sng" algn="ctr">
              <a:noFill/>
              <a:prstDash val="solid"/>
            </a:ln>
            <a:effectLst/>
          </p:spPr>
          <p:txBody>
            <a:bodyPr rtlCol="0" anchor="t"/>
            <a:lstStyle/>
            <a:p>
              <a:pPr defTabSz="914400"/>
              <a:r>
                <a:rPr lang="en-US" sz="1000" kern="0" dirty="0">
                  <a:solidFill>
                    <a:srgbClr val="FFFFFF"/>
                  </a:solidFill>
                  <a:latin typeface="Calibri"/>
                </a:rPr>
                <a:t>DB</a:t>
              </a:r>
            </a:p>
          </p:txBody>
        </p:sp>
        <p:sp>
          <p:nvSpPr>
            <p:cNvPr id="76" name="Rounded Rectangle 75">
              <a:extLst>
                <a:ext uri="{FF2B5EF4-FFF2-40B4-BE49-F238E27FC236}">
                  <a16:creationId xmlns:a16="http://schemas.microsoft.com/office/drawing/2014/main" id="{936ED932-8B2F-924E-B17A-B263B9A2AA9D}"/>
                </a:ext>
              </a:extLst>
            </p:cNvPr>
            <p:cNvSpPr/>
            <p:nvPr/>
          </p:nvSpPr>
          <p:spPr>
            <a:xfrm>
              <a:off x="1475041" y="5803830"/>
              <a:ext cx="581453" cy="243373"/>
            </a:xfrm>
            <a:prstGeom prst="round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fontScale="85000" lnSpcReduction="20000"/>
            </a:bodyPr>
            <a:lstStyle/>
            <a:p>
              <a:pPr algn="ctr"/>
              <a:r>
                <a:rPr lang="en-US" sz="1200" dirty="0">
                  <a:solidFill>
                    <a:schemeClr val="bg1"/>
                  </a:solidFill>
                  <a:ea typeface="Proxima Nova" charset="0"/>
                  <a:cs typeface="Proxima Nova" charset="0"/>
                </a:rPr>
                <a:t>acct2</a:t>
              </a:r>
              <a:endParaRPr lang="en-US" sz="1200" b="0" i="0" dirty="0">
                <a:solidFill>
                  <a:schemeClr val="bg1"/>
                </a:solidFill>
                <a:ea typeface="Proxima Nova" charset="0"/>
                <a:cs typeface="Proxima Nova" charset="0"/>
              </a:endParaRPr>
            </a:p>
          </p:txBody>
        </p:sp>
        <p:sp>
          <p:nvSpPr>
            <p:cNvPr id="102" name="Oval 101">
              <a:extLst>
                <a:ext uri="{FF2B5EF4-FFF2-40B4-BE49-F238E27FC236}">
                  <a16:creationId xmlns:a16="http://schemas.microsoft.com/office/drawing/2014/main" id="{873E2C44-F774-9A4D-A686-CEA7CE07C63E}"/>
                </a:ext>
              </a:extLst>
            </p:cNvPr>
            <p:cNvSpPr/>
            <p:nvPr/>
          </p:nvSpPr>
          <p:spPr>
            <a:xfrm>
              <a:off x="964811" y="2593103"/>
              <a:ext cx="731520" cy="731520"/>
            </a:xfrm>
            <a:prstGeom prst="ellipse">
              <a:avLst/>
            </a:prstGeom>
            <a:solidFill>
              <a:srgbClr val="224982"/>
            </a:solidFill>
            <a:ln w="12700" cap="flat" cmpd="sng" algn="ctr">
              <a:noFill/>
              <a:prstDash val="solid"/>
            </a:ln>
            <a:effectLst/>
          </p:spPr>
          <p:txBody>
            <a:bodyPr lIns="0" tIns="0" rIns="0" bIns="0" rtlCol="0" anchor="t"/>
            <a:lstStyle/>
            <a:p>
              <a:pPr marL="0" marR="0" lvl="0" indent="0" defTabSz="914400" eaLnBrk="1" fontAlgn="auto" latinLnBrk="0" hangingPunct="1">
                <a:lnSpc>
                  <a:spcPct val="100000"/>
                </a:lnSpc>
                <a:spcBef>
                  <a:spcPts val="0"/>
                </a:spcBef>
                <a:spcAft>
                  <a:spcPts val="0"/>
                </a:spcAft>
                <a:buClrTx/>
                <a:buSzTx/>
                <a:buFontTx/>
                <a:buNone/>
                <a:tabLst/>
                <a:defRPr/>
              </a:pPr>
              <a:r>
                <a:rPr lang="en-US" sz="1000" kern="0" dirty="0">
                  <a:solidFill>
                    <a:srgbClr val="FFFFFF"/>
                  </a:solidFill>
                  <a:latin typeface="Calibri"/>
                </a:rPr>
                <a:t>Primary</a:t>
              </a:r>
              <a:endParaRPr kumimoji="0" lang="en-US" sz="1000" b="0" i="0" u="none" strike="noStrike" kern="0" cap="none" spc="0" normalizeH="0" baseline="0" noProof="0" dirty="0">
                <a:ln>
                  <a:noFill/>
                </a:ln>
                <a:solidFill>
                  <a:srgbClr val="FFFFFF"/>
                </a:solidFill>
                <a:effectLst/>
                <a:uLnTx/>
                <a:uFillTx/>
                <a:latin typeface="Calibri"/>
                <a:ea typeface="+mn-ea"/>
                <a:cs typeface="+mn-cs"/>
              </a:endParaRPr>
            </a:p>
          </p:txBody>
        </p:sp>
        <p:sp>
          <p:nvSpPr>
            <p:cNvPr id="111" name="Oval 110">
              <a:extLst>
                <a:ext uri="{FF2B5EF4-FFF2-40B4-BE49-F238E27FC236}">
                  <a16:creationId xmlns:a16="http://schemas.microsoft.com/office/drawing/2014/main" id="{33D93C00-EA85-DC40-84A9-032FAE366D45}"/>
                </a:ext>
              </a:extLst>
            </p:cNvPr>
            <p:cNvSpPr/>
            <p:nvPr/>
          </p:nvSpPr>
          <p:spPr>
            <a:xfrm>
              <a:off x="964811" y="3545518"/>
              <a:ext cx="731520" cy="731520"/>
            </a:xfrm>
            <a:prstGeom prst="ellipse">
              <a:avLst/>
            </a:prstGeom>
            <a:solidFill>
              <a:srgbClr val="224982"/>
            </a:solidFill>
            <a:ln w="12700" cap="flat" cmpd="sng" algn="ctr">
              <a:noFill/>
              <a:prstDash val="solid"/>
            </a:ln>
            <a:effectLst/>
          </p:spPr>
          <p:txBody>
            <a:bodyPr lIns="0" tIns="0" rIns="0" bIns="0" rtlCol="0" anchor="t"/>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Calibri"/>
                  <a:ea typeface="+mn-ea"/>
                  <a:cs typeface="+mn-cs"/>
                </a:rPr>
                <a:t>Follower</a:t>
              </a:r>
            </a:p>
          </p:txBody>
        </p:sp>
        <p:sp>
          <p:nvSpPr>
            <p:cNvPr id="127" name="Rounded Rectangle 126">
              <a:extLst>
                <a:ext uri="{FF2B5EF4-FFF2-40B4-BE49-F238E27FC236}">
                  <a16:creationId xmlns:a16="http://schemas.microsoft.com/office/drawing/2014/main" id="{6095CA67-BF18-3749-9A62-434B275FE194}"/>
                </a:ext>
              </a:extLst>
            </p:cNvPr>
            <p:cNvSpPr/>
            <p:nvPr/>
          </p:nvSpPr>
          <p:spPr>
            <a:xfrm>
              <a:off x="499015" y="1018556"/>
              <a:ext cx="1664522" cy="1064685"/>
            </a:xfrm>
            <a:prstGeom prst="roundRect">
              <a:avLst>
                <a:gd name="adj" fmla="val 8999"/>
              </a:avLst>
            </a:prstGeom>
            <a:solidFill>
              <a:srgbClr val="224982"/>
            </a:solidFill>
            <a:ln w="12700" cap="flat" cmpd="sng" algn="ctr">
              <a:noFill/>
              <a:prstDash val="solid"/>
            </a:ln>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r>
                <a:rPr lang="en-US" sz="1000" kern="0" dirty="0">
                  <a:solidFill>
                    <a:srgbClr val="FFFFFF"/>
                  </a:solidFill>
                  <a:latin typeface="Calibri"/>
                </a:rPr>
                <a:t>Enterprise Password Vault</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a:ln>
                  <a:noFill/>
                </a:ln>
                <a:solidFill>
                  <a:srgbClr val="FFFFFF"/>
                </a:solidFill>
                <a:effectLst/>
                <a:uLnTx/>
                <a:uFillTx/>
                <a:latin typeface="Calibri"/>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lang="en-US" sz="1200" kern="0" dirty="0">
                  <a:solidFill>
                    <a:srgbClr val="FFFFFF"/>
                  </a:solidFill>
                  <a:latin typeface="Calibri"/>
                </a:rPr>
                <a:t>   </a:t>
              </a:r>
              <a:r>
                <a:rPr lang="en-US" sz="1200" b="1" u="sng" kern="0" dirty="0">
                  <a:solidFill>
                    <a:srgbClr val="FFFFFF"/>
                  </a:solidFill>
                  <a:latin typeface="Calibri"/>
                </a:rPr>
                <a:t>Active</a:t>
              </a:r>
              <a:r>
                <a:rPr lang="en-US" sz="1200" kern="0" dirty="0">
                  <a:solidFill>
                    <a:srgbClr val="FFFFFF"/>
                  </a:solidFill>
                  <a:latin typeface="Calibri"/>
                </a:rPr>
                <a:t>:</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FFFFFF"/>
                </a:solidFill>
                <a:effectLst/>
                <a:uLnTx/>
                <a:uFillTx/>
                <a:latin typeface="Calibri"/>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lang="en-US" sz="1200" kern="0" dirty="0">
                  <a:solidFill>
                    <a:srgbClr val="FFFFFF"/>
                  </a:solidFill>
                  <a:latin typeface="Calibri"/>
                </a:rPr>
                <a:t>Inactive: </a:t>
              </a:r>
            </a:p>
          </p:txBody>
        </p:sp>
        <p:grpSp>
          <p:nvGrpSpPr>
            <p:cNvPr id="40" name="Group 39">
              <a:extLst>
                <a:ext uri="{FF2B5EF4-FFF2-40B4-BE49-F238E27FC236}">
                  <a16:creationId xmlns:a16="http://schemas.microsoft.com/office/drawing/2014/main" id="{D55C57F8-FD60-8346-B0F8-FC02E82EF331}"/>
                </a:ext>
              </a:extLst>
            </p:cNvPr>
            <p:cNvGrpSpPr/>
            <p:nvPr/>
          </p:nvGrpSpPr>
          <p:grpSpPr>
            <a:xfrm>
              <a:off x="424137" y="4566664"/>
              <a:ext cx="809217" cy="1494335"/>
              <a:chOff x="424137" y="4566664"/>
              <a:chExt cx="809217" cy="1494335"/>
            </a:xfrm>
          </p:grpSpPr>
          <p:sp>
            <p:nvSpPr>
              <p:cNvPr id="71" name="Rounded Rectangle 70">
                <a:extLst>
                  <a:ext uri="{FF2B5EF4-FFF2-40B4-BE49-F238E27FC236}">
                    <a16:creationId xmlns:a16="http://schemas.microsoft.com/office/drawing/2014/main" id="{A6B8137D-5FB1-024F-8896-507F8FD4BC25}"/>
                  </a:ext>
                </a:extLst>
              </p:cNvPr>
              <p:cNvSpPr/>
              <p:nvPr/>
            </p:nvSpPr>
            <p:spPr>
              <a:xfrm>
                <a:off x="538018" y="5817626"/>
                <a:ext cx="581453" cy="243373"/>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fontScale="85000" lnSpcReduction="20000"/>
              </a:bodyPr>
              <a:lstStyle/>
              <a:p>
                <a:pPr algn="ctr"/>
                <a:r>
                  <a:rPr lang="en-US" sz="1200" dirty="0">
                    <a:solidFill>
                      <a:schemeClr val="bg1"/>
                    </a:solidFill>
                    <a:ea typeface="Proxima Nova" charset="0"/>
                    <a:cs typeface="Proxima Nova" charset="0"/>
                  </a:rPr>
                  <a:t>acct1</a:t>
                </a:r>
                <a:endParaRPr lang="en-US" sz="1200" b="0" i="0" dirty="0">
                  <a:solidFill>
                    <a:schemeClr val="bg1"/>
                  </a:solidFill>
                  <a:ea typeface="Proxima Nova" charset="0"/>
                  <a:cs typeface="Proxima Nova" charset="0"/>
                </a:endParaRPr>
              </a:p>
            </p:txBody>
          </p:sp>
          <p:cxnSp>
            <p:nvCxnSpPr>
              <p:cNvPr id="61" name="Straight Arrow Connector 60">
                <a:extLst>
                  <a:ext uri="{FF2B5EF4-FFF2-40B4-BE49-F238E27FC236}">
                    <a16:creationId xmlns:a16="http://schemas.microsoft.com/office/drawing/2014/main" id="{C75A34EA-D410-DB4E-9403-D8216917FCD9}"/>
                  </a:ext>
                </a:extLst>
              </p:cNvPr>
              <p:cNvCxnSpPr>
                <a:cxnSpLocks/>
                <a:stCxn id="113" idx="2"/>
                <a:endCxn id="71" idx="0"/>
              </p:cNvCxnSpPr>
              <p:nvPr/>
            </p:nvCxnSpPr>
            <p:spPr>
              <a:xfrm flipH="1">
                <a:off x="828745" y="5084881"/>
                <a:ext cx="1" cy="732745"/>
              </a:xfrm>
              <a:prstGeom prst="straightConnector1">
                <a:avLst/>
              </a:prstGeom>
              <a:noFill/>
              <a:ln w="25400" cap="flat" cmpd="sng" algn="ctr">
                <a:solidFill>
                  <a:schemeClr val="tx1">
                    <a:lumMod val="50000"/>
                    <a:lumOff val="50000"/>
                  </a:schemeClr>
                </a:solidFill>
                <a:prstDash val="solid"/>
                <a:tailEnd type="triangle"/>
              </a:ln>
              <a:effectLst/>
            </p:spPr>
          </p:cxnSp>
          <p:sp>
            <p:nvSpPr>
              <p:cNvPr id="113" name="Rounded Rectangle 112">
                <a:extLst>
                  <a:ext uri="{FF2B5EF4-FFF2-40B4-BE49-F238E27FC236}">
                    <a16:creationId xmlns:a16="http://schemas.microsoft.com/office/drawing/2014/main" id="{5F2942DF-E264-DB4D-8D56-CA3F444D725D}"/>
                  </a:ext>
                </a:extLst>
              </p:cNvPr>
              <p:cNvSpPr/>
              <p:nvPr/>
            </p:nvSpPr>
            <p:spPr>
              <a:xfrm>
                <a:off x="424137" y="4566664"/>
                <a:ext cx="809217" cy="518217"/>
              </a:xfrm>
              <a:prstGeom prst="roundRect">
                <a:avLst/>
              </a:prstGeom>
              <a:solidFill>
                <a:srgbClr val="FFFFFF">
                  <a:alpha val="50000"/>
                </a:srgbClr>
              </a:solidFill>
              <a:ln w="12700" cap="flat" cmpd="sng" algn="ctr">
                <a:solidFill>
                  <a:srgbClr val="FFFFFF">
                    <a:lumMod val="50000"/>
                  </a:srgbClr>
                </a:solidFill>
                <a:prstDash val="solid"/>
              </a:ln>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00"/>
                    </a:solidFill>
                    <a:effectLst/>
                    <a:uLnTx/>
                    <a:uFillTx/>
                    <a:latin typeface="Calibri"/>
                    <a:ea typeface="+mn-ea"/>
                    <a:cs typeface="+mn-cs"/>
                  </a:rPr>
                  <a:t>App A</a:t>
                </a:r>
              </a:p>
            </p:txBody>
          </p:sp>
          <p:sp>
            <p:nvSpPr>
              <p:cNvPr id="77" name="Rounded Rectangle 76">
                <a:extLst>
                  <a:ext uri="{FF2B5EF4-FFF2-40B4-BE49-F238E27FC236}">
                    <a16:creationId xmlns:a16="http://schemas.microsoft.com/office/drawing/2014/main" id="{FA6CE43B-2E56-D64A-B17E-6D77547BBA4D}"/>
                  </a:ext>
                </a:extLst>
              </p:cNvPr>
              <p:cNvSpPr/>
              <p:nvPr/>
            </p:nvSpPr>
            <p:spPr>
              <a:xfrm>
                <a:off x="538018" y="4812279"/>
                <a:ext cx="581453" cy="243373"/>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fontScale="85000" lnSpcReduction="20000"/>
              </a:bodyPr>
              <a:lstStyle/>
              <a:p>
                <a:pPr algn="ctr"/>
                <a:r>
                  <a:rPr lang="en-US" sz="1200" dirty="0">
                    <a:solidFill>
                      <a:schemeClr val="bg1"/>
                    </a:solidFill>
                    <a:ea typeface="Proxima Nova" charset="0"/>
                    <a:cs typeface="Proxima Nova" charset="0"/>
                  </a:rPr>
                  <a:t>acct1</a:t>
                </a:r>
                <a:endParaRPr lang="en-US" sz="1200" b="0" i="0" dirty="0">
                  <a:solidFill>
                    <a:schemeClr val="bg1"/>
                  </a:solidFill>
                  <a:ea typeface="Proxima Nova" charset="0"/>
                  <a:cs typeface="Proxima Nova" charset="0"/>
                </a:endParaRPr>
              </a:p>
            </p:txBody>
          </p:sp>
        </p:grpSp>
        <p:sp>
          <p:nvSpPr>
            <p:cNvPr id="78" name="Rounded Rectangle 77">
              <a:extLst>
                <a:ext uri="{FF2B5EF4-FFF2-40B4-BE49-F238E27FC236}">
                  <a16:creationId xmlns:a16="http://schemas.microsoft.com/office/drawing/2014/main" id="{9FED1B37-8FAA-3649-BFF0-9BFA39A18333}"/>
                </a:ext>
              </a:extLst>
            </p:cNvPr>
            <p:cNvSpPr/>
            <p:nvPr/>
          </p:nvSpPr>
          <p:spPr>
            <a:xfrm>
              <a:off x="1233354" y="1392481"/>
              <a:ext cx="581453" cy="243373"/>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fontScale="85000" lnSpcReduction="20000"/>
            </a:bodyPr>
            <a:lstStyle/>
            <a:p>
              <a:pPr algn="ctr"/>
              <a:r>
                <a:rPr lang="en-US" sz="1200" dirty="0">
                  <a:solidFill>
                    <a:schemeClr val="bg1"/>
                  </a:solidFill>
                  <a:ea typeface="Proxima Nova" charset="0"/>
                  <a:cs typeface="Proxima Nova" charset="0"/>
                </a:rPr>
                <a:t>acct1</a:t>
              </a:r>
              <a:endParaRPr lang="en-US" sz="1200" b="0" i="0" dirty="0">
                <a:solidFill>
                  <a:schemeClr val="bg1"/>
                </a:solidFill>
                <a:ea typeface="Proxima Nova" charset="0"/>
                <a:cs typeface="Proxima Nova" charset="0"/>
              </a:endParaRPr>
            </a:p>
          </p:txBody>
        </p:sp>
        <p:sp>
          <p:nvSpPr>
            <p:cNvPr id="79" name="Rounded Rectangle 78">
              <a:extLst>
                <a:ext uri="{FF2B5EF4-FFF2-40B4-BE49-F238E27FC236}">
                  <a16:creationId xmlns:a16="http://schemas.microsoft.com/office/drawing/2014/main" id="{85E25A57-996B-3541-A01D-9D0439992227}"/>
                </a:ext>
              </a:extLst>
            </p:cNvPr>
            <p:cNvSpPr/>
            <p:nvPr/>
          </p:nvSpPr>
          <p:spPr>
            <a:xfrm>
              <a:off x="1233355" y="1756733"/>
              <a:ext cx="581453" cy="243373"/>
            </a:xfrm>
            <a:prstGeom prst="round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fontScale="85000" lnSpcReduction="20000"/>
            </a:bodyPr>
            <a:lstStyle/>
            <a:p>
              <a:pPr algn="ctr"/>
              <a:r>
                <a:rPr lang="en-US" sz="1200" dirty="0">
                  <a:solidFill>
                    <a:schemeClr val="bg1"/>
                  </a:solidFill>
                </a:rPr>
                <a:t>acct2</a:t>
              </a:r>
            </a:p>
          </p:txBody>
        </p:sp>
        <p:sp>
          <p:nvSpPr>
            <p:cNvPr id="80" name="Rounded Rectangle 79">
              <a:extLst>
                <a:ext uri="{FF2B5EF4-FFF2-40B4-BE49-F238E27FC236}">
                  <a16:creationId xmlns:a16="http://schemas.microsoft.com/office/drawing/2014/main" id="{2E798543-966A-F647-88F5-5EE9DC305E9A}"/>
                </a:ext>
              </a:extLst>
            </p:cNvPr>
            <p:cNvSpPr/>
            <p:nvPr/>
          </p:nvSpPr>
          <p:spPr>
            <a:xfrm>
              <a:off x="1039843" y="2918582"/>
              <a:ext cx="581453" cy="243373"/>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fontScale="85000" lnSpcReduction="20000"/>
            </a:bodyPr>
            <a:lstStyle/>
            <a:p>
              <a:pPr algn="ctr"/>
              <a:r>
                <a:rPr lang="en-US" sz="1200" dirty="0">
                  <a:solidFill>
                    <a:schemeClr val="bg1"/>
                  </a:solidFill>
                  <a:ea typeface="Proxima Nova" charset="0"/>
                  <a:cs typeface="Proxima Nova" charset="0"/>
                </a:rPr>
                <a:t>acct1</a:t>
              </a:r>
              <a:endParaRPr lang="en-US" sz="1200" b="0" i="0" dirty="0">
                <a:solidFill>
                  <a:schemeClr val="bg1"/>
                </a:solidFill>
                <a:ea typeface="Proxima Nova" charset="0"/>
                <a:cs typeface="Proxima Nova" charset="0"/>
              </a:endParaRPr>
            </a:p>
          </p:txBody>
        </p:sp>
        <p:sp>
          <p:nvSpPr>
            <p:cNvPr id="81" name="Rounded Rectangle 80">
              <a:extLst>
                <a:ext uri="{FF2B5EF4-FFF2-40B4-BE49-F238E27FC236}">
                  <a16:creationId xmlns:a16="http://schemas.microsoft.com/office/drawing/2014/main" id="{A0D66973-543B-6947-8CA4-CB254CB2E6B9}"/>
                </a:ext>
              </a:extLst>
            </p:cNvPr>
            <p:cNvSpPr/>
            <p:nvPr/>
          </p:nvSpPr>
          <p:spPr>
            <a:xfrm>
              <a:off x="1039843" y="3873034"/>
              <a:ext cx="581453" cy="243373"/>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fontScale="85000" lnSpcReduction="20000"/>
            </a:bodyPr>
            <a:lstStyle/>
            <a:p>
              <a:pPr algn="ctr"/>
              <a:r>
                <a:rPr lang="en-US" sz="1200" dirty="0">
                  <a:solidFill>
                    <a:schemeClr val="bg1"/>
                  </a:solidFill>
                  <a:ea typeface="Proxima Nova" charset="0"/>
                  <a:cs typeface="Proxima Nova" charset="0"/>
                </a:rPr>
                <a:t>acct1</a:t>
              </a:r>
              <a:endParaRPr lang="en-US" sz="1200" b="0" i="0" dirty="0">
                <a:solidFill>
                  <a:schemeClr val="bg1"/>
                </a:solidFill>
                <a:ea typeface="Proxima Nova" charset="0"/>
                <a:cs typeface="Proxima Nova" charset="0"/>
              </a:endParaRPr>
            </a:p>
          </p:txBody>
        </p:sp>
        <p:cxnSp>
          <p:nvCxnSpPr>
            <p:cNvPr id="191" name="Straight Arrow Connector 190">
              <a:extLst>
                <a:ext uri="{FF2B5EF4-FFF2-40B4-BE49-F238E27FC236}">
                  <a16:creationId xmlns:a16="http://schemas.microsoft.com/office/drawing/2014/main" id="{29AE236D-D1D3-5548-ACCB-B458FFEBCA21}"/>
                </a:ext>
              </a:extLst>
            </p:cNvPr>
            <p:cNvCxnSpPr>
              <a:cxnSpLocks/>
              <a:stCxn id="127" idx="2"/>
              <a:endCxn id="102" idx="0"/>
            </p:cNvCxnSpPr>
            <p:nvPr/>
          </p:nvCxnSpPr>
          <p:spPr>
            <a:xfrm flipH="1">
              <a:off x="1330571" y="2083241"/>
              <a:ext cx="705" cy="509862"/>
            </a:xfrm>
            <a:prstGeom prst="straightConnector1">
              <a:avLst/>
            </a:prstGeom>
            <a:noFill/>
            <a:ln w="25400" cap="flat" cmpd="sng" algn="ctr">
              <a:solidFill>
                <a:srgbClr val="224982"/>
              </a:solidFill>
              <a:prstDash val="solid"/>
              <a:tailEnd type="triangle"/>
            </a:ln>
            <a:effectLst/>
          </p:spPr>
        </p:cxnSp>
        <p:sp>
          <p:nvSpPr>
            <p:cNvPr id="192" name="Rounded Rectangle 191">
              <a:extLst>
                <a:ext uri="{FF2B5EF4-FFF2-40B4-BE49-F238E27FC236}">
                  <a16:creationId xmlns:a16="http://schemas.microsoft.com/office/drawing/2014/main" id="{7D771010-96B0-A24F-83F2-C0AEA0CF7F03}"/>
                </a:ext>
              </a:extLst>
            </p:cNvPr>
            <p:cNvSpPr/>
            <p:nvPr/>
          </p:nvSpPr>
          <p:spPr>
            <a:xfrm>
              <a:off x="850779" y="2191421"/>
              <a:ext cx="989221" cy="220238"/>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fontScale="70000" lnSpcReduction="20000"/>
            </a:bodyPr>
            <a:lstStyle/>
            <a:p>
              <a:pPr algn="ctr"/>
              <a:r>
                <a:rPr lang="en-US" sz="1100" dirty="0">
                  <a:solidFill>
                    <a:schemeClr val="bg1"/>
                  </a:solidFill>
                  <a:latin typeface="Calibri"/>
                </a:rPr>
                <a:t>Synchronizer</a:t>
              </a:r>
              <a:endParaRPr lang="en-US" sz="1100" i="0" dirty="0">
                <a:solidFill>
                  <a:schemeClr val="bg1"/>
                </a:solidFill>
                <a:ea typeface="Proxima Nova" charset="0"/>
                <a:cs typeface="Proxima Nova" charset="0"/>
              </a:endParaRPr>
            </a:p>
          </p:txBody>
        </p:sp>
        <p:cxnSp>
          <p:nvCxnSpPr>
            <p:cNvPr id="193" name="Straight Arrow Connector 192">
              <a:extLst>
                <a:ext uri="{FF2B5EF4-FFF2-40B4-BE49-F238E27FC236}">
                  <a16:creationId xmlns:a16="http://schemas.microsoft.com/office/drawing/2014/main" id="{26A756D2-C9AD-424D-A32B-CF81B8BD60CD}"/>
                </a:ext>
              </a:extLst>
            </p:cNvPr>
            <p:cNvCxnSpPr>
              <a:cxnSpLocks/>
              <a:stCxn id="102" idx="4"/>
              <a:endCxn id="111" idx="0"/>
            </p:cNvCxnSpPr>
            <p:nvPr/>
          </p:nvCxnSpPr>
          <p:spPr>
            <a:xfrm>
              <a:off x="1330571" y="3324623"/>
              <a:ext cx="0" cy="220895"/>
            </a:xfrm>
            <a:prstGeom prst="straightConnector1">
              <a:avLst/>
            </a:prstGeom>
            <a:noFill/>
            <a:ln w="25400" cap="flat" cmpd="sng" algn="ctr">
              <a:solidFill>
                <a:srgbClr val="224982"/>
              </a:solidFill>
              <a:prstDash val="solid"/>
              <a:tailEnd type="triangle"/>
            </a:ln>
            <a:effectLst/>
          </p:spPr>
        </p:cxnSp>
        <p:cxnSp>
          <p:nvCxnSpPr>
            <p:cNvPr id="194" name="Straight Arrow Connector 193">
              <a:extLst>
                <a:ext uri="{FF2B5EF4-FFF2-40B4-BE49-F238E27FC236}">
                  <a16:creationId xmlns:a16="http://schemas.microsoft.com/office/drawing/2014/main" id="{8BED508F-BA23-FD4D-8193-ED640351B5D5}"/>
                </a:ext>
              </a:extLst>
            </p:cNvPr>
            <p:cNvCxnSpPr>
              <a:cxnSpLocks/>
              <a:stCxn id="113" idx="0"/>
              <a:endCxn id="111" idx="4"/>
            </p:cNvCxnSpPr>
            <p:nvPr/>
          </p:nvCxnSpPr>
          <p:spPr>
            <a:xfrm flipV="1">
              <a:off x="828746" y="4277038"/>
              <a:ext cx="501825" cy="289626"/>
            </a:xfrm>
            <a:prstGeom prst="straightConnector1">
              <a:avLst/>
            </a:prstGeom>
            <a:noFill/>
            <a:ln w="25400" cap="flat" cmpd="sng" algn="ctr">
              <a:solidFill>
                <a:srgbClr val="224982"/>
              </a:solidFill>
              <a:prstDash val="solid"/>
              <a:tailEnd type="triangle"/>
            </a:ln>
            <a:effectLst/>
          </p:spPr>
        </p:cxnSp>
        <p:sp>
          <p:nvSpPr>
            <p:cNvPr id="195" name="Rounded Rectangle 194">
              <a:extLst>
                <a:ext uri="{FF2B5EF4-FFF2-40B4-BE49-F238E27FC236}">
                  <a16:creationId xmlns:a16="http://schemas.microsoft.com/office/drawing/2014/main" id="{4BF212BD-1108-6648-BB8A-B570E556F701}"/>
                </a:ext>
              </a:extLst>
            </p:cNvPr>
            <p:cNvSpPr/>
            <p:nvPr/>
          </p:nvSpPr>
          <p:spPr>
            <a:xfrm>
              <a:off x="329852" y="934091"/>
              <a:ext cx="2044612" cy="5311588"/>
            </a:xfrm>
            <a:prstGeom prst="roundRect">
              <a:avLst>
                <a:gd name="adj" fmla="val 4607"/>
              </a:avLst>
            </a:prstGeom>
            <a:noFill/>
            <a:ln w="38100" cap="flat" cmpd="sng" algn="ctr">
              <a:solidFill>
                <a:srgbClr val="FF0000"/>
              </a:solidFill>
              <a:prstDash val="solid"/>
            </a:ln>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endParaRPr lang="en-US" sz="1200" kern="0" dirty="0">
                <a:solidFill>
                  <a:srgbClr val="FFFFFF"/>
                </a:solidFill>
                <a:latin typeface="Calibri"/>
              </a:endParaRPr>
            </a:p>
          </p:txBody>
        </p:sp>
      </p:grpSp>
      <p:grpSp>
        <p:nvGrpSpPr>
          <p:cNvPr id="58" name="Group 57">
            <a:extLst>
              <a:ext uri="{FF2B5EF4-FFF2-40B4-BE49-F238E27FC236}">
                <a16:creationId xmlns:a16="http://schemas.microsoft.com/office/drawing/2014/main" id="{18310A0D-1B6F-434E-9C0C-23EEE92573F0}"/>
              </a:ext>
            </a:extLst>
          </p:cNvPr>
          <p:cNvGrpSpPr/>
          <p:nvPr/>
        </p:nvGrpSpPr>
        <p:grpSpPr>
          <a:xfrm>
            <a:off x="6295359" y="1123777"/>
            <a:ext cx="2044612" cy="5311588"/>
            <a:chOff x="5543381" y="934091"/>
            <a:chExt cx="2044612" cy="5311588"/>
          </a:xfrm>
        </p:grpSpPr>
        <p:sp>
          <p:nvSpPr>
            <p:cNvPr id="150" name="Oval 149">
              <a:extLst>
                <a:ext uri="{FF2B5EF4-FFF2-40B4-BE49-F238E27FC236}">
                  <a16:creationId xmlns:a16="http://schemas.microsoft.com/office/drawing/2014/main" id="{90E9FB62-3953-8240-A73C-97E612319EA3}"/>
                </a:ext>
              </a:extLst>
            </p:cNvPr>
            <p:cNvSpPr/>
            <p:nvPr/>
          </p:nvSpPr>
          <p:spPr>
            <a:xfrm>
              <a:off x="6199929" y="2591773"/>
              <a:ext cx="731520" cy="731520"/>
            </a:xfrm>
            <a:prstGeom prst="ellipse">
              <a:avLst/>
            </a:prstGeom>
            <a:solidFill>
              <a:srgbClr val="224982"/>
            </a:solidFill>
            <a:ln w="12700" cap="flat" cmpd="sng" algn="ctr">
              <a:noFill/>
              <a:prstDash val="solid"/>
            </a:ln>
            <a:effectLst/>
          </p:spPr>
          <p:txBody>
            <a:bodyPr lIns="0" tIns="0" rIns="0" bIns="0" rtlCol="0" anchor="t"/>
            <a:lstStyle/>
            <a:p>
              <a:pPr marL="0" marR="0" lvl="0" indent="0" defTabSz="914400" eaLnBrk="1" fontAlgn="auto" latinLnBrk="0" hangingPunct="1">
                <a:lnSpc>
                  <a:spcPct val="100000"/>
                </a:lnSpc>
                <a:spcBef>
                  <a:spcPts val="0"/>
                </a:spcBef>
                <a:spcAft>
                  <a:spcPts val="0"/>
                </a:spcAft>
                <a:buClrTx/>
                <a:buSzTx/>
                <a:buFontTx/>
                <a:buNone/>
                <a:tabLst/>
                <a:defRPr/>
              </a:pPr>
              <a:r>
                <a:rPr lang="en-US" sz="1000" kern="0" dirty="0">
                  <a:solidFill>
                    <a:srgbClr val="FFFFFF"/>
                  </a:solidFill>
                  <a:latin typeface="Calibri"/>
                </a:rPr>
                <a:t>Primary</a:t>
              </a:r>
              <a:endParaRPr kumimoji="0" lang="en-US" sz="1000" b="0" i="0" u="none" strike="noStrike" kern="0" cap="none" spc="0" normalizeH="0" baseline="0" noProof="0" dirty="0">
                <a:ln>
                  <a:noFill/>
                </a:ln>
                <a:solidFill>
                  <a:srgbClr val="FFFFFF"/>
                </a:solidFill>
                <a:effectLst/>
                <a:uLnTx/>
                <a:uFillTx/>
                <a:latin typeface="Calibri"/>
                <a:ea typeface="+mn-ea"/>
                <a:cs typeface="+mn-cs"/>
              </a:endParaRPr>
            </a:p>
          </p:txBody>
        </p:sp>
        <p:sp>
          <p:nvSpPr>
            <p:cNvPr id="151" name="Oval 150">
              <a:extLst>
                <a:ext uri="{FF2B5EF4-FFF2-40B4-BE49-F238E27FC236}">
                  <a16:creationId xmlns:a16="http://schemas.microsoft.com/office/drawing/2014/main" id="{87799E5F-A921-2E4A-A7F0-7200236BAEFD}"/>
                </a:ext>
              </a:extLst>
            </p:cNvPr>
            <p:cNvSpPr/>
            <p:nvPr/>
          </p:nvSpPr>
          <p:spPr>
            <a:xfrm>
              <a:off x="6199929" y="3544188"/>
              <a:ext cx="731520" cy="731520"/>
            </a:xfrm>
            <a:prstGeom prst="ellipse">
              <a:avLst/>
            </a:prstGeom>
            <a:solidFill>
              <a:srgbClr val="224982"/>
            </a:solidFill>
            <a:ln w="12700" cap="flat" cmpd="sng" algn="ctr">
              <a:noFill/>
              <a:prstDash val="solid"/>
            </a:ln>
            <a:effectLst/>
          </p:spPr>
          <p:txBody>
            <a:bodyPr lIns="0" tIns="0" rIns="0" bIns="0" rtlCol="0" anchor="t"/>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Calibri"/>
                  <a:ea typeface="+mn-ea"/>
                  <a:cs typeface="+mn-cs"/>
                </a:rPr>
                <a:t>Follower</a:t>
              </a:r>
            </a:p>
          </p:txBody>
        </p:sp>
        <p:sp>
          <p:nvSpPr>
            <p:cNvPr id="152" name="Rounded Rectangle 151">
              <a:extLst>
                <a:ext uri="{FF2B5EF4-FFF2-40B4-BE49-F238E27FC236}">
                  <a16:creationId xmlns:a16="http://schemas.microsoft.com/office/drawing/2014/main" id="{020A1A09-DE79-7847-9F95-338F4A9DC3E3}"/>
                </a:ext>
              </a:extLst>
            </p:cNvPr>
            <p:cNvSpPr/>
            <p:nvPr/>
          </p:nvSpPr>
          <p:spPr>
            <a:xfrm>
              <a:off x="5734133" y="1017226"/>
              <a:ext cx="1664522" cy="1064685"/>
            </a:xfrm>
            <a:prstGeom prst="roundRect">
              <a:avLst>
                <a:gd name="adj" fmla="val 8999"/>
              </a:avLst>
            </a:prstGeom>
            <a:solidFill>
              <a:srgbClr val="224982"/>
            </a:solidFill>
            <a:ln w="12700" cap="flat" cmpd="sng" algn="ctr">
              <a:noFill/>
              <a:prstDash val="solid"/>
            </a:ln>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r>
                <a:rPr lang="en-US" sz="1000" kern="0" dirty="0">
                  <a:solidFill>
                    <a:srgbClr val="FFFFFF"/>
                  </a:solidFill>
                  <a:latin typeface="Calibri"/>
                </a:rPr>
                <a:t>Enterprise Password Vault</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a:ln>
                  <a:noFill/>
                </a:ln>
                <a:solidFill>
                  <a:srgbClr val="FFFFFF"/>
                </a:solidFill>
                <a:effectLst/>
                <a:uLnTx/>
                <a:uFillTx/>
                <a:latin typeface="Calibri"/>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lang="en-US" sz="1200" kern="0" dirty="0">
                  <a:solidFill>
                    <a:srgbClr val="FFFFFF"/>
                  </a:solidFill>
                  <a:latin typeface="Calibri"/>
                </a:rPr>
                <a:t>Inactive:</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FFFFFF"/>
                </a:solidFill>
                <a:effectLst/>
                <a:uLnTx/>
                <a:uFillTx/>
                <a:latin typeface="Calibri"/>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lang="en-US" sz="1200" kern="0" dirty="0">
                  <a:solidFill>
                    <a:srgbClr val="FFFFFF"/>
                  </a:solidFill>
                  <a:latin typeface="Calibri"/>
                </a:rPr>
                <a:t>  </a:t>
              </a:r>
              <a:r>
                <a:rPr lang="en-US" sz="1200" b="1" u="sng" kern="0" dirty="0">
                  <a:solidFill>
                    <a:srgbClr val="FFFFFF"/>
                  </a:solidFill>
                  <a:latin typeface="Calibri"/>
                </a:rPr>
                <a:t>Active</a:t>
              </a:r>
              <a:r>
                <a:rPr lang="en-US" sz="1200" kern="0" dirty="0">
                  <a:solidFill>
                    <a:srgbClr val="FFFFFF"/>
                  </a:solidFill>
                  <a:latin typeface="Calibri"/>
                </a:rPr>
                <a:t>: </a:t>
              </a:r>
            </a:p>
          </p:txBody>
        </p:sp>
        <p:cxnSp>
          <p:nvCxnSpPr>
            <p:cNvPr id="153" name="Straight Arrow Connector 152">
              <a:extLst>
                <a:ext uri="{FF2B5EF4-FFF2-40B4-BE49-F238E27FC236}">
                  <a16:creationId xmlns:a16="http://schemas.microsoft.com/office/drawing/2014/main" id="{AF61479E-3756-2348-9543-8A29CF9264D5}"/>
                </a:ext>
              </a:extLst>
            </p:cNvPr>
            <p:cNvCxnSpPr>
              <a:cxnSpLocks/>
              <a:stCxn id="152" idx="2"/>
              <a:endCxn id="150" idx="0"/>
            </p:cNvCxnSpPr>
            <p:nvPr/>
          </p:nvCxnSpPr>
          <p:spPr>
            <a:xfrm flipH="1">
              <a:off x="6565689" y="2081911"/>
              <a:ext cx="705" cy="509862"/>
            </a:xfrm>
            <a:prstGeom prst="straightConnector1">
              <a:avLst/>
            </a:prstGeom>
            <a:noFill/>
            <a:ln w="25400" cap="flat" cmpd="sng" algn="ctr">
              <a:solidFill>
                <a:srgbClr val="224982"/>
              </a:solidFill>
              <a:prstDash val="solid"/>
              <a:tailEnd type="triangle"/>
            </a:ln>
            <a:effectLst/>
          </p:spPr>
        </p:cxnSp>
        <p:sp>
          <p:nvSpPr>
            <p:cNvPr id="154" name="Rounded Rectangle 153">
              <a:extLst>
                <a:ext uri="{FF2B5EF4-FFF2-40B4-BE49-F238E27FC236}">
                  <a16:creationId xmlns:a16="http://schemas.microsoft.com/office/drawing/2014/main" id="{CAA98319-6E60-AA46-9D2A-5A8A9F473CDE}"/>
                </a:ext>
              </a:extLst>
            </p:cNvPr>
            <p:cNvSpPr/>
            <p:nvPr/>
          </p:nvSpPr>
          <p:spPr>
            <a:xfrm>
              <a:off x="6071783" y="2186288"/>
              <a:ext cx="989221" cy="220238"/>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fontScale="70000" lnSpcReduction="20000"/>
            </a:bodyPr>
            <a:lstStyle/>
            <a:p>
              <a:pPr algn="ctr"/>
              <a:r>
                <a:rPr lang="en-US" sz="1100" dirty="0">
                  <a:solidFill>
                    <a:schemeClr val="bg1"/>
                  </a:solidFill>
                  <a:latin typeface="Calibri"/>
                </a:rPr>
                <a:t>Synchronizer</a:t>
              </a:r>
              <a:endParaRPr lang="en-US" sz="1100" i="0" dirty="0">
                <a:solidFill>
                  <a:schemeClr val="bg1"/>
                </a:solidFill>
                <a:ea typeface="Proxima Nova" charset="0"/>
                <a:cs typeface="Proxima Nova" charset="0"/>
              </a:endParaRPr>
            </a:p>
          </p:txBody>
        </p:sp>
        <p:cxnSp>
          <p:nvCxnSpPr>
            <p:cNvPr id="155" name="Straight Arrow Connector 154">
              <a:extLst>
                <a:ext uri="{FF2B5EF4-FFF2-40B4-BE49-F238E27FC236}">
                  <a16:creationId xmlns:a16="http://schemas.microsoft.com/office/drawing/2014/main" id="{8F18AF2B-72ED-4846-8766-CDA9CC9FA7A9}"/>
                </a:ext>
              </a:extLst>
            </p:cNvPr>
            <p:cNvCxnSpPr>
              <a:cxnSpLocks/>
              <a:stCxn id="150" idx="4"/>
              <a:endCxn id="151" idx="0"/>
            </p:cNvCxnSpPr>
            <p:nvPr/>
          </p:nvCxnSpPr>
          <p:spPr>
            <a:xfrm>
              <a:off x="6565689" y="3323293"/>
              <a:ext cx="0" cy="220895"/>
            </a:xfrm>
            <a:prstGeom prst="straightConnector1">
              <a:avLst/>
            </a:prstGeom>
            <a:noFill/>
            <a:ln w="25400" cap="flat" cmpd="sng" algn="ctr">
              <a:solidFill>
                <a:srgbClr val="224982"/>
              </a:solidFill>
              <a:prstDash val="solid"/>
              <a:tailEnd type="triangle"/>
            </a:ln>
            <a:effectLst/>
          </p:spPr>
        </p:cxnSp>
        <p:cxnSp>
          <p:nvCxnSpPr>
            <p:cNvPr id="156" name="Straight Arrow Connector 155">
              <a:extLst>
                <a:ext uri="{FF2B5EF4-FFF2-40B4-BE49-F238E27FC236}">
                  <a16:creationId xmlns:a16="http://schemas.microsoft.com/office/drawing/2014/main" id="{AE3630F9-A611-8846-92EC-4C236E51BFA8}"/>
                </a:ext>
              </a:extLst>
            </p:cNvPr>
            <p:cNvCxnSpPr>
              <a:cxnSpLocks/>
              <a:stCxn id="189" idx="0"/>
              <a:endCxn id="151" idx="5"/>
            </p:cNvCxnSpPr>
            <p:nvPr/>
          </p:nvCxnSpPr>
          <p:spPr>
            <a:xfrm flipH="1" flipV="1">
              <a:off x="6824320" y="4168579"/>
              <a:ext cx="196814" cy="415043"/>
            </a:xfrm>
            <a:prstGeom prst="straightConnector1">
              <a:avLst/>
            </a:prstGeom>
            <a:noFill/>
            <a:ln w="25400" cap="flat" cmpd="sng" algn="ctr">
              <a:solidFill>
                <a:srgbClr val="224982"/>
              </a:solidFill>
              <a:prstDash val="solid"/>
              <a:tailEnd type="triangle"/>
            </a:ln>
            <a:effectLst/>
          </p:spPr>
        </p:cxnSp>
        <p:sp>
          <p:nvSpPr>
            <p:cNvPr id="157" name="Rounded Rectangle 156">
              <a:extLst>
                <a:ext uri="{FF2B5EF4-FFF2-40B4-BE49-F238E27FC236}">
                  <a16:creationId xmlns:a16="http://schemas.microsoft.com/office/drawing/2014/main" id="{45103CB7-3E8A-E54E-B855-954161644BA9}"/>
                </a:ext>
              </a:extLst>
            </p:cNvPr>
            <p:cNvSpPr/>
            <p:nvPr/>
          </p:nvSpPr>
          <p:spPr>
            <a:xfrm>
              <a:off x="6468472" y="1391151"/>
              <a:ext cx="581453" cy="243373"/>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fontScale="85000" lnSpcReduction="20000"/>
            </a:bodyPr>
            <a:lstStyle/>
            <a:p>
              <a:pPr algn="ctr"/>
              <a:r>
                <a:rPr lang="en-US" sz="1200" dirty="0">
                  <a:solidFill>
                    <a:schemeClr val="bg1"/>
                  </a:solidFill>
                </a:rPr>
                <a:t>acct1</a:t>
              </a:r>
            </a:p>
          </p:txBody>
        </p:sp>
        <p:sp>
          <p:nvSpPr>
            <p:cNvPr id="158" name="Rounded Rectangle 157">
              <a:extLst>
                <a:ext uri="{FF2B5EF4-FFF2-40B4-BE49-F238E27FC236}">
                  <a16:creationId xmlns:a16="http://schemas.microsoft.com/office/drawing/2014/main" id="{9A997317-E2A3-114B-AB1F-CBE15D51B34F}"/>
                </a:ext>
              </a:extLst>
            </p:cNvPr>
            <p:cNvSpPr/>
            <p:nvPr/>
          </p:nvSpPr>
          <p:spPr>
            <a:xfrm>
              <a:off x="6468473" y="1755403"/>
              <a:ext cx="581453" cy="243373"/>
            </a:xfrm>
            <a:prstGeom prst="round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fontScale="85000" lnSpcReduction="20000"/>
            </a:bodyPr>
            <a:lstStyle/>
            <a:p>
              <a:pPr algn="ctr"/>
              <a:r>
                <a:rPr lang="en-US" sz="1200" dirty="0">
                  <a:solidFill>
                    <a:schemeClr val="bg1"/>
                  </a:solidFill>
                  <a:ea typeface="Proxima Nova" charset="0"/>
                  <a:cs typeface="Proxima Nova" charset="0"/>
                </a:rPr>
                <a:t>acct2</a:t>
              </a:r>
              <a:endParaRPr lang="en-US" sz="1200" b="0" i="0" dirty="0">
                <a:solidFill>
                  <a:schemeClr val="bg1"/>
                </a:solidFill>
                <a:ea typeface="Proxima Nova" charset="0"/>
                <a:cs typeface="Proxima Nova" charset="0"/>
              </a:endParaRPr>
            </a:p>
          </p:txBody>
        </p:sp>
        <p:sp>
          <p:nvSpPr>
            <p:cNvPr id="159" name="Rounded Rectangle 158">
              <a:extLst>
                <a:ext uri="{FF2B5EF4-FFF2-40B4-BE49-F238E27FC236}">
                  <a16:creationId xmlns:a16="http://schemas.microsoft.com/office/drawing/2014/main" id="{F1C3D612-9538-F54B-9D8D-0612FCDF71D8}"/>
                </a:ext>
              </a:extLst>
            </p:cNvPr>
            <p:cNvSpPr/>
            <p:nvPr/>
          </p:nvSpPr>
          <p:spPr>
            <a:xfrm>
              <a:off x="6274961" y="2917252"/>
              <a:ext cx="581453" cy="243373"/>
            </a:xfrm>
            <a:prstGeom prst="round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fontScale="85000" lnSpcReduction="20000"/>
            </a:bodyPr>
            <a:lstStyle/>
            <a:p>
              <a:pPr algn="ctr"/>
              <a:r>
                <a:rPr lang="en-US" sz="1200" dirty="0">
                  <a:solidFill>
                    <a:schemeClr val="bg1"/>
                  </a:solidFill>
                  <a:ea typeface="Proxima Nova" charset="0"/>
                  <a:cs typeface="Proxima Nova" charset="0"/>
                </a:rPr>
                <a:t>acct2</a:t>
              </a:r>
              <a:endParaRPr lang="en-US" sz="1200" b="0" i="0" dirty="0">
                <a:solidFill>
                  <a:schemeClr val="bg1"/>
                </a:solidFill>
                <a:ea typeface="Proxima Nova" charset="0"/>
                <a:cs typeface="Proxima Nova" charset="0"/>
              </a:endParaRPr>
            </a:p>
          </p:txBody>
        </p:sp>
        <p:sp>
          <p:nvSpPr>
            <p:cNvPr id="160" name="Rounded Rectangle 159">
              <a:extLst>
                <a:ext uri="{FF2B5EF4-FFF2-40B4-BE49-F238E27FC236}">
                  <a16:creationId xmlns:a16="http://schemas.microsoft.com/office/drawing/2014/main" id="{18CC6221-93E0-1146-8237-F9168F8B1BFD}"/>
                </a:ext>
              </a:extLst>
            </p:cNvPr>
            <p:cNvSpPr/>
            <p:nvPr/>
          </p:nvSpPr>
          <p:spPr>
            <a:xfrm>
              <a:off x="6274961" y="3871704"/>
              <a:ext cx="581453" cy="243373"/>
            </a:xfrm>
            <a:prstGeom prst="round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fontScale="85000" lnSpcReduction="20000"/>
            </a:bodyPr>
            <a:lstStyle/>
            <a:p>
              <a:pPr algn="ctr"/>
              <a:r>
                <a:rPr lang="en-US" sz="1200" dirty="0">
                  <a:solidFill>
                    <a:schemeClr val="bg1"/>
                  </a:solidFill>
                  <a:ea typeface="Proxima Nova" charset="0"/>
                  <a:cs typeface="Proxima Nova" charset="0"/>
                </a:rPr>
                <a:t>acct2</a:t>
              </a:r>
              <a:endParaRPr lang="en-US" sz="1200" b="0" i="0" dirty="0">
                <a:solidFill>
                  <a:schemeClr val="bg1"/>
                </a:solidFill>
                <a:ea typeface="Proxima Nova" charset="0"/>
                <a:cs typeface="Proxima Nova" charset="0"/>
              </a:endParaRPr>
            </a:p>
          </p:txBody>
        </p:sp>
        <p:sp>
          <p:nvSpPr>
            <p:cNvPr id="179" name="Can 178">
              <a:extLst>
                <a:ext uri="{FF2B5EF4-FFF2-40B4-BE49-F238E27FC236}">
                  <a16:creationId xmlns:a16="http://schemas.microsoft.com/office/drawing/2014/main" id="{25EBACAB-8CF6-A845-8613-218B6BF422F6}"/>
                </a:ext>
              </a:extLst>
            </p:cNvPr>
            <p:cNvSpPr/>
            <p:nvPr/>
          </p:nvSpPr>
          <p:spPr>
            <a:xfrm>
              <a:off x="5596670" y="5374507"/>
              <a:ext cx="1860028" cy="776299"/>
            </a:xfrm>
            <a:prstGeom prst="can">
              <a:avLst/>
            </a:prstGeom>
            <a:solidFill>
              <a:srgbClr val="224982"/>
            </a:solidFill>
            <a:ln w="12700" cap="flat" cmpd="sng" algn="ctr">
              <a:noFill/>
              <a:prstDash val="solid"/>
            </a:ln>
            <a:effectLst/>
          </p:spPr>
          <p:txBody>
            <a:bodyPr rtlCol="0" anchor="t"/>
            <a:lstStyle/>
            <a:p>
              <a:pPr defTabSz="914400"/>
              <a:r>
                <a:rPr lang="en-US" sz="1000" kern="0" dirty="0">
                  <a:solidFill>
                    <a:srgbClr val="FFFFFF"/>
                  </a:solidFill>
                  <a:latin typeface="Calibri"/>
                </a:rPr>
                <a:t>DB</a:t>
              </a:r>
            </a:p>
          </p:txBody>
        </p:sp>
        <p:grpSp>
          <p:nvGrpSpPr>
            <p:cNvPr id="181" name="Group 180">
              <a:extLst>
                <a:ext uri="{FF2B5EF4-FFF2-40B4-BE49-F238E27FC236}">
                  <a16:creationId xmlns:a16="http://schemas.microsoft.com/office/drawing/2014/main" id="{D70DD06D-2BEF-DB4F-8E97-FD8D74BBF990}"/>
                </a:ext>
              </a:extLst>
            </p:cNvPr>
            <p:cNvGrpSpPr/>
            <p:nvPr/>
          </p:nvGrpSpPr>
          <p:grpSpPr>
            <a:xfrm>
              <a:off x="5620252" y="4566664"/>
              <a:ext cx="809217" cy="1494335"/>
              <a:chOff x="424137" y="4566664"/>
              <a:chExt cx="809217" cy="1494335"/>
            </a:xfrm>
          </p:grpSpPr>
          <p:sp>
            <p:nvSpPr>
              <p:cNvPr id="182" name="Rounded Rectangle 181">
                <a:extLst>
                  <a:ext uri="{FF2B5EF4-FFF2-40B4-BE49-F238E27FC236}">
                    <a16:creationId xmlns:a16="http://schemas.microsoft.com/office/drawing/2014/main" id="{D1CB1CEE-4391-0C48-9D35-139A5E12487E}"/>
                  </a:ext>
                </a:extLst>
              </p:cNvPr>
              <p:cNvSpPr/>
              <p:nvPr/>
            </p:nvSpPr>
            <p:spPr>
              <a:xfrm>
                <a:off x="538018" y="5817626"/>
                <a:ext cx="581453" cy="243373"/>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fontScale="85000" lnSpcReduction="20000"/>
              </a:bodyPr>
              <a:lstStyle/>
              <a:p>
                <a:pPr algn="ctr"/>
                <a:r>
                  <a:rPr lang="en-US" sz="1200" dirty="0">
                    <a:solidFill>
                      <a:schemeClr val="bg1"/>
                    </a:solidFill>
                    <a:ea typeface="Proxima Nova" charset="0"/>
                    <a:cs typeface="Proxima Nova" charset="0"/>
                  </a:rPr>
                  <a:t>acct1</a:t>
                </a:r>
                <a:endParaRPr lang="en-US" sz="1200" b="0" i="0" dirty="0">
                  <a:solidFill>
                    <a:schemeClr val="bg1"/>
                  </a:solidFill>
                  <a:ea typeface="Proxima Nova" charset="0"/>
                  <a:cs typeface="Proxima Nova" charset="0"/>
                </a:endParaRPr>
              </a:p>
            </p:txBody>
          </p:sp>
          <p:cxnSp>
            <p:nvCxnSpPr>
              <p:cNvPr id="183" name="Straight Arrow Connector 182">
                <a:extLst>
                  <a:ext uri="{FF2B5EF4-FFF2-40B4-BE49-F238E27FC236}">
                    <a16:creationId xmlns:a16="http://schemas.microsoft.com/office/drawing/2014/main" id="{A823E6F0-A6E6-944F-98E7-285104A0BD9E}"/>
                  </a:ext>
                </a:extLst>
              </p:cNvPr>
              <p:cNvCxnSpPr>
                <a:cxnSpLocks/>
                <a:stCxn id="184" idx="2"/>
                <a:endCxn id="182" idx="0"/>
              </p:cNvCxnSpPr>
              <p:nvPr/>
            </p:nvCxnSpPr>
            <p:spPr>
              <a:xfrm flipH="1">
                <a:off x="828745" y="5084881"/>
                <a:ext cx="1" cy="732745"/>
              </a:xfrm>
              <a:prstGeom prst="straightConnector1">
                <a:avLst/>
              </a:prstGeom>
              <a:noFill/>
              <a:ln w="25400" cap="flat" cmpd="sng" algn="ctr">
                <a:solidFill>
                  <a:schemeClr val="tx1">
                    <a:lumMod val="50000"/>
                    <a:lumOff val="50000"/>
                  </a:schemeClr>
                </a:solidFill>
                <a:prstDash val="solid"/>
                <a:tailEnd type="triangle"/>
              </a:ln>
              <a:effectLst/>
            </p:spPr>
          </p:cxnSp>
          <p:sp>
            <p:nvSpPr>
              <p:cNvPr id="184" name="Rounded Rectangle 183">
                <a:extLst>
                  <a:ext uri="{FF2B5EF4-FFF2-40B4-BE49-F238E27FC236}">
                    <a16:creationId xmlns:a16="http://schemas.microsoft.com/office/drawing/2014/main" id="{2E23CD50-64B3-B840-A205-6CD268E55837}"/>
                  </a:ext>
                </a:extLst>
              </p:cNvPr>
              <p:cNvSpPr/>
              <p:nvPr/>
            </p:nvSpPr>
            <p:spPr>
              <a:xfrm>
                <a:off x="424137" y="4566664"/>
                <a:ext cx="809217" cy="518217"/>
              </a:xfrm>
              <a:prstGeom prst="roundRect">
                <a:avLst/>
              </a:prstGeom>
              <a:solidFill>
                <a:srgbClr val="FFFFFF">
                  <a:alpha val="50000"/>
                </a:srgbClr>
              </a:solidFill>
              <a:ln w="12700" cap="flat" cmpd="sng" algn="ctr">
                <a:solidFill>
                  <a:srgbClr val="FFFFFF">
                    <a:lumMod val="50000"/>
                  </a:srgbClr>
                </a:solidFill>
                <a:prstDash val="solid"/>
              </a:ln>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00"/>
                    </a:solidFill>
                    <a:effectLst/>
                    <a:uLnTx/>
                    <a:uFillTx/>
                    <a:latin typeface="Calibri"/>
                    <a:ea typeface="+mn-ea"/>
                    <a:cs typeface="+mn-cs"/>
                  </a:rPr>
                  <a:t>App A</a:t>
                </a:r>
              </a:p>
            </p:txBody>
          </p:sp>
          <p:sp>
            <p:nvSpPr>
              <p:cNvPr id="185" name="Rounded Rectangle 184">
                <a:extLst>
                  <a:ext uri="{FF2B5EF4-FFF2-40B4-BE49-F238E27FC236}">
                    <a16:creationId xmlns:a16="http://schemas.microsoft.com/office/drawing/2014/main" id="{6EBCC32C-908E-E54F-A6F6-5A0DBF57399C}"/>
                  </a:ext>
                </a:extLst>
              </p:cNvPr>
              <p:cNvSpPr/>
              <p:nvPr/>
            </p:nvSpPr>
            <p:spPr>
              <a:xfrm>
                <a:off x="538018" y="4812279"/>
                <a:ext cx="581453" cy="243373"/>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fontScale="85000" lnSpcReduction="20000"/>
              </a:bodyPr>
              <a:lstStyle/>
              <a:p>
                <a:pPr algn="ctr"/>
                <a:r>
                  <a:rPr lang="en-US" sz="1200" dirty="0">
                    <a:solidFill>
                      <a:schemeClr val="bg1"/>
                    </a:solidFill>
                    <a:ea typeface="Proxima Nova" charset="0"/>
                    <a:cs typeface="Proxima Nova" charset="0"/>
                  </a:rPr>
                  <a:t>acct1</a:t>
                </a:r>
                <a:endParaRPr lang="en-US" sz="1200" b="0" i="0" dirty="0">
                  <a:solidFill>
                    <a:schemeClr val="bg1"/>
                  </a:solidFill>
                  <a:ea typeface="Proxima Nova" charset="0"/>
                  <a:cs typeface="Proxima Nova" charset="0"/>
                </a:endParaRPr>
              </a:p>
            </p:txBody>
          </p:sp>
        </p:grpSp>
        <p:grpSp>
          <p:nvGrpSpPr>
            <p:cNvPr id="186" name="Group 185">
              <a:extLst>
                <a:ext uri="{FF2B5EF4-FFF2-40B4-BE49-F238E27FC236}">
                  <a16:creationId xmlns:a16="http://schemas.microsoft.com/office/drawing/2014/main" id="{A794E324-0ADB-EC46-95A0-8259F4326F53}"/>
                </a:ext>
              </a:extLst>
            </p:cNvPr>
            <p:cNvGrpSpPr/>
            <p:nvPr/>
          </p:nvGrpSpPr>
          <p:grpSpPr>
            <a:xfrm>
              <a:off x="6616525" y="4583622"/>
              <a:ext cx="809217" cy="1494335"/>
              <a:chOff x="424137" y="4566664"/>
              <a:chExt cx="809217" cy="1494335"/>
            </a:xfrm>
          </p:grpSpPr>
          <p:sp>
            <p:nvSpPr>
              <p:cNvPr id="187" name="Rounded Rectangle 186">
                <a:extLst>
                  <a:ext uri="{FF2B5EF4-FFF2-40B4-BE49-F238E27FC236}">
                    <a16:creationId xmlns:a16="http://schemas.microsoft.com/office/drawing/2014/main" id="{59C199F9-E8A5-734F-995C-7A79B449F872}"/>
                  </a:ext>
                </a:extLst>
              </p:cNvPr>
              <p:cNvSpPr/>
              <p:nvPr/>
            </p:nvSpPr>
            <p:spPr>
              <a:xfrm>
                <a:off x="538018" y="5817626"/>
                <a:ext cx="581453" cy="243373"/>
              </a:xfrm>
              <a:prstGeom prst="round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fontScale="85000" lnSpcReduction="20000"/>
              </a:bodyPr>
              <a:lstStyle/>
              <a:p>
                <a:pPr algn="ctr"/>
                <a:r>
                  <a:rPr lang="en-US" sz="1200" dirty="0">
                    <a:solidFill>
                      <a:schemeClr val="bg1"/>
                    </a:solidFill>
                    <a:ea typeface="Proxima Nova" charset="0"/>
                    <a:cs typeface="Proxima Nova" charset="0"/>
                  </a:rPr>
                  <a:t>acct2</a:t>
                </a:r>
                <a:endParaRPr lang="en-US" sz="1200" b="0" i="0" dirty="0">
                  <a:solidFill>
                    <a:schemeClr val="bg1"/>
                  </a:solidFill>
                  <a:ea typeface="Proxima Nova" charset="0"/>
                  <a:cs typeface="Proxima Nova" charset="0"/>
                </a:endParaRPr>
              </a:p>
            </p:txBody>
          </p:sp>
          <p:cxnSp>
            <p:nvCxnSpPr>
              <p:cNvPr id="188" name="Straight Arrow Connector 187">
                <a:extLst>
                  <a:ext uri="{FF2B5EF4-FFF2-40B4-BE49-F238E27FC236}">
                    <a16:creationId xmlns:a16="http://schemas.microsoft.com/office/drawing/2014/main" id="{4B8FE678-E506-804D-ADFF-9E1C19E15B78}"/>
                  </a:ext>
                </a:extLst>
              </p:cNvPr>
              <p:cNvCxnSpPr>
                <a:cxnSpLocks/>
                <a:stCxn id="189" idx="2"/>
                <a:endCxn id="187" idx="0"/>
              </p:cNvCxnSpPr>
              <p:nvPr/>
            </p:nvCxnSpPr>
            <p:spPr>
              <a:xfrm flipH="1">
                <a:off x="828745" y="5084881"/>
                <a:ext cx="1" cy="732745"/>
              </a:xfrm>
              <a:prstGeom prst="straightConnector1">
                <a:avLst/>
              </a:prstGeom>
              <a:noFill/>
              <a:ln w="25400" cap="flat" cmpd="sng" algn="ctr">
                <a:solidFill>
                  <a:schemeClr val="tx1">
                    <a:lumMod val="50000"/>
                    <a:lumOff val="50000"/>
                  </a:schemeClr>
                </a:solidFill>
                <a:prstDash val="solid"/>
                <a:tailEnd type="triangle"/>
              </a:ln>
              <a:effectLst/>
            </p:spPr>
          </p:cxnSp>
          <p:sp>
            <p:nvSpPr>
              <p:cNvPr id="189" name="Rounded Rectangle 188">
                <a:extLst>
                  <a:ext uri="{FF2B5EF4-FFF2-40B4-BE49-F238E27FC236}">
                    <a16:creationId xmlns:a16="http://schemas.microsoft.com/office/drawing/2014/main" id="{CF97C03B-4C9F-CF42-B940-9410806CC019}"/>
                  </a:ext>
                </a:extLst>
              </p:cNvPr>
              <p:cNvSpPr/>
              <p:nvPr/>
            </p:nvSpPr>
            <p:spPr>
              <a:xfrm>
                <a:off x="424137" y="4566664"/>
                <a:ext cx="809217" cy="518217"/>
              </a:xfrm>
              <a:prstGeom prst="roundRect">
                <a:avLst/>
              </a:prstGeom>
              <a:solidFill>
                <a:srgbClr val="FFFFFF">
                  <a:alpha val="50000"/>
                </a:srgbClr>
              </a:solidFill>
              <a:ln w="12700" cap="flat" cmpd="sng" algn="ctr">
                <a:solidFill>
                  <a:srgbClr val="FFFFFF">
                    <a:lumMod val="50000"/>
                  </a:srgbClr>
                </a:solidFill>
                <a:prstDash val="solid"/>
              </a:ln>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00"/>
                    </a:solidFill>
                    <a:effectLst/>
                    <a:uLnTx/>
                    <a:uFillTx/>
                    <a:latin typeface="Calibri"/>
                    <a:ea typeface="+mn-ea"/>
                    <a:cs typeface="+mn-cs"/>
                  </a:rPr>
                  <a:t>App B</a:t>
                </a:r>
              </a:p>
            </p:txBody>
          </p:sp>
          <p:sp>
            <p:nvSpPr>
              <p:cNvPr id="190" name="Rounded Rectangle 189">
                <a:extLst>
                  <a:ext uri="{FF2B5EF4-FFF2-40B4-BE49-F238E27FC236}">
                    <a16:creationId xmlns:a16="http://schemas.microsoft.com/office/drawing/2014/main" id="{49BA6113-06C7-6A43-9F27-48422ACE84D5}"/>
                  </a:ext>
                </a:extLst>
              </p:cNvPr>
              <p:cNvSpPr/>
              <p:nvPr/>
            </p:nvSpPr>
            <p:spPr>
              <a:xfrm>
                <a:off x="538018" y="4812279"/>
                <a:ext cx="581453" cy="243373"/>
              </a:xfrm>
              <a:prstGeom prst="round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fontScale="85000" lnSpcReduction="20000"/>
              </a:bodyPr>
              <a:lstStyle/>
              <a:p>
                <a:pPr algn="ctr"/>
                <a:r>
                  <a:rPr lang="en-US" sz="1200" dirty="0">
                    <a:solidFill>
                      <a:schemeClr val="bg1"/>
                    </a:solidFill>
                    <a:ea typeface="Proxima Nova" charset="0"/>
                    <a:cs typeface="Proxima Nova" charset="0"/>
                  </a:rPr>
                  <a:t>acct2</a:t>
                </a:r>
                <a:endParaRPr lang="en-US" sz="1200" b="0" i="0" dirty="0">
                  <a:solidFill>
                    <a:schemeClr val="bg1"/>
                  </a:solidFill>
                  <a:ea typeface="Proxima Nova" charset="0"/>
                  <a:cs typeface="Proxima Nova" charset="0"/>
                </a:endParaRPr>
              </a:p>
            </p:txBody>
          </p:sp>
        </p:grpSp>
        <p:sp>
          <p:nvSpPr>
            <p:cNvPr id="196" name="Rounded Rectangle 195">
              <a:extLst>
                <a:ext uri="{FF2B5EF4-FFF2-40B4-BE49-F238E27FC236}">
                  <a16:creationId xmlns:a16="http://schemas.microsoft.com/office/drawing/2014/main" id="{1B5823D4-E663-1C43-B189-0DB34EADF1B6}"/>
                </a:ext>
              </a:extLst>
            </p:cNvPr>
            <p:cNvSpPr/>
            <p:nvPr/>
          </p:nvSpPr>
          <p:spPr>
            <a:xfrm>
              <a:off x="5543381" y="934091"/>
              <a:ext cx="2044612" cy="5311588"/>
            </a:xfrm>
            <a:prstGeom prst="roundRect">
              <a:avLst>
                <a:gd name="adj" fmla="val 4607"/>
              </a:avLst>
            </a:prstGeom>
            <a:noFill/>
            <a:ln w="38100" cap="flat" cmpd="sng" algn="ctr">
              <a:solidFill>
                <a:srgbClr val="FF0000"/>
              </a:solidFill>
              <a:prstDash val="solid"/>
            </a:ln>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endParaRPr lang="en-US" sz="1200" kern="0" dirty="0">
                <a:solidFill>
                  <a:srgbClr val="FFFFFF"/>
                </a:solidFill>
                <a:latin typeface="Calibri"/>
              </a:endParaRPr>
            </a:p>
          </p:txBody>
        </p:sp>
      </p:grpSp>
      <p:grpSp>
        <p:nvGrpSpPr>
          <p:cNvPr id="57" name="Group 56">
            <a:extLst>
              <a:ext uri="{FF2B5EF4-FFF2-40B4-BE49-F238E27FC236}">
                <a16:creationId xmlns:a16="http://schemas.microsoft.com/office/drawing/2014/main" id="{C288D427-635F-D946-A676-4A06678D9D88}"/>
              </a:ext>
            </a:extLst>
          </p:cNvPr>
          <p:cNvGrpSpPr/>
          <p:nvPr/>
        </p:nvGrpSpPr>
        <p:grpSpPr>
          <a:xfrm>
            <a:off x="9365267" y="1206912"/>
            <a:ext cx="1860028" cy="5133580"/>
            <a:chOff x="8215534" y="1017226"/>
            <a:chExt cx="1860028" cy="5133580"/>
          </a:xfrm>
        </p:grpSpPr>
        <p:sp>
          <p:nvSpPr>
            <p:cNvPr id="197" name="Oval 196">
              <a:extLst>
                <a:ext uri="{FF2B5EF4-FFF2-40B4-BE49-F238E27FC236}">
                  <a16:creationId xmlns:a16="http://schemas.microsoft.com/office/drawing/2014/main" id="{82D2208E-872C-424A-9544-47AE4281F659}"/>
                </a:ext>
              </a:extLst>
            </p:cNvPr>
            <p:cNvSpPr/>
            <p:nvPr/>
          </p:nvSpPr>
          <p:spPr>
            <a:xfrm>
              <a:off x="8818793" y="2591773"/>
              <a:ext cx="731520" cy="731520"/>
            </a:xfrm>
            <a:prstGeom prst="ellipse">
              <a:avLst/>
            </a:prstGeom>
            <a:solidFill>
              <a:srgbClr val="224982"/>
            </a:solidFill>
            <a:ln w="12700" cap="flat" cmpd="sng" algn="ctr">
              <a:noFill/>
              <a:prstDash val="solid"/>
            </a:ln>
            <a:effectLst/>
          </p:spPr>
          <p:txBody>
            <a:bodyPr lIns="0" tIns="0" rIns="0" bIns="0" rtlCol="0" anchor="t"/>
            <a:lstStyle/>
            <a:p>
              <a:pPr marL="0" marR="0" lvl="0" indent="0" defTabSz="914400" eaLnBrk="1" fontAlgn="auto" latinLnBrk="0" hangingPunct="1">
                <a:lnSpc>
                  <a:spcPct val="100000"/>
                </a:lnSpc>
                <a:spcBef>
                  <a:spcPts val="0"/>
                </a:spcBef>
                <a:spcAft>
                  <a:spcPts val="0"/>
                </a:spcAft>
                <a:buClrTx/>
                <a:buSzTx/>
                <a:buFontTx/>
                <a:buNone/>
                <a:tabLst/>
                <a:defRPr/>
              </a:pPr>
              <a:r>
                <a:rPr lang="en-US" sz="1000" kern="0" dirty="0">
                  <a:solidFill>
                    <a:srgbClr val="FFFFFF"/>
                  </a:solidFill>
                  <a:latin typeface="Calibri"/>
                </a:rPr>
                <a:t>Primary</a:t>
              </a:r>
              <a:endParaRPr kumimoji="0" lang="en-US" sz="1000" b="0" i="0" u="none" strike="noStrike" kern="0" cap="none" spc="0" normalizeH="0" baseline="0" noProof="0" dirty="0">
                <a:ln>
                  <a:noFill/>
                </a:ln>
                <a:solidFill>
                  <a:srgbClr val="FFFFFF"/>
                </a:solidFill>
                <a:effectLst/>
                <a:uLnTx/>
                <a:uFillTx/>
                <a:latin typeface="Calibri"/>
                <a:ea typeface="+mn-ea"/>
                <a:cs typeface="+mn-cs"/>
              </a:endParaRPr>
            </a:p>
          </p:txBody>
        </p:sp>
        <p:sp>
          <p:nvSpPr>
            <p:cNvPr id="198" name="Oval 197">
              <a:extLst>
                <a:ext uri="{FF2B5EF4-FFF2-40B4-BE49-F238E27FC236}">
                  <a16:creationId xmlns:a16="http://schemas.microsoft.com/office/drawing/2014/main" id="{9CF0E94D-0DCC-954F-99B8-87B3A75B6754}"/>
                </a:ext>
              </a:extLst>
            </p:cNvPr>
            <p:cNvSpPr/>
            <p:nvPr/>
          </p:nvSpPr>
          <p:spPr>
            <a:xfrm>
              <a:off x="8818793" y="3544188"/>
              <a:ext cx="731520" cy="731520"/>
            </a:xfrm>
            <a:prstGeom prst="ellipse">
              <a:avLst/>
            </a:prstGeom>
            <a:solidFill>
              <a:srgbClr val="224982"/>
            </a:solidFill>
            <a:ln w="12700" cap="flat" cmpd="sng" algn="ctr">
              <a:noFill/>
              <a:prstDash val="solid"/>
            </a:ln>
            <a:effectLst/>
          </p:spPr>
          <p:txBody>
            <a:bodyPr lIns="0" tIns="0" rIns="0" bIns="0" rtlCol="0" anchor="t"/>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Calibri"/>
                  <a:ea typeface="+mn-ea"/>
                  <a:cs typeface="+mn-cs"/>
                </a:rPr>
                <a:t>Follower</a:t>
              </a:r>
            </a:p>
          </p:txBody>
        </p:sp>
        <p:sp>
          <p:nvSpPr>
            <p:cNvPr id="199" name="Rounded Rectangle 198">
              <a:extLst>
                <a:ext uri="{FF2B5EF4-FFF2-40B4-BE49-F238E27FC236}">
                  <a16:creationId xmlns:a16="http://schemas.microsoft.com/office/drawing/2014/main" id="{79CD4BC4-773D-C343-9A00-11EA0CC627A8}"/>
                </a:ext>
              </a:extLst>
            </p:cNvPr>
            <p:cNvSpPr/>
            <p:nvPr/>
          </p:nvSpPr>
          <p:spPr>
            <a:xfrm>
              <a:off x="8352997" y="1017226"/>
              <a:ext cx="1664522" cy="1064685"/>
            </a:xfrm>
            <a:prstGeom prst="roundRect">
              <a:avLst>
                <a:gd name="adj" fmla="val 8999"/>
              </a:avLst>
            </a:prstGeom>
            <a:solidFill>
              <a:srgbClr val="224982"/>
            </a:solidFill>
            <a:ln w="12700" cap="flat" cmpd="sng" algn="ctr">
              <a:noFill/>
              <a:prstDash val="solid"/>
            </a:ln>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r>
                <a:rPr lang="en-US" sz="1000" kern="0" dirty="0">
                  <a:solidFill>
                    <a:srgbClr val="FFFFFF"/>
                  </a:solidFill>
                  <a:latin typeface="Calibri"/>
                </a:rPr>
                <a:t>Enterprise Password Vault</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a:ln>
                  <a:noFill/>
                </a:ln>
                <a:solidFill>
                  <a:srgbClr val="FFFFFF"/>
                </a:solidFill>
                <a:effectLst/>
                <a:uLnTx/>
                <a:uFillTx/>
                <a:latin typeface="Calibri"/>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lang="en-US" sz="1200" kern="0" dirty="0">
                  <a:solidFill>
                    <a:srgbClr val="FFFFFF"/>
                  </a:solidFill>
                  <a:latin typeface="Calibri"/>
                </a:rPr>
                <a:t>Inactive:</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FFFFFF"/>
                </a:solidFill>
                <a:effectLst/>
                <a:uLnTx/>
                <a:uFillTx/>
                <a:latin typeface="Calibri"/>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lang="en-US" sz="1200" kern="0" dirty="0">
                  <a:solidFill>
                    <a:srgbClr val="FFFFFF"/>
                  </a:solidFill>
                  <a:latin typeface="Calibri"/>
                </a:rPr>
                <a:t>  </a:t>
              </a:r>
              <a:r>
                <a:rPr lang="en-US" sz="1200" b="1" u="sng" kern="0" dirty="0">
                  <a:solidFill>
                    <a:srgbClr val="FFFFFF"/>
                  </a:solidFill>
                  <a:latin typeface="Calibri"/>
                </a:rPr>
                <a:t>Active</a:t>
              </a:r>
              <a:r>
                <a:rPr lang="en-US" sz="1200" kern="0" dirty="0">
                  <a:solidFill>
                    <a:srgbClr val="FFFFFF"/>
                  </a:solidFill>
                  <a:latin typeface="Calibri"/>
                </a:rPr>
                <a:t>: </a:t>
              </a:r>
            </a:p>
          </p:txBody>
        </p:sp>
        <p:sp>
          <p:nvSpPr>
            <p:cNvPr id="204" name="Rounded Rectangle 203">
              <a:extLst>
                <a:ext uri="{FF2B5EF4-FFF2-40B4-BE49-F238E27FC236}">
                  <a16:creationId xmlns:a16="http://schemas.microsoft.com/office/drawing/2014/main" id="{AFE94227-130B-DB49-A889-247189B00D1A}"/>
                </a:ext>
              </a:extLst>
            </p:cNvPr>
            <p:cNvSpPr/>
            <p:nvPr/>
          </p:nvSpPr>
          <p:spPr>
            <a:xfrm>
              <a:off x="9087336" y="1391151"/>
              <a:ext cx="581453" cy="243373"/>
            </a:xfrm>
            <a:prstGeom prst="roundRect">
              <a:avLst/>
            </a:prstGeom>
            <a:solidFill>
              <a:srgbClr val="00B05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100" dirty="0">
                  <a:solidFill>
                    <a:schemeClr val="bg1"/>
                  </a:solidFill>
                </a:rPr>
                <a:t>acct1’</a:t>
              </a:r>
            </a:p>
          </p:txBody>
        </p:sp>
        <p:sp>
          <p:nvSpPr>
            <p:cNvPr id="205" name="Rounded Rectangle 204">
              <a:extLst>
                <a:ext uri="{FF2B5EF4-FFF2-40B4-BE49-F238E27FC236}">
                  <a16:creationId xmlns:a16="http://schemas.microsoft.com/office/drawing/2014/main" id="{3D63EA0E-66D2-F841-829D-2506EB70614D}"/>
                </a:ext>
              </a:extLst>
            </p:cNvPr>
            <p:cNvSpPr/>
            <p:nvPr/>
          </p:nvSpPr>
          <p:spPr>
            <a:xfrm>
              <a:off x="9087337" y="1755403"/>
              <a:ext cx="581453" cy="243373"/>
            </a:xfrm>
            <a:prstGeom prst="round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fontScale="85000" lnSpcReduction="20000"/>
            </a:bodyPr>
            <a:lstStyle/>
            <a:p>
              <a:pPr algn="ctr"/>
              <a:r>
                <a:rPr lang="en-US" sz="1200" dirty="0">
                  <a:solidFill>
                    <a:schemeClr val="bg1"/>
                  </a:solidFill>
                  <a:ea typeface="Proxima Nova" charset="0"/>
                  <a:cs typeface="Proxima Nova" charset="0"/>
                </a:rPr>
                <a:t>acct2</a:t>
              </a:r>
              <a:endParaRPr lang="en-US" sz="1200" b="0" i="0" dirty="0">
                <a:solidFill>
                  <a:schemeClr val="bg1"/>
                </a:solidFill>
                <a:ea typeface="Proxima Nova" charset="0"/>
                <a:cs typeface="Proxima Nova" charset="0"/>
              </a:endParaRPr>
            </a:p>
          </p:txBody>
        </p:sp>
        <p:sp>
          <p:nvSpPr>
            <p:cNvPr id="206" name="Rounded Rectangle 205">
              <a:extLst>
                <a:ext uri="{FF2B5EF4-FFF2-40B4-BE49-F238E27FC236}">
                  <a16:creationId xmlns:a16="http://schemas.microsoft.com/office/drawing/2014/main" id="{ACA9A0CF-72B4-8A48-B105-5B6C3A1D9715}"/>
                </a:ext>
              </a:extLst>
            </p:cNvPr>
            <p:cNvSpPr/>
            <p:nvPr/>
          </p:nvSpPr>
          <p:spPr>
            <a:xfrm>
              <a:off x="8893825" y="2917252"/>
              <a:ext cx="581453" cy="243373"/>
            </a:xfrm>
            <a:prstGeom prst="round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fontScale="85000" lnSpcReduction="20000"/>
            </a:bodyPr>
            <a:lstStyle/>
            <a:p>
              <a:pPr algn="ctr"/>
              <a:r>
                <a:rPr lang="en-US" sz="1200" dirty="0">
                  <a:solidFill>
                    <a:schemeClr val="bg1"/>
                  </a:solidFill>
                  <a:ea typeface="Proxima Nova" charset="0"/>
                  <a:cs typeface="Proxima Nova" charset="0"/>
                </a:rPr>
                <a:t>acct2</a:t>
              </a:r>
              <a:endParaRPr lang="en-US" sz="1200" b="0" i="0" dirty="0">
                <a:solidFill>
                  <a:schemeClr val="bg1"/>
                </a:solidFill>
                <a:ea typeface="Proxima Nova" charset="0"/>
                <a:cs typeface="Proxima Nova" charset="0"/>
              </a:endParaRPr>
            </a:p>
          </p:txBody>
        </p:sp>
        <p:sp>
          <p:nvSpPr>
            <p:cNvPr id="207" name="Rounded Rectangle 206">
              <a:extLst>
                <a:ext uri="{FF2B5EF4-FFF2-40B4-BE49-F238E27FC236}">
                  <a16:creationId xmlns:a16="http://schemas.microsoft.com/office/drawing/2014/main" id="{C6FA35BA-FEE6-7F4B-9F2F-E06D09E21DA4}"/>
                </a:ext>
              </a:extLst>
            </p:cNvPr>
            <p:cNvSpPr/>
            <p:nvPr/>
          </p:nvSpPr>
          <p:spPr>
            <a:xfrm>
              <a:off x="8893825" y="3871704"/>
              <a:ext cx="581453" cy="243373"/>
            </a:xfrm>
            <a:prstGeom prst="round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fontScale="85000" lnSpcReduction="20000"/>
            </a:bodyPr>
            <a:lstStyle/>
            <a:p>
              <a:pPr algn="ctr"/>
              <a:r>
                <a:rPr lang="en-US" sz="1200" dirty="0">
                  <a:solidFill>
                    <a:schemeClr val="bg1"/>
                  </a:solidFill>
                  <a:ea typeface="Proxima Nova" charset="0"/>
                  <a:cs typeface="Proxima Nova" charset="0"/>
                </a:rPr>
                <a:t>acct2</a:t>
              </a:r>
              <a:endParaRPr lang="en-US" sz="1200" b="0" i="0" dirty="0">
                <a:solidFill>
                  <a:schemeClr val="bg1"/>
                </a:solidFill>
                <a:ea typeface="Proxima Nova" charset="0"/>
                <a:cs typeface="Proxima Nova" charset="0"/>
              </a:endParaRPr>
            </a:p>
          </p:txBody>
        </p:sp>
        <p:sp>
          <p:nvSpPr>
            <p:cNvPr id="208" name="Can 207">
              <a:extLst>
                <a:ext uri="{FF2B5EF4-FFF2-40B4-BE49-F238E27FC236}">
                  <a16:creationId xmlns:a16="http://schemas.microsoft.com/office/drawing/2014/main" id="{01CEE06A-B0AB-D84E-8C57-83AE4B50D913}"/>
                </a:ext>
              </a:extLst>
            </p:cNvPr>
            <p:cNvSpPr/>
            <p:nvPr/>
          </p:nvSpPr>
          <p:spPr>
            <a:xfrm>
              <a:off x="8215534" y="5374507"/>
              <a:ext cx="1860028" cy="776299"/>
            </a:xfrm>
            <a:prstGeom prst="can">
              <a:avLst/>
            </a:prstGeom>
            <a:solidFill>
              <a:srgbClr val="224982"/>
            </a:solidFill>
            <a:ln w="12700" cap="flat" cmpd="sng" algn="ctr">
              <a:noFill/>
              <a:prstDash val="solid"/>
            </a:ln>
            <a:effectLst/>
          </p:spPr>
          <p:txBody>
            <a:bodyPr rtlCol="0" anchor="t"/>
            <a:lstStyle/>
            <a:p>
              <a:pPr defTabSz="914400"/>
              <a:r>
                <a:rPr lang="en-US" sz="1000" kern="0" dirty="0">
                  <a:solidFill>
                    <a:srgbClr val="FFFFFF"/>
                  </a:solidFill>
                  <a:latin typeface="Calibri"/>
                </a:rPr>
                <a:t>DB</a:t>
              </a:r>
            </a:p>
          </p:txBody>
        </p:sp>
        <p:sp>
          <p:nvSpPr>
            <p:cNvPr id="210" name="Rounded Rectangle 209">
              <a:extLst>
                <a:ext uri="{FF2B5EF4-FFF2-40B4-BE49-F238E27FC236}">
                  <a16:creationId xmlns:a16="http://schemas.microsoft.com/office/drawing/2014/main" id="{43115A2E-B68B-EC4B-A19D-A8BE71E4A04F}"/>
                </a:ext>
              </a:extLst>
            </p:cNvPr>
            <p:cNvSpPr/>
            <p:nvPr/>
          </p:nvSpPr>
          <p:spPr>
            <a:xfrm>
              <a:off x="8352997" y="5817626"/>
              <a:ext cx="581453" cy="243373"/>
            </a:xfrm>
            <a:prstGeom prst="roundRect">
              <a:avLst/>
            </a:prstGeom>
            <a:solidFill>
              <a:srgbClr val="00B05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100" dirty="0">
                  <a:solidFill>
                    <a:schemeClr val="bg1"/>
                  </a:solidFill>
                </a:rPr>
                <a:t>acct1’</a:t>
              </a:r>
            </a:p>
          </p:txBody>
        </p:sp>
        <p:grpSp>
          <p:nvGrpSpPr>
            <p:cNvPr id="214" name="Group 213">
              <a:extLst>
                <a:ext uri="{FF2B5EF4-FFF2-40B4-BE49-F238E27FC236}">
                  <a16:creationId xmlns:a16="http://schemas.microsoft.com/office/drawing/2014/main" id="{CEDF83A4-C723-D942-B5A1-1F8D477EABD1}"/>
                </a:ext>
              </a:extLst>
            </p:cNvPr>
            <p:cNvGrpSpPr/>
            <p:nvPr/>
          </p:nvGrpSpPr>
          <p:grpSpPr>
            <a:xfrm>
              <a:off x="9235389" y="4583622"/>
              <a:ext cx="809217" cy="1494335"/>
              <a:chOff x="424137" y="4566664"/>
              <a:chExt cx="809217" cy="1494335"/>
            </a:xfrm>
          </p:grpSpPr>
          <p:sp>
            <p:nvSpPr>
              <p:cNvPr id="215" name="Rounded Rectangle 214">
                <a:extLst>
                  <a:ext uri="{FF2B5EF4-FFF2-40B4-BE49-F238E27FC236}">
                    <a16:creationId xmlns:a16="http://schemas.microsoft.com/office/drawing/2014/main" id="{5A95EBDE-21E8-3F4B-9876-74FC77A2834D}"/>
                  </a:ext>
                </a:extLst>
              </p:cNvPr>
              <p:cNvSpPr/>
              <p:nvPr/>
            </p:nvSpPr>
            <p:spPr>
              <a:xfrm>
                <a:off x="538018" y="5817626"/>
                <a:ext cx="581453" cy="243373"/>
              </a:xfrm>
              <a:prstGeom prst="round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fontScale="85000" lnSpcReduction="20000"/>
              </a:bodyPr>
              <a:lstStyle/>
              <a:p>
                <a:pPr algn="ctr"/>
                <a:r>
                  <a:rPr lang="en-US" sz="1200" dirty="0">
                    <a:solidFill>
                      <a:schemeClr val="bg1"/>
                    </a:solidFill>
                    <a:ea typeface="Proxima Nova" charset="0"/>
                    <a:cs typeface="Proxima Nova" charset="0"/>
                  </a:rPr>
                  <a:t>acct2</a:t>
                </a:r>
                <a:endParaRPr lang="en-US" sz="1200" b="0" i="0" dirty="0">
                  <a:solidFill>
                    <a:schemeClr val="bg1"/>
                  </a:solidFill>
                  <a:ea typeface="Proxima Nova" charset="0"/>
                  <a:cs typeface="Proxima Nova" charset="0"/>
                </a:endParaRPr>
              </a:p>
            </p:txBody>
          </p:sp>
          <p:cxnSp>
            <p:nvCxnSpPr>
              <p:cNvPr id="216" name="Straight Arrow Connector 215">
                <a:extLst>
                  <a:ext uri="{FF2B5EF4-FFF2-40B4-BE49-F238E27FC236}">
                    <a16:creationId xmlns:a16="http://schemas.microsoft.com/office/drawing/2014/main" id="{4D0E13EC-B1F6-6244-98E0-491BDC05E806}"/>
                  </a:ext>
                </a:extLst>
              </p:cNvPr>
              <p:cNvCxnSpPr>
                <a:cxnSpLocks/>
                <a:stCxn id="217" idx="2"/>
                <a:endCxn id="215" idx="0"/>
              </p:cNvCxnSpPr>
              <p:nvPr/>
            </p:nvCxnSpPr>
            <p:spPr>
              <a:xfrm flipH="1">
                <a:off x="828745" y="5084881"/>
                <a:ext cx="1" cy="732745"/>
              </a:xfrm>
              <a:prstGeom prst="straightConnector1">
                <a:avLst/>
              </a:prstGeom>
              <a:noFill/>
              <a:ln w="25400" cap="flat" cmpd="sng" algn="ctr">
                <a:solidFill>
                  <a:schemeClr val="tx1">
                    <a:lumMod val="50000"/>
                    <a:lumOff val="50000"/>
                  </a:schemeClr>
                </a:solidFill>
                <a:prstDash val="solid"/>
                <a:tailEnd type="triangle"/>
              </a:ln>
              <a:effectLst/>
            </p:spPr>
          </p:cxnSp>
          <p:sp>
            <p:nvSpPr>
              <p:cNvPr id="217" name="Rounded Rectangle 216">
                <a:extLst>
                  <a:ext uri="{FF2B5EF4-FFF2-40B4-BE49-F238E27FC236}">
                    <a16:creationId xmlns:a16="http://schemas.microsoft.com/office/drawing/2014/main" id="{947F6F79-1A60-F243-962B-30E30D45F3DF}"/>
                  </a:ext>
                </a:extLst>
              </p:cNvPr>
              <p:cNvSpPr/>
              <p:nvPr/>
            </p:nvSpPr>
            <p:spPr>
              <a:xfrm>
                <a:off x="424137" y="4566664"/>
                <a:ext cx="809217" cy="518217"/>
              </a:xfrm>
              <a:prstGeom prst="roundRect">
                <a:avLst/>
              </a:prstGeom>
              <a:solidFill>
                <a:srgbClr val="FFFFFF">
                  <a:alpha val="50000"/>
                </a:srgbClr>
              </a:solidFill>
              <a:ln w="12700" cap="flat" cmpd="sng" algn="ctr">
                <a:solidFill>
                  <a:srgbClr val="FFFFFF">
                    <a:lumMod val="50000"/>
                  </a:srgbClr>
                </a:solidFill>
                <a:prstDash val="solid"/>
              </a:ln>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00"/>
                    </a:solidFill>
                    <a:effectLst/>
                    <a:uLnTx/>
                    <a:uFillTx/>
                    <a:latin typeface="Calibri"/>
                    <a:ea typeface="+mn-ea"/>
                    <a:cs typeface="+mn-cs"/>
                  </a:rPr>
                  <a:t>App B</a:t>
                </a:r>
              </a:p>
            </p:txBody>
          </p:sp>
          <p:sp>
            <p:nvSpPr>
              <p:cNvPr id="218" name="Rounded Rectangle 217">
                <a:extLst>
                  <a:ext uri="{FF2B5EF4-FFF2-40B4-BE49-F238E27FC236}">
                    <a16:creationId xmlns:a16="http://schemas.microsoft.com/office/drawing/2014/main" id="{DF9694B7-88EF-7346-A756-4969C568160C}"/>
                  </a:ext>
                </a:extLst>
              </p:cNvPr>
              <p:cNvSpPr/>
              <p:nvPr/>
            </p:nvSpPr>
            <p:spPr>
              <a:xfrm>
                <a:off x="538018" y="4812279"/>
                <a:ext cx="581453" cy="243373"/>
              </a:xfrm>
              <a:prstGeom prst="round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fontScale="85000" lnSpcReduction="20000"/>
              </a:bodyPr>
              <a:lstStyle/>
              <a:p>
                <a:pPr algn="ctr"/>
                <a:r>
                  <a:rPr lang="en-US" sz="1200" dirty="0">
                    <a:solidFill>
                      <a:schemeClr val="bg1"/>
                    </a:solidFill>
                    <a:ea typeface="Proxima Nova" charset="0"/>
                    <a:cs typeface="Proxima Nova" charset="0"/>
                  </a:rPr>
                  <a:t>acct2</a:t>
                </a:r>
                <a:endParaRPr lang="en-US" sz="1200" b="0" i="0" dirty="0">
                  <a:solidFill>
                    <a:schemeClr val="bg1"/>
                  </a:solidFill>
                  <a:ea typeface="Proxima Nova" charset="0"/>
                  <a:cs typeface="Proxima Nova" charset="0"/>
                </a:endParaRPr>
              </a:p>
            </p:txBody>
          </p:sp>
        </p:grpSp>
        <p:grpSp>
          <p:nvGrpSpPr>
            <p:cNvPr id="220" name="Group 219">
              <a:extLst>
                <a:ext uri="{FF2B5EF4-FFF2-40B4-BE49-F238E27FC236}">
                  <a16:creationId xmlns:a16="http://schemas.microsoft.com/office/drawing/2014/main" id="{7CE28AC9-6200-8F49-931A-43CBA0E7102A}"/>
                </a:ext>
              </a:extLst>
            </p:cNvPr>
            <p:cNvGrpSpPr/>
            <p:nvPr/>
          </p:nvGrpSpPr>
          <p:grpSpPr>
            <a:xfrm>
              <a:off x="8262842" y="4589276"/>
              <a:ext cx="1377155" cy="1245308"/>
              <a:chOff x="424137" y="4566664"/>
              <a:chExt cx="1377155" cy="1245308"/>
            </a:xfrm>
          </p:grpSpPr>
          <p:cxnSp>
            <p:nvCxnSpPr>
              <p:cNvPr id="222" name="Straight Arrow Connector 221">
                <a:extLst>
                  <a:ext uri="{FF2B5EF4-FFF2-40B4-BE49-F238E27FC236}">
                    <a16:creationId xmlns:a16="http://schemas.microsoft.com/office/drawing/2014/main" id="{2938B31B-1A9B-8541-A6F5-9513CF676F17}"/>
                  </a:ext>
                </a:extLst>
              </p:cNvPr>
              <p:cNvCxnSpPr>
                <a:cxnSpLocks/>
                <a:stCxn id="223" idx="2"/>
                <a:endCxn id="215" idx="0"/>
              </p:cNvCxnSpPr>
              <p:nvPr/>
            </p:nvCxnSpPr>
            <p:spPr>
              <a:xfrm>
                <a:off x="828746" y="5084881"/>
                <a:ext cx="972546" cy="727091"/>
              </a:xfrm>
              <a:prstGeom prst="straightConnector1">
                <a:avLst/>
              </a:prstGeom>
              <a:noFill/>
              <a:ln w="25400" cap="flat" cmpd="sng" algn="ctr">
                <a:solidFill>
                  <a:schemeClr val="tx1">
                    <a:lumMod val="50000"/>
                    <a:lumOff val="50000"/>
                  </a:schemeClr>
                </a:solidFill>
                <a:prstDash val="solid"/>
                <a:tailEnd type="triangle"/>
              </a:ln>
              <a:effectLst/>
            </p:spPr>
          </p:cxnSp>
          <p:sp>
            <p:nvSpPr>
              <p:cNvPr id="223" name="Rounded Rectangle 222">
                <a:extLst>
                  <a:ext uri="{FF2B5EF4-FFF2-40B4-BE49-F238E27FC236}">
                    <a16:creationId xmlns:a16="http://schemas.microsoft.com/office/drawing/2014/main" id="{693061C1-2457-214F-8F82-C732EFE5B4F4}"/>
                  </a:ext>
                </a:extLst>
              </p:cNvPr>
              <p:cNvSpPr/>
              <p:nvPr/>
            </p:nvSpPr>
            <p:spPr>
              <a:xfrm>
                <a:off x="424137" y="4566664"/>
                <a:ext cx="809217" cy="518217"/>
              </a:xfrm>
              <a:prstGeom prst="roundRect">
                <a:avLst/>
              </a:prstGeom>
              <a:solidFill>
                <a:srgbClr val="FFFFFF">
                  <a:alpha val="50000"/>
                </a:srgbClr>
              </a:solidFill>
              <a:ln w="12700" cap="flat" cmpd="sng" algn="ctr">
                <a:solidFill>
                  <a:srgbClr val="FFFFFF">
                    <a:lumMod val="50000"/>
                  </a:srgbClr>
                </a:solidFill>
                <a:prstDash val="solid"/>
              </a:ln>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00"/>
                    </a:solidFill>
                    <a:effectLst/>
                    <a:uLnTx/>
                    <a:uFillTx/>
                    <a:latin typeface="Calibri"/>
                    <a:ea typeface="+mn-ea"/>
                    <a:cs typeface="+mn-cs"/>
                  </a:rPr>
                  <a:t>App C</a:t>
                </a:r>
              </a:p>
            </p:txBody>
          </p:sp>
          <p:sp>
            <p:nvSpPr>
              <p:cNvPr id="224" name="Rounded Rectangle 223">
                <a:extLst>
                  <a:ext uri="{FF2B5EF4-FFF2-40B4-BE49-F238E27FC236}">
                    <a16:creationId xmlns:a16="http://schemas.microsoft.com/office/drawing/2014/main" id="{68B9158F-446C-DF4D-BC6F-96FB287C0FF1}"/>
                  </a:ext>
                </a:extLst>
              </p:cNvPr>
              <p:cNvSpPr/>
              <p:nvPr/>
            </p:nvSpPr>
            <p:spPr>
              <a:xfrm>
                <a:off x="538018" y="4812279"/>
                <a:ext cx="581453" cy="243373"/>
              </a:xfrm>
              <a:prstGeom prst="round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fontScale="85000" lnSpcReduction="20000"/>
              </a:bodyPr>
              <a:lstStyle/>
              <a:p>
                <a:pPr algn="ctr"/>
                <a:r>
                  <a:rPr lang="en-US" sz="1200" dirty="0">
                    <a:solidFill>
                      <a:schemeClr val="bg1"/>
                    </a:solidFill>
                    <a:ea typeface="Proxima Nova" charset="0"/>
                    <a:cs typeface="Proxima Nova" charset="0"/>
                  </a:rPr>
                  <a:t>acct2</a:t>
                </a:r>
                <a:endParaRPr lang="en-US" sz="1200" b="0" i="0" dirty="0">
                  <a:solidFill>
                    <a:schemeClr val="bg1"/>
                  </a:solidFill>
                  <a:ea typeface="Proxima Nova" charset="0"/>
                  <a:cs typeface="Proxima Nova" charset="0"/>
                </a:endParaRPr>
              </a:p>
            </p:txBody>
          </p:sp>
        </p:grpSp>
        <p:cxnSp>
          <p:nvCxnSpPr>
            <p:cNvPr id="225" name="Straight Arrow Connector 224">
              <a:extLst>
                <a:ext uri="{FF2B5EF4-FFF2-40B4-BE49-F238E27FC236}">
                  <a16:creationId xmlns:a16="http://schemas.microsoft.com/office/drawing/2014/main" id="{9818C683-9075-CA4C-B9C2-70BC07793E9D}"/>
                </a:ext>
              </a:extLst>
            </p:cNvPr>
            <p:cNvCxnSpPr>
              <a:cxnSpLocks/>
              <a:stCxn id="223" idx="0"/>
              <a:endCxn id="198" idx="3"/>
            </p:cNvCxnSpPr>
            <p:nvPr/>
          </p:nvCxnSpPr>
          <p:spPr>
            <a:xfrm flipV="1">
              <a:off x="8667451" y="4168579"/>
              <a:ext cx="258471" cy="420697"/>
            </a:xfrm>
            <a:prstGeom prst="straightConnector1">
              <a:avLst/>
            </a:prstGeom>
            <a:noFill/>
            <a:ln w="25400" cap="flat" cmpd="sng" algn="ctr">
              <a:solidFill>
                <a:srgbClr val="224982"/>
              </a:solidFill>
              <a:prstDash val="solid"/>
              <a:tailEnd type="triangle"/>
            </a:ln>
            <a:effectLst/>
          </p:spPr>
        </p:cxnSp>
      </p:grpSp>
      <p:sp>
        <p:nvSpPr>
          <p:cNvPr id="62" name="Rectangle 61">
            <a:extLst>
              <a:ext uri="{FF2B5EF4-FFF2-40B4-BE49-F238E27FC236}">
                <a16:creationId xmlns:a16="http://schemas.microsoft.com/office/drawing/2014/main" id="{B4CF347A-E236-9344-9267-7C3E54E56773}"/>
              </a:ext>
            </a:extLst>
          </p:cNvPr>
          <p:cNvSpPr/>
          <p:nvPr/>
        </p:nvSpPr>
        <p:spPr>
          <a:xfrm>
            <a:off x="932718" y="742949"/>
            <a:ext cx="1326004" cy="369332"/>
          </a:xfrm>
          <a:prstGeom prst="rect">
            <a:avLst/>
          </a:prstGeom>
        </p:spPr>
        <p:txBody>
          <a:bodyPr wrap="none">
            <a:spAutoFit/>
          </a:bodyPr>
          <a:lstStyle/>
          <a:p>
            <a:r>
              <a:rPr lang="en-US" dirty="0">
                <a:ea typeface="Proxima Nova" charset="0"/>
                <a:cs typeface="Proxima Nova" charset="0"/>
              </a:rPr>
              <a:t>Initial State</a:t>
            </a:r>
            <a:endParaRPr lang="en-US" dirty="0"/>
          </a:p>
        </p:txBody>
      </p:sp>
      <p:sp>
        <p:nvSpPr>
          <p:cNvPr id="226" name="Rectangle 225">
            <a:extLst>
              <a:ext uri="{FF2B5EF4-FFF2-40B4-BE49-F238E27FC236}">
                <a16:creationId xmlns:a16="http://schemas.microsoft.com/office/drawing/2014/main" id="{6F34988B-B630-4B44-A7F3-BF15F003D33B}"/>
              </a:ext>
            </a:extLst>
          </p:cNvPr>
          <p:cNvSpPr/>
          <p:nvPr/>
        </p:nvSpPr>
        <p:spPr>
          <a:xfrm>
            <a:off x="4048540" y="754445"/>
            <a:ext cx="1236236" cy="369332"/>
          </a:xfrm>
          <a:prstGeom prst="rect">
            <a:avLst/>
          </a:prstGeom>
        </p:spPr>
        <p:txBody>
          <a:bodyPr wrap="none">
            <a:spAutoFit/>
          </a:bodyPr>
          <a:lstStyle/>
          <a:p>
            <a:r>
              <a:rPr lang="en-US" dirty="0">
                <a:ea typeface="Proxima Nova" charset="0"/>
                <a:cs typeface="Proxima Nova" charset="0"/>
              </a:rPr>
              <a:t>Rotation 1</a:t>
            </a:r>
            <a:endParaRPr lang="en-US" dirty="0"/>
          </a:p>
        </p:txBody>
      </p:sp>
      <p:sp>
        <p:nvSpPr>
          <p:cNvPr id="227" name="Rectangle 226">
            <a:extLst>
              <a:ext uri="{FF2B5EF4-FFF2-40B4-BE49-F238E27FC236}">
                <a16:creationId xmlns:a16="http://schemas.microsoft.com/office/drawing/2014/main" id="{B05D376D-C362-524A-911B-B8B965B32E7D}"/>
              </a:ext>
            </a:extLst>
          </p:cNvPr>
          <p:cNvSpPr/>
          <p:nvPr/>
        </p:nvSpPr>
        <p:spPr>
          <a:xfrm>
            <a:off x="6455432" y="749578"/>
            <a:ext cx="1826141" cy="369332"/>
          </a:xfrm>
          <a:prstGeom prst="rect">
            <a:avLst/>
          </a:prstGeom>
        </p:spPr>
        <p:txBody>
          <a:bodyPr wrap="none">
            <a:spAutoFit/>
          </a:bodyPr>
          <a:lstStyle/>
          <a:p>
            <a:r>
              <a:rPr lang="en-US" dirty="0">
                <a:ea typeface="Proxima Nova" charset="0"/>
                <a:cs typeface="Proxima Nova" charset="0"/>
              </a:rPr>
              <a:t>Synchronization</a:t>
            </a:r>
            <a:endParaRPr lang="en-US" dirty="0"/>
          </a:p>
        </p:txBody>
      </p:sp>
      <p:sp>
        <p:nvSpPr>
          <p:cNvPr id="228" name="Rectangle 227">
            <a:extLst>
              <a:ext uri="{FF2B5EF4-FFF2-40B4-BE49-F238E27FC236}">
                <a16:creationId xmlns:a16="http://schemas.microsoft.com/office/drawing/2014/main" id="{C1661BC9-0482-0F4C-B64E-E71265DA5601}"/>
              </a:ext>
            </a:extLst>
          </p:cNvPr>
          <p:cNvSpPr/>
          <p:nvPr/>
        </p:nvSpPr>
        <p:spPr>
          <a:xfrm>
            <a:off x="9716166" y="725216"/>
            <a:ext cx="1236236" cy="369332"/>
          </a:xfrm>
          <a:prstGeom prst="rect">
            <a:avLst/>
          </a:prstGeom>
        </p:spPr>
        <p:txBody>
          <a:bodyPr wrap="none">
            <a:spAutoFit/>
          </a:bodyPr>
          <a:lstStyle/>
          <a:p>
            <a:r>
              <a:rPr lang="en-US" dirty="0">
                <a:ea typeface="Proxima Nova" charset="0"/>
                <a:cs typeface="Proxima Nova" charset="0"/>
              </a:rPr>
              <a:t>Rotation 2</a:t>
            </a:r>
            <a:endParaRPr lang="en-US" dirty="0"/>
          </a:p>
        </p:txBody>
      </p:sp>
      <p:sp>
        <p:nvSpPr>
          <p:cNvPr id="229" name="Rounded Rectangle 228">
            <a:extLst>
              <a:ext uri="{FF2B5EF4-FFF2-40B4-BE49-F238E27FC236}">
                <a16:creationId xmlns:a16="http://schemas.microsoft.com/office/drawing/2014/main" id="{DF179EF4-1278-1A4F-850C-5F9C0FC68DB9}"/>
              </a:ext>
            </a:extLst>
          </p:cNvPr>
          <p:cNvSpPr/>
          <p:nvPr/>
        </p:nvSpPr>
        <p:spPr>
          <a:xfrm>
            <a:off x="3628608" y="1542569"/>
            <a:ext cx="1823591" cy="758257"/>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algn="ctr"/>
            <a:endParaRPr lang="en-US" sz="1200" dirty="0">
              <a:solidFill>
                <a:schemeClr val="bg1"/>
              </a:solidFill>
            </a:endParaRPr>
          </a:p>
        </p:txBody>
      </p:sp>
      <p:grpSp>
        <p:nvGrpSpPr>
          <p:cNvPr id="65" name="Group 64">
            <a:extLst>
              <a:ext uri="{FF2B5EF4-FFF2-40B4-BE49-F238E27FC236}">
                <a16:creationId xmlns:a16="http://schemas.microsoft.com/office/drawing/2014/main" id="{3BDE851E-2A78-474B-B407-EC3D3C430364}"/>
              </a:ext>
            </a:extLst>
          </p:cNvPr>
          <p:cNvGrpSpPr/>
          <p:nvPr/>
        </p:nvGrpSpPr>
        <p:grpSpPr>
          <a:xfrm>
            <a:off x="2706825" y="951316"/>
            <a:ext cx="957027" cy="751207"/>
            <a:chOff x="2706825" y="951316"/>
            <a:chExt cx="957027" cy="751207"/>
          </a:xfrm>
        </p:grpSpPr>
        <p:sp>
          <p:nvSpPr>
            <p:cNvPr id="63" name="Rectangle 62">
              <a:extLst>
                <a:ext uri="{FF2B5EF4-FFF2-40B4-BE49-F238E27FC236}">
                  <a16:creationId xmlns:a16="http://schemas.microsoft.com/office/drawing/2014/main" id="{ECC8009C-88C1-D647-ABD0-F8159F22ABBC}"/>
                </a:ext>
              </a:extLst>
            </p:cNvPr>
            <p:cNvSpPr/>
            <p:nvPr/>
          </p:nvSpPr>
          <p:spPr>
            <a:xfrm>
              <a:off x="2780730" y="1271636"/>
              <a:ext cx="809216" cy="430887"/>
            </a:xfrm>
            <a:prstGeom prst="rect">
              <a:avLst/>
            </a:prstGeom>
          </p:spPr>
          <p:txBody>
            <a:bodyPr wrap="square">
              <a:spAutoFit/>
            </a:bodyPr>
            <a:lstStyle/>
            <a:p>
              <a:pPr algn="ctr"/>
              <a:r>
                <a:rPr lang="en-US" sz="1050" dirty="0">
                  <a:ea typeface="Proxima Nova" charset="0"/>
                  <a:cs typeface="Proxima Nova" charset="0"/>
                </a:rPr>
                <a:t>CPM Interval</a:t>
              </a:r>
              <a:endParaRPr lang="en-US" sz="1050" dirty="0"/>
            </a:p>
          </p:txBody>
        </p:sp>
        <p:sp>
          <p:nvSpPr>
            <p:cNvPr id="64" name="Right Brace 63">
              <a:extLst>
                <a:ext uri="{FF2B5EF4-FFF2-40B4-BE49-F238E27FC236}">
                  <a16:creationId xmlns:a16="http://schemas.microsoft.com/office/drawing/2014/main" id="{7DA3CB5F-AA3D-EB4E-8AEF-D7323D3AE4A4}"/>
                </a:ext>
              </a:extLst>
            </p:cNvPr>
            <p:cNvSpPr/>
            <p:nvPr/>
          </p:nvSpPr>
          <p:spPr>
            <a:xfrm rot="5400000">
              <a:off x="3039112" y="619029"/>
              <a:ext cx="292453" cy="957027"/>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230" name="Group 229">
            <a:extLst>
              <a:ext uri="{FF2B5EF4-FFF2-40B4-BE49-F238E27FC236}">
                <a16:creationId xmlns:a16="http://schemas.microsoft.com/office/drawing/2014/main" id="{3CCEF30F-C6E2-134B-8AA5-52B6FC302936}"/>
              </a:ext>
            </a:extLst>
          </p:cNvPr>
          <p:cNvGrpSpPr/>
          <p:nvPr/>
        </p:nvGrpSpPr>
        <p:grpSpPr>
          <a:xfrm>
            <a:off x="5391621" y="951316"/>
            <a:ext cx="957027" cy="735818"/>
            <a:chOff x="2706825" y="951316"/>
            <a:chExt cx="957027" cy="735818"/>
          </a:xfrm>
        </p:grpSpPr>
        <p:sp>
          <p:nvSpPr>
            <p:cNvPr id="231" name="Rectangle 230">
              <a:extLst>
                <a:ext uri="{FF2B5EF4-FFF2-40B4-BE49-F238E27FC236}">
                  <a16:creationId xmlns:a16="http://schemas.microsoft.com/office/drawing/2014/main" id="{7FFD70BB-EE8E-244A-8463-CBAC9BBE379C}"/>
                </a:ext>
              </a:extLst>
            </p:cNvPr>
            <p:cNvSpPr/>
            <p:nvPr/>
          </p:nvSpPr>
          <p:spPr>
            <a:xfrm>
              <a:off x="2780730" y="1271636"/>
              <a:ext cx="809216" cy="415498"/>
            </a:xfrm>
            <a:prstGeom prst="rect">
              <a:avLst/>
            </a:prstGeom>
          </p:spPr>
          <p:txBody>
            <a:bodyPr wrap="square">
              <a:spAutoFit/>
            </a:bodyPr>
            <a:lstStyle/>
            <a:p>
              <a:pPr algn="ctr"/>
              <a:r>
                <a:rPr lang="en-US" sz="1050" dirty="0">
                  <a:ea typeface="Proxima Nova" charset="0"/>
                  <a:cs typeface="Proxima Nova" charset="0"/>
                </a:rPr>
                <a:t>Sync Interval</a:t>
              </a:r>
              <a:endParaRPr lang="en-US" sz="1050" dirty="0"/>
            </a:p>
          </p:txBody>
        </p:sp>
        <p:sp>
          <p:nvSpPr>
            <p:cNvPr id="232" name="Right Brace 231">
              <a:extLst>
                <a:ext uri="{FF2B5EF4-FFF2-40B4-BE49-F238E27FC236}">
                  <a16:creationId xmlns:a16="http://schemas.microsoft.com/office/drawing/2014/main" id="{3584C49D-C0FC-074D-9DD4-FBBF601F3A68}"/>
                </a:ext>
              </a:extLst>
            </p:cNvPr>
            <p:cNvSpPr/>
            <p:nvPr/>
          </p:nvSpPr>
          <p:spPr>
            <a:xfrm rot="5400000">
              <a:off x="3039112" y="619029"/>
              <a:ext cx="292453" cy="957027"/>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grpSp>
        <p:nvGrpSpPr>
          <p:cNvPr id="233" name="Group 232">
            <a:extLst>
              <a:ext uri="{FF2B5EF4-FFF2-40B4-BE49-F238E27FC236}">
                <a16:creationId xmlns:a16="http://schemas.microsoft.com/office/drawing/2014/main" id="{97BC22A2-FEC9-CB43-8A10-BBD20C5ADB2A}"/>
              </a:ext>
            </a:extLst>
          </p:cNvPr>
          <p:cNvGrpSpPr/>
          <p:nvPr/>
        </p:nvGrpSpPr>
        <p:grpSpPr>
          <a:xfrm>
            <a:off x="8492183" y="957112"/>
            <a:ext cx="957027" cy="735818"/>
            <a:chOff x="2706825" y="951316"/>
            <a:chExt cx="957027" cy="735818"/>
          </a:xfrm>
        </p:grpSpPr>
        <p:sp>
          <p:nvSpPr>
            <p:cNvPr id="234" name="Rectangle 233">
              <a:extLst>
                <a:ext uri="{FF2B5EF4-FFF2-40B4-BE49-F238E27FC236}">
                  <a16:creationId xmlns:a16="http://schemas.microsoft.com/office/drawing/2014/main" id="{7F1CA948-E30F-344A-B2C5-24FEE15B0662}"/>
                </a:ext>
              </a:extLst>
            </p:cNvPr>
            <p:cNvSpPr/>
            <p:nvPr/>
          </p:nvSpPr>
          <p:spPr>
            <a:xfrm>
              <a:off x="2780730" y="1271636"/>
              <a:ext cx="809216" cy="415498"/>
            </a:xfrm>
            <a:prstGeom prst="rect">
              <a:avLst/>
            </a:prstGeom>
          </p:spPr>
          <p:txBody>
            <a:bodyPr wrap="square">
              <a:spAutoFit/>
            </a:bodyPr>
            <a:lstStyle/>
            <a:p>
              <a:pPr algn="ctr"/>
              <a:r>
                <a:rPr lang="en-US" sz="1050" dirty="0">
                  <a:ea typeface="Proxima Nova" charset="0"/>
                  <a:cs typeface="Proxima Nova" charset="0"/>
                </a:rPr>
                <a:t>Grace Period</a:t>
              </a:r>
              <a:endParaRPr lang="en-US" sz="1050" dirty="0"/>
            </a:p>
          </p:txBody>
        </p:sp>
        <p:sp>
          <p:nvSpPr>
            <p:cNvPr id="235" name="Right Brace 234">
              <a:extLst>
                <a:ext uri="{FF2B5EF4-FFF2-40B4-BE49-F238E27FC236}">
                  <a16:creationId xmlns:a16="http://schemas.microsoft.com/office/drawing/2014/main" id="{B171422F-F6F5-214C-B0EE-24D292EB62BB}"/>
                </a:ext>
              </a:extLst>
            </p:cNvPr>
            <p:cNvSpPr/>
            <p:nvPr/>
          </p:nvSpPr>
          <p:spPr>
            <a:xfrm rot="5400000">
              <a:off x="3039112" y="619029"/>
              <a:ext cx="292453" cy="957027"/>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61355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2E8538E-7928-D947-A82E-DA932E1E8B14}"/>
              </a:ext>
            </a:extLst>
          </p:cNvPr>
          <p:cNvSpPr>
            <a:spLocks noGrp="1"/>
          </p:cNvSpPr>
          <p:nvPr>
            <p:ph type="sldNum" sz="quarter" idx="12"/>
          </p:nvPr>
        </p:nvSpPr>
        <p:spPr/>
        <p:txBody>
          <a:bodyPr/>
          <a:lstStyle/>
          <a:p>
            <a:fld id="{3DB5E446-421A-E746-A83E-D1D14D8D9CBB}" type="slidenum">
              <a:rPr lang="en-US" smtClean="0"/>
              <a:pPr/>
              <a:t>2</a:t>
            </a:fld>
            <a:endParaRPr lang="en-US"/>
          </a:p>
        </p:txBody>
      </p:sp>
      <p:sp>
        <p:nvSpPr>
          <p:cNvPr id="3" name="Title 2">
            <a:extLst>
              <a:ext uri="{FF2B5EF4-FFF2-40B4-BE49-F238E27FC236}">
                <a16:creationId xmlns:a16="http://schemas.microsoft.com/office/drawing/2014/main" id="{3F726D18-E31D-BA45-AFFD-3397A60840DE}"/>
              </a:ext>
            </a:extLst>
          </p:cNvPr>
          <p:cNvSpPr>
            <a:spLocks noGrp="1"/>
          </p:cNvSpPr>
          <p:nvPr>
            <p:ph type="title"/>
          </p:nvPr>
        </p:nvSpPr>
        <p:spPr/>
        <p:txBody>
          <a:bodyPr/>
          <a:lstStyle/>
          <a:p>
            <a:r>
              <a:rPr lang="en-US" dirty="0"/>
              <a:t>Securing Admin Scripts with </a:t>
            </a:r>
            <a:br>
              <a:rPr lang="en-US" dirty="0"/>
            </a:br>
            <a:r>
              <a:rPr lang="en-US" dirty="0"/>
              <a:t>PSM &amp; Central Credential Provider</a:t>
            </a:r>
          </a:p>
        </p:txBody>
      </p:sp>
      <p:grpSp>
        <p:nvGrpSpPr>
          <p:cNvPr id="97" name="Group 96">
            <a:extLst>
              <a:ext uri="{FF2B5EF4-FFF2-40B4-BE49-F238E27FC236}">
                <a16:creationId xmlns:a16="http://schemas.microsoft.com/office/drawing/2014/main" id="{A069AB6E-97AD-DD4A-8E46-88B4FEACD086}"/>
              </a:ext>
            </a:extLst>
          </p:cNvPr>
          <p:cNvGrpSpPr/>
          <p:nvPr/>
        </p:nvGrpSpPr>
        <p:grpSpPr>
          <a:xfrm>
            <a:off x="793873" y="3465332"/>
            <a:ext cx="908793" cy="1684466"/>
            <a:chOff x="772608" y="2372197"/>
            <a:chExt cx="908793" cy="1684466"/>
          </a:xfrm>
        </p:grpSpPr>
        <p:pic>
          <p:nvPicPr>
            <p:cNvPr id="91" name="תמונה 6">
              <a:extLst>
                <a:ext uri="{FF2B5EF4-FFF2-40B4-BE49-F238E27FC236}">
                  <a16:creationId xmlns:a16="http://schemas.microsoft.com/office/drawing/2014/main" id="{A49D6E8F-36A8-0F4B-8319-269DC46F7566}"/>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825028" y="2372197"/>
              <a:ext cx="856373" cy="939777"/>
            </a:xfrm>
            <a:prstGeom prst="rect">
              <a:avLst/>
            </a:prstGeom>
          </p:spPr>
        </p:pic>
        <p:sp>
          <p:nvSpPr>
            <p:cNvPr id="92" name="Rectangle 91">
              <a:extLst>
                <a:ext uri="{FF2B5EF4-FFF2-40B4-BE49-F238E27FC236}">
                  <a16:creationId xmlns:a16="http://schemas.microsoft.com/office/drawing/2014/main" id="{B0B919C6-73CA-1B4A-A0E3-945E48E74361}"/>
                </a:ext>
              </a:extLst>
            </p:cNvPr>
            <p:cNvSpPr/>
            <p:nvPr/>
          </p:nvSpPr>
          <p:spPr>
            <a:xfrm>
              <a:off x="772608" y="3687331"/>
              <a:ext cx="888385" cy="369332"/>
            </a:xfrm>
            <a:prstGeom prst="rect">
              <a:avLst/>
            </a:prstGeom>
          </p:spPr>
          <p:txBody>
            <a:bodyPr wrap="none">
              <a:spAutoFit/>
            </a:bodyPr>
            <a:lstStyle/>
            <a:p>
              <a:r>
                <a:rPr lang="en-US" kern="0" dirty="0">
                  <a:solidFill>
                    <a:srgbClr val="000000"/>
                  </a:solidFill>
                </a:rPr>
                <a:t>Admins</a:t>
              </a:r>
              <a:endParaRPr lang="en-US" dirty="0"/>
            </a:p>
          </p:txBody>
        </p:sp>
      </p:grpSp>
      <p:grpSp>
        <p:nvGrpSpPr>
          <p:cNvPr id="96" name="Group 95">
            <a:extLst>
              <a:ext uri="{FF2B5EF4-FFF2-40B4-BE49-F238E27FC236}">
                <a16:creationId xmlns:a16="http://schemas.microsoft.com/office/drawing/2014/main" id="{2397443F-536F-3446-8DB1-CF7F666857A8}"/>
              </a:ext>
            </a:extLst>
          </p:cNvPr>
          <p:cNvGrpSpPr/>
          <p:nvPr/>
        </p:nvGrpSpPr>
        <p:grpSpPr>
          <a:xfrm>
            <a:off x="2857791" y="3300398"/>
            <a:ext cx="856374" cy="1851408"/>
            <a:chOff x="2041588" y="2458558"/>
            <a:chExt cx="856374" cy="1851408"/>
          </a:xfrm>
        </p:grpSpPr>
        <p:grpSp>
          <p:nvGrpSpPr>
            <p:cNvPr id="14" name="Group 13">
              <a:extLst>
                <a:ext uri="{FF2B5EF4-FFF2-40B4-BE49-F238E27FC236}">
                  <a16:creationId xmlns:a16="http://schemas.microsoft.com/office/drawing/2014/main" id="{AB1B1CEB-7DE9-8247-AFDC-52F78F587063}"/>
                </a:ext>
              </a:extLst>
            </p:cNvPr>
            <p:cNvGrpSpPr/>
            <p:nvPr/>
          </p:nvGrpSpPr>
          <p:grpSpPr>
            <a:xfrm>
              <a:off x="2041588" y="2458558"/>
              <a:ext cx="856374" cy="1348754"/>
              <a:chOff x="6066378" y="-1044022"/>
              <a:chExt cx="1555341" cy="2449599"/>
            </a:xfrm>
          </p:grpSpPr>
          <p:sp>
            <p:nvSpPr>
              <p:cNvPr id="15" name="AutoShape 89">
                <a:extLst>
                  <a:ext uri="{FF2B5EF4-FFF2-40B4-BE49-F238E27FC236}">
                    <a16:creationId xmlns:a16="http://schemas.microsoft.com/office/drawing/2014/main" id="{375E67D6-1A2B-064F-AF6F-DA75A52C0798}"/>
                  </a:ext>
                </a:extLst>
              </p:cNvPr>
              <p:cNvSpPr>
                <a:spLocks noChangeAspect="1" noChangeArrowheads="1" noTextEdit="1"/>
              </p:cNvSpPr>
              <p:nvPr/>
            </p:nvSpPr>
            <p:spPr bwMode="auto">
              <a:xfrm>
                <a:off x="6066378" y="-1044022"/>
                <a:ext cx="1555341" cy="23963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16" name="Freeform 95">
                <a:extLst>
                  <a:ext uri="{FF2B5EF4-FFF2-40B4-BE49-F238E27FC236}">
                    <a16:creationId xmlns:a16="http://schemas.microsoft.com/office/drawing/2014/main" id="{B0D48429-5FE3-2143-AC65-5C2773542188}"/>
                  </a:ext>
                </a:extLst>
              </p:cNvPr>
              <p:cNvSpPr>
                <a:spLocks/>
              </p:cNvSpPr>
              <p:nvPr/>
            </p:nvSpPr>
            <p:spPr bwMode="auto">
              <a:xfrm>
                <a:off x="6593268" y="247871"/>
                <a:ext cx="597819" cy="48129"/>
              </a:xfrm>
              <a:custGeom>
                <a:avLst/>
                <a:gdLst>
                  <a:gd name="T0" fmla="*/ 129 w 129"/>
                  <a:gd name="T1" fmla="*/ 7 h 10"/>
                  <a:gd name="T2" fmla="*/ 127 w 129"/>
                  <a:gd name="T3" fmla="*/ 10 h 10"/>
                  <a:gd name="T4" fmla="*/ 2 w 129"/>
                  <a:gd name="T5" fmla="*/ 10 h 10"/>
                  <a:gd name="T6" fmla="*/ 0 w 129"/>
                  <a:gd name="T7" fmla="*/ 7 h 10"/>
                  <a:gd name="T8" fmla="*/ 0 w 129"/>
                  <a:gd name="T9" fmla="*/ 2 h 10"/>
                  <a:gd name="T10" fmla="*/ 2 w 129"/>
                  <a:gd name="T11" fmla="*/ 0 h 10"/>
                  <a:gd name="T12" fmla="*/ 127 w 129"/>
                  <a:gd name="T13" fmla="*/ 0 h 10"/>
                  <a:gd name="T14" fmla="*/ 129 w 129"/>
                  <a:gd name="T15" fmla="*/ 2 h 10"/>
                  <a:gd name="T16" fmla="*/ 129 w 129"/>
                  <a:gd name="T17" fmla="*/ 7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9" h="10">
                    <a:moveTo>
                      <a:pt x="129" y="7"/>
                    </a:moveTo>
                    <a:cubicBezTo>
                      <a:pt x="129" y="9"/>
                      <a:pt x="128" y="10"/>
                      <a:pt x="127" y="10"/>
                    </a:cubicBezTo>
                    <a:cubicBezTo>
                      <a:pt x="2" y="10"/>
                      <a:pt x="2" y="10"/>
                      <a:pt x="2" y="10"/>
                    </a:cubicBezTo>
                    <a:cubicBezTo>
                      <a:pt x="1" y="10"/>
                      <a:pt x="0" y="9"/>
                      <a:pt x="0" y="7"/>
                    </a:cubicBezTo>
                    <a:cubicBezTo>
                      <a:pt x="0" y="2"/>
                      <a:pt x="0" y="2"/>
                      <a:pt x="0" y="2"/>
                    </a:cubicBezTo>
                    <a:cubicBezTo>
                      <a:pt x="0" y="1"/>
                      <a:pt x="1" y="0"/>
                      <a:pt x="2" y="0"/>
                    </a:cubicBezTo>
                    <a:cubicBezTo>
                      <a:pt x="127" y="0"/>
                      <a:pt x="127" y="0"/>
                      <a:pt x="127" y="0"/>
                    </a:cubicBezTo>
                    <a:cubicBezTo>
                      <a:pt x="128" y="0"/>
                      <a:pt x="129" y="1"/>
                      <a:pt x="129" y="2"/>
                    </a:cubicBezTo>
                    <a:lnTo>
                      <a:pt x="129" y="7"/>
                    </a:lnTo>
                    <a:close/>
                  </a:path>
                </a:pathLst>
              </a:custGeom>
              <a:solidFill>
                <a:srgbClr val="F5F5F5"/>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grpSp>
            <p:nvGrpSpPr>
              <p:cNvPr id="17" name="Group 16">
                <a:extLst>
                  <a:ext uri="{FF2B5EF4-FFF2-40B4-BE49-F238E27FC236}">
                    <a16:creationId xmlns:a16="http://schemas.microsoft.com/office/drawing/2014/main" id="{5386AF93-F03E-044C-B4A2-5A8E24DD31F0}"/>
                  </a:ext>
                </a:extLst>
              </p:cNvPr>
              <p:cNvGrpSpPr/>
              <p:nvPr/>
            </p:nvGrpSpPr>
            <p:grpSpPr>
              <a:xfrm>
                <a:off x="6362752" y="207340"/>
                <a:ext cx="922058" cy="696608"/>
                <a:chOff x="6362752" y="207340"/>
                <a:chExt cx="922058" cy="696608"/>
              </a:xfrm>
            </p:grpSpPr>
            <p:sp>
              <p:nvSpPr>
                <p:cNvPr id="36" name="Freeform 35">
                  <a:extLst>
                    <a:ext uri="{FF2B5EF4-FFF2-40B4-BE49-F238E27FC236}">
                      <a16:creationId xmlns:a16="http://schemas.microsoft.com/office/drawing/2014/main" id="{12A0F5EF-AD03-5349-B454-77911EC84052}"/>
                    </a:ext>
                  </a:extLst>
                </p:cNvPr>
                <p:cNvSpPr>
                  <a:spLocks/>
                </p:cNvSpPr>
                <p:nvPr/>
              </p:nvSpPr>
              <p:spPr bwMode="auto">
                <a:xfrm>
                  <a:off x="6362752" y="207340"/>
                  <a:ext cx="922058" cy="696608"/>
                </a:xfrm>
                <a:custGeom>
                  <a:avLst/>
                  <a:gdLst>
                    <a:gd name="connsiteX0" fmla="*/ 64128 w 922058"/>
                    <a:gd name="connsiteY0" fmla="*/ 116523 h 696608"/>
                    <a:gd name="connsiteX1" fmla="*/ 45598 w 922058"/>
                    <a:gd name="connsiteY1" fmla="*/ 139600 h 696608"/>
                    <a:gd name="connsiteX2" fmla="*/ 45598 w 922058"/>
                    <a:gd name="connsiteY2" fmla="*/ 638067 h 696608"/>
                    <a:gd name="connsiteX3" fmla="*/ 64128 w 922058"/>
                    <a:gd name="connsiteY3" fmla="*/ 661144 h 696608"/>
                    <a:gd name="connsiteX4" fmla="*/ 865534 w 922058"/>
                    <a:gd name="connsiteY4" fmla="*/ 661144 h 696608"/>
                    <a:gd name="connsiteX5" fmla="*/ 884063 w 922058"/>
                    <a:gd name="connsiteY5" fmla="*/ 638067 h 696608"/>
                    <a:gd name="connsiteX6" fmla="*/ 884063 w 922058"/>
                    <a:gd name="connsiteY6" fmla="*/ 139600 h 696608"/>
                    <a:gd name="connsiteX7" fmla="*/ 865534 w 922058"/>
                    <a:gd name="connsiteY7" fmla="*/ 116523 h 696608"/>
                    <a:gd name="connsiteX8" fmla="*/ 64128 w 922058"/>
                    <a:gd name="connsiteY8" fmla="*/ 116523 h 696608"/>
                    <a:gd name="connsiteX9" fmla="*/ 64869 w 922058"/>
                    <a:gd name="connsiteY9" fmla="*/ 0 h 696608"/>
                    <a:gd name="connsiteX10" fmla="*/ 852556 w 922058"/>
                    <a:gd name="connsiteY10" fmla="*/ 0 h 696608"/>
                    <a:gd name="connsiteX11" fmla="*/ 922058 w 922058"/>
                    <a:gd name="connsiteY11" fmla="*/ 64586 h 696608"/>
                    <a:gd name="connsiteX12" fmla="*/ 922058 w 922058"/>
                    <a:gd name="connsiteY12" fmla="*/ 622795 h 696608"/>
                    <a:gd name="connsiteX13" fmla="*/ 852556 w 922058"/>
                    <a:gd name="connsiteY13" fmla="*/ 696608 h 696608"/>
                    <a:gd name="connsiteX14" fmla="*/ 74136 w 922058"/>
                    <a:gd name="connsiteY14" fmla="*/ 696608 h 696608"/>
                    <a:gd name="connsiteX15" fmla="*/ 0 w 922058"/>
                    <a:gd name="connsiteY15" fmla="*/ 622795 h 696608"/>
                    <a:gd name="connsiteX16" fmla="*/ 0 w 922058"/>
                    <a:gd name="connsiteY16" fmla="*/ 55360 h 696608"/>
                    <a:gd name="connsiteX17" fmla="*/ 64869 w 922058"/>
                    <a:gd name="connsiteY17" fmla="*/ 0 h 696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22058" h="696608">
                      <a:moveTo>
                        <a:pt x="64128" y="116523"/>
                      </a:moveTo>
                      <a:cubicBezTo>
                        <a:pt x="54863" y="116523"/>
                        <a:pt x="45598" y="125754"/>
                        <a:pt x="45598" y="139600"/>
                      </a:cubicBezTo>
                      <a:cubicBezTo>
                        <a:pt x="45598" y="139600"/>
                        <a:pt x="45598" y="139600"/>
                        <a:pt x="45598" y="638067"/>
                      </a:cubicBezTo>
                      <a:cubicBezTo>
                        <a:pt x="45598" y="651913"/>
                        <a:pt x="54863" y="661144"/>
                        <a:pt x="64128" y="661144"/>
                      </a:cubicBezTo>
                      <a:cubicBezTo>
                        <a:pt x="64128" y="661144"/>
                        <a:pt x="64128" y="661144"/>
                        <a:pt x="865534" y="661144"/>
                      </a:cubicBezTo>
                      <a:cubicBezTo>
                        <a:pt x="874798" y="661144"/>
                        <a:pt x="884063" y="651913"/>
                        <a:pt x="884063" y="638067"/>
                      </a:cubicBezTo>
                      <a:lnTo>
                        <a:pt x="884063" y="139600"/>
                      </a:lnTo>
                      <a:cubicBezTo>
                        <a:pt x="884063" y="125754"/>
                        <a:pt x="874798" y="116523"/>
                        <a:pt x="865534" y="116523"/>
                      </a:cubicBezTo>
                      <a:cubicBezTo>
                        <a:pt x="865534" y="116523"/>
                        <a:pt x="865534" y="116523"/>
                        <a:pt x="64128" y="116523"/>
                      </a:cubicBezTo>
                      <a:close/>
                      <a:moveTo>
                        <a:pt x="64869" y="0"/>
                      </a:moveTo>
                      <a:cubicBezTo>
                        <a:pt x="852556" y="0"/>
                        <a:pt x="852556" y="0"/>
                        <a:pt x="852556" y="0"/>
                      </a:cubicBezTo>
                      <a:cubicBezTo>
                        <a:pt x="889624" y="0"/>
                        <a:pt x="922058" y="27680"/>
                        <a:pt x="922058" y="64586"/>
                      </a:cubicBezTo>
                      <a:cubicBezTo>
                        <a:pt x="922058" y="622795"/>
                        <a:pt x="922058" y="622795"/>
                        <a:pt x="922058" y="622795"/>
                      </a:cubicBezTo>
                      <a:cubicBezTo>
                        <a:pt x="922058" y="659702"/>
                        <a:pt x="889624" y="696608"/>
                        <a:pt x="852556" y="696608"/>
                      </a:cubicBezTo>
                      <a:lnTo>
                        <a:pt x="74136" y="696608"/>
                      </a:lnTo>
                      <a:cubicBezTo>
                        <a:pt x="32434" y="696608"/>
                        <a:pt x="0" y="659702"/>
                        <a:pt x="0" y="622795"/>
                      </a:cubicBezTo>
                      <a:cubicBezTo>
                        <a:pt x="0" y="55360"/>
                        <a:pt x="0" y="55360"/>
                        <a:pt x="0" y="55360"/>
                      </a:cubicBezTo>
                      <a:cubicBezTo>
                        <a:pt x="0" y="18453"/>
                        <a:pt x="23167" y="0"/>
                        <a:pt x="64869" y="0"/>
                      </a:cubicBezTo>
                      <a:close/>
                    </a:path>
                  </a:pathLst>
                </a:custGeom>
                <a:solidFill>
                  <a:srgbClr val="54B847"/>
                </a:solidFill>
                <a:ln>
                  <a:noFill/>
                </a:ln>
              </p:spPr>
              <p:txBody>
                <a:bodyPr vert="horz" wrap="square" lIns="121920" tIns="60960" rIns="121920" bIns="6096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7" name="Rectangle 97">
                  <a:extLst>
                    <a:ext uri="{FF2B5EF4-FFF2-40B4-BE49-F238E27FC236}">
                      <a16:creationId xmlns:a16="http://schemas.microsoft.com/office/drawing/2014/main" id="{B34CF0AC-1AFA-5F4E-927D-6B720A24C5E6}"/>
                    </a:ext>
                  </a:extLst>
                </p:cNvPr>
                <p:cNvSpPr>
                  <a:spLocks noChangeArrowheads="1"/>
                </p:cNvSpPr>
                <p:nvPr/>
              </p:nvSpPr>
              <p:spPr bwMode="auto">
                <a:xfrm>
                  <a:off x="6436216" y="359328"/>
                  <a:ext cx="101324" cy="1773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8" name="Rectangle 98">
                  <a:extLst>
                    <a:ext uri="{FF2B5EF4-FFF2-40B4-BE49-F238E27FC236}">
                      <a16:creationId xmlns:a16="http://schemas.microsoft.com/office/drawing/2014/main" id="{D45E8860-EFFF-1145-BC9F-61BAAEF8C583}"/>
                    </a:ext>
                  </a:extLst>
                </p:cNvPr>
                <p:cNvSpPr>
                  <a:spLocks noChangeArrowheads="1"/>
                </p:cNvSpPr>
                <p:nvPr/>
              </p:nvSpPr>
              <p:spPr bwMode="auto">
                <a:xfrm>
                  <a:off x="6686996" y="453056"/>
                  <a:ext cx="96258" cy="760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9" name="Rectangle 99">
                  <a:extLst>
                    <a:ext uri="{FF2B5EF4-FFF2-40B4-BE49-F238E27FC236}">
                      <a16:creationId xmlns:a16="http://schemas.microsoft.com/office/drawing/2014/main" id="{C7542E1F-59F8-0E4A-AAF4-50E689F84E7C}"/>
                    </a:ext>
                  </a:extLst>
                </p:cNvPr>
                <p:cNvSpPr>
                  <a:spLocks noChangeArrowheads="1"/>
                </p:cNvSpPr>
                <p:nvPr/>
              </p:nvSpPr>
              <p:spPr bwMode="auto">
                <a:xfrm>
                  <a:off x="6803519" y="453056"/>
                  <a:ext cx="40530" cy="760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40" name="Rectangle 100">
                  <a:extLst>
                    <a:ext uri="{FF2B5EF4-FFF2-40B4-BE49-F238E27FC236}">
                      <a16:creationId xmlns:a16="http://schemas.microsoft.com/office/drawing/2014/main" id="{C8A0FC23-ABEC-3541-9E48-6B9E7DBC516F}"/>
                    </a:ext>
                  </a:extLst>
                </p:cNvPr>
                <p:cNvSpPr>
                  <a:spLocks noChangeArrowheads="1"/>
                </p:cNvSpPr>
                <p:nvPr/>
              </p:nvSpPr>
              <p:spPr bwMode="auto">
                <a:xfrm>
                  <a:off x="6557804" y="359328"/>
                  <a:ext cx="35464" cy="1773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41" name="Rectangle 101">
                  <a:extLst>
                    <a:ext uri="{FF2B5EF4-FFF2-40B4-BE49-F238E27FC236}">
                      <a16:creationId xmlns:a16="http://schemas.microsoft.com/office/drawing/2014/main" id="{8C2E50F9-20B8-2545-A7AE-D1B9BA967316}"/>
                    </a:ext>
                  </a:extLst>
                </p:cNvPr>
                <p:cNvSpPr>
                  <a:spLocks noChangeArrowheads="1"/>
                </p:cNvSpPr>
                <p:nvPr/>
              </p:nvSpPr>
              <p:spPr bwMode="auto">
                <a:xfrm>
                  <a:off x="6436216" y="397327"/>
                  <a:ext cx="37998" cy="760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42" name="Rectangle 102">
                  <a:extLst>
                    <a:ext uri="{FF2B5EF4-FFF2-40B4-BE49-F238E27FC236}">
                      <a16:creationId xmlns:a16="http://schemas.microsoft.com/office/drawing/2014/main" id="{F09361BF-F292-9545-BFAB-3555345D0D97}"/>
                    </a:ext>
                  </a:extLst>
                </p:cNvPr>
                <p:cNvSpPr>
                  <a:spLocks noChangeArrowheads="1"/>
                </p:cNvSpPr>
                <p:nvPr/>
              </p:nvSpPr>
              <p:spPr bwMode="auto">
                <a:xfrm>
                  <a:off x="6491945" y="397327"/>
                  <a:ext cx="45595" cy="760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43" name="Rectangle 103">
                  <a:extLst>
                    <a:ext uri="{FF2B5EF4-FFF2-40B4-BE49-F238E27FC236}">
                      <a16:creationId xmlns:a16="http://schemas.microsoft.com/office/drawing/2014/main" id="{0A70F584-8F5B-2647-951E-4CCA4B8CD88D}"/>
                    </a:ext>
                  </a:extLst>
                </p:cNvPr>
                <p:cNvSpPr>
                  <a:spLocks noChangeArrowheads="1"/>
                </p:cNvSpPr>
                <p:nvPr/>
              </p:nvSpPr>
              <p:spPr bwMode="auto">
                <a:xfrm>
                  <a:off x="6436216" y="425191"/>
                  <a:ext cx="37998" cy="760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44" name="Rectangle 104">
                  <a:extLst>
                    <a:ext uri="{FF2B5EF4-FFF2-40B4-BE49-F238E27FC236}">
                      <a16:creationId xmlns:a16="http://schemas.microsoft.com/office/drawing/2014/main" id="{59C6ABFA-E3FB-2448-A5B5-C7A264115E70}"/>
                    </a:ext>
                  </a:extLst>
                </p:cNvPr>
                <p:cNvSpPr>
                  <a:spLocks noChangeArrowheads="1"/>
                </p:cNvSpPr>
                <p:nvPr/>
              </p:nvSpPr>
              <p:spPr bwMode="auto">
                <a:xfrm>
                  <a:off x="6491945" y="425191"/>
                  <a:ext cx="45595" cy="760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45" name="Rectangle 105">
                  <a:extLst>
                    <a:ext uri="{FF2B5EF4-FFF2-40B4-BE49-F238E27FC236}">
                      <a16:creationId xmlns:a16="http://schemas.microsoft.com/office/drawing/2014/main" id="{E88C7E8F-876B-224D-B8AD-7F58E29D36DA}"/>
                    </a:ext>
                  </a:extLst>
                </p:cNvPr>
                <p:cNvSpPr>
                  <a:spLocks noChangeArrowheads="1"/>
                </p:cNvSpPr>
                <p:nvPr/>
              </p:nvSpPr>
              <p:spPr bwMode="auto">
                <a:xfrm>
                  <a:off x="6803519" y="425191"/>
                  <a:ext cx="40530" cy="760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46" name="Rectangle 106">
                  <a:extLst>
                    <a:ext uri="{FF2B5EF4-FFF2-40B4-BE49-F238E27FC236}">
                      <a16:creationId xmlns:a16="http://schemas.microsoft.com/office/drawing/2014/main" id="{58EEE4D2-074D-8249-85F6-D4CEED03767F}"/>
                    </a:ext>
                  </a:extLst>
                </p:cNvPr>
                <p:cNvSpPr>
                  <a:spLocks noChangeArrowheads="1"/>
                </p:cNvSpPr>
                <p:nvPr/>
              </p:nvSpPr>
              <p:spPr bwMode="auto">
                <a:xfrm>
                  <a:off x="6861779" y="425191"/>
                  <a:ext cx="48129" cy="760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47" name="Rectangle 107">
                  <a:extLst>
                    <a:ext uri="{FF2B5EF4-FFF2-40B4-BE49-F238E27FC236}">
                      <a16:creationId xmlns:a16="http://schemas.microsoft.com/office/drawing/2014/main" id="{EDCF50B1-ACF6-0F4D-BA12-A155A752BB18}"/>
                    </a:ext>
                  </a:extLst>
                </p:cNvPr>
                <p:cNvSpPr>
                  <a:spLocks noChangeArrowheads="1"/>
                </p:cNvSpPr>
                <p:nvPr/>
              </p:nvSpPr>
              <p:spPr bwMode="auto">
                <a:xfrm>
                  <a:off x="6557804" y="397327"/>
                  <a:ext cx="35464" cy="760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48" name="Rectangle 108">
                  <a:extLst>
                    <a:ext uri="{FF2B5EF4-FFF2-40B4-BE49-F238E27FC236}">
                      <a16:creationId xmlns:a16="http://schemas.microsoft.com/office/drawing/2014/main" id="{2977101C-E9C0-3A4F-ADAF-DB5E7CB7469A}"/>
                    </a:ext>
                  </a:extLst>
                </p:cNvPr>
                <p:cNvSpPr>
                  <a:spLocks noChangeArrowheads="1"/>
                </p:cNvSpPr>
                <p:nvPr/>
              </p:nvSpPr>
              <p:spPr bwMode="auto">
                <a:xfrm>
                  <a:off x="7006170" y="397327"/>
                  <a:ext cx="37998" cy="760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49" name="Rectangle 109">
                  <a:extLst>
                    <a:ext uri="{FF2B5EF4-FFF2-40B4-BE49-F238E27FC236}">
                      <a16:creationId xmlns:a16="http://schemas.microsoft.com/office/drawing/2014/main" id="{0C99872C-89BB-1245-B508-E50DC7FC1E6B}"/>
                    </a:ext>
                  </a:extLst>
                </p:cNvPr>
                <p:cNvSpPr>
                  <a:spLocks noChangeArrowheads="1"/>
                </p:cNvSpPr>
                <p:nvPr/>
              </p:nvSpPr>
              <p:spPr bwMode="auto">
                <a:xfrm>
                  <a:off x="7061899" y="397327"/>
                  <a:ext cx="37998" cy="760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50" name="Rectangle 110">
                  <a:extLst>
                    <a:ext uri="{FF2B5EF4-FFF2-40B4-BE49-F238E27FC236}">
                      <a16:creationId xmlns:a16="http://schemas.microsoft.com/office/drawing/2014/main" id="{B29233F3-38A7-174F-97C8-0D53AE6912CB}"/>
                    </a:ext>
                  </a:extLst>
                </p:cNvPr>
                <p:cNvSpPr>
                  <a:spLocks noChangeArrowheads="1"/>
                </p:cNvSpPr>
                <p:nvPr/>
              </p:nvSpPr>
              <p:spPr bwMode="auto">
                <a:xfrm>
                  <a:off x="7122693" y="397327"/>
                  <a:ext cx="35464" cy="760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51" name="Rectangle 111">
                  <a:extLst>
                    <a:ext uri="{FF2B5EF4-FFF2-40B4-BE49-F238E27FC236}">
                      <a16:creationId xmlns:a16="http://schemas.microsoft.com/office/drawing/2014/main" id="{AC2886FC-D95F-E642-AFA6-9F7232C9B13B}"/>
                    </a:ext>
                  </a:extLst>
                </p:cNvPr>
                <p:cNvSpPr>
                  <a:spLocks noChangeArrowheads="1"/>
                </p:cNvSpPr>
                <p:nvPr/>
              </p:nvSpPr>
              <p:spPr bwMode="auto">
                <a:xfrm>
                  <a:off x="6613533" y="359328"/>
                  <a:ext cx="169721" cy="1773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52" name="Rectangle 112">
                  <a:extLst>
                    <a:ext uri="{FF2B5EF4-FFF2-40B4-BE49-F238E27FC236}">
                      <a16:creationId xmlns:a16="http://schemas.microsoft.com/office/drawing/2014/main" id="{A235D693-3A21-9942-A975-14512F537D60}"/>
                    </a:ext>
                  </a:extLst>
                </p:cNvPr>
                <p:cNvSpPr>
                  <a:spLocks noChangeArrowheads="1"/>
                </p:cNvSpPr>
                <p:nvPr/>
              </p:nvSpPr>
              <p:spPr bwMode="auto">
                <a:xfrm>
                  <a:off x="6613533" y="397327"/>
                  <a:ext cx="169721" cy="760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53" name="Rectangle 113">
                  <a:extLst>
                    <a:ext uri="{FF2B5EF4-FFF2-40B4-BE49-F238E27FC236}">
                      <a16:creationId xmlns:a16="http://schemas.microsoft.com/office/drawing/2014/main" id="{A867D38D-420A-3B45-AF30-D4B322BA8538}"/>
                    </a:ext>
                  </a:extLst>
                </p:cNvPr>
                <p:cNvSpPr>
                  <a:spLocks noChangeArrowheads="1"/>
                </p:cNvSpPr>
                <p:nvPr/>
              </p:nvSpPr>
              <p:spPr bwMode="auto">
                <a:xfrm>
                  <a:off x="6436216" y="453056"/>
                  <a:ext cx="37998" cy="760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54" name="Rectangle 114">
                  <a:extLst>
                    <a:ext uri="{FF2B5EF4-FFF2-40B4-BE49-F238E27FC236}">
                      <a16:creationId xmlns:a16="http://schemas.microsoft.com/office/drawing/2014/main" id="{5A5240A2-F808-F14B-84C0-A20C7F952EDC}"/>
                    </a:ext>
                  </a:extLst>
                </p:cNvPr>
                <p:cNvSpPr>
                  <a:spLocks noChangeArrowheads="1"/>
                </p:cNvSpPr>
                <p:nvPr/>
              </p:nvSpPr>
              <p:spPr bwMode="auto">
                <a:xfrm>
                  <a:off x="6491945" y="453056"/>
                  <a:ext cx="167187" cy="760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55" name="Rectangle 115">
                  <a:extLst>
                    <a:ext uri="{FF2B5EF4-FFF2-40B4-BE49-F238E27FC236}">
                      <a16:creationId xmlns:a16="http://schemas.microsoft.com/office/drawing/2014/main" id="{41511413-3D00-F74E-A001-C1977D9F0276}"/>
                    </a:ext>
                  </a:extLst>
                </p:cNvPr>
                <p:cNvSpPr>
                  <a:spLocks noChangeArrowheads="1"/>
                </p:cNvSpPr>
                <p:nvPr/>
              </p:nvSpPr>
              <p:spPr bwMode="auto">
                <a:xfrm>
                  <a:off x="6557804" y="425191"/>
                  <a:ext cx="167187" cy="760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56" name="Rectangle 116">
                  <a:extLst>
                    <a:ext uri="{FF2B5EF4-FFF2-40B4-BE49-F238E27FC236}">
                      <a16:creationId xmlns:a16="http://schemas.microsoft.com/office/drawing/2014/main" id="{F87DBB07-90FF-EF45-B392-D740EDFC5DD0}"/>
                    </a:ext>
                  </a:extLst>
                </p:cNvPr>
                <p:cNvSpPr>
                  <a:spLocks noChangeArrowheads="1"/>
                </p:cNvSpPr>
                <p:nvPr/>
              </p:nvSpPr>
              <p:spPr bwMode="auto">
                <a:xfrm>
                  <a:off x="6557804" y="572113"/>
                  <a:ext cx="35464" cy="10134"/>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57" name="Rectangle 117">
                  <a:extLst>
                    <a:ext uri="{FF2B5EF4-FFF2-40B4-BE49-F238E27FC236}">
                      <a16:creationId xmlns:a16="http://schemas.microsoft.com/office/drawing/2014/main" id="{7C8EB65B-C5E9-9942-BCDE-C67167E2D2A7}"/>
                    </a:ext>
                  </a:extLst>
                </p:cNvPr>
                <p:cNvSpPr>
                  <a:spLocks noChangeArrowheads="1"/>
                </p:cNvSpPr>
                <p:nvPr/>
              </p:nvSpPr>
              <p:spPr bwMode="auto">
                <a:xfrm>
                  <a:off x="6436216" y="610109"/>
                  <a:ext cx="37998" cy="2534"/>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58" name="Rectangle 118">
                  <a:extLst>
                    <a:ext uri="{FF2B5EF4-FFF2-40B4-BE49-F238E27FC236}">
                      <a16:creationId xmlns:a16="http://schemas.microsoft.com/office/drawing/2014/main" id="{1C04D6FA-4DFB-9B47-A84B-3293CC53E1D2}"/>
                    </a:ext>
                  </a:extLst>
                </p:cNvPr>
                <p:cNvSpPr>
                  <a:spLocks noChangeArrowheads="1"/>
                </p:cNvSpPr>
                <p:nvPr/>
              </p:nvSpPr>
              <p:spPr bwMode="auto">
                <a:xfrm>
                  <a:off x="6491945" y="610109"/>
                  <a:ext cx="45595" cy="2534"/>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59" name="Rectangle 119">
                  <a:extLst>
                    <a:ext uri="{FF2B5EF4-FFF2-40B4-BE49-F238E27FC236}">
                      <a16:creationId xmlns:a16="http://schemas.microsoft.com/office/drawing/2014/main" id="{55B0B149-6AA7-B54F-830D-3A7268297ED1}"/>
                    </a:ext>
                  </a:extLst>
                </p:cNvPr>
                <p:cNvSpPr>
                  <a:spLocks noChangeArrowheads="1"/>
                </p:cNvSpPr>
                <p:nvPr/>
              </p:nvSpPr>
              <p:spPr bwMode="auto">
                <a:xfrm>
                  <a:off x="6436216" y="632908"/>
                  <a:ext cx="37998" cy="12665"/>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60" name="Rectangle 120">
                  <a:extLst>
                    <a:ext uri="{FF2B5EF4-FFF2-40B4-BE49-F238E27FC236}">
                      <a16:creationId xmlns:a16="http://schemas.microsoft.com/office/drawing/2014/main" id="{DB24D4E8-2181-EA41-89CE-AFD530786670}"/>
                    </a:ext>
                  </a:extLst>
                </p:cNvPr>
                <p:cNvSpPr>
                  <a:spLocks noChangeArrowheads="1"/>
                </p:cNvSpPr>
                <p:nvPr/>
              </p:nvSpPr>
              <p:spPr bwMode="auto">
                <a:xfrm>
                  <a:off x="6491945" y="632908"/>
                  <a:ext cx="45595" cy="12665"/>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61" name="Rectangle 121">
                  <a:extLst>
                    <a:ext uri="{FF2B5EF4-FFF2-40B4-BE49-F238E27FC236}">
                      <a16:creationId xmlns:a16="http://schemas.microsoft.com/office/drawing/2014/main" id="{4DCC2183-5C17-4F44-B6E9-C58E2FB0F660}"/>
                    </a:ext>
                  </a:extLst>
                </p:cNvPr>
                <p:cNvSpPr>
                  <a:spLocks noChangeArrowheads="1"/>
                </p:cNvSpPr>
                <p:nvPr/>
              </p:nvSpPr>
              <p:spPr bwMode="auto">
                <a:xfrm>
                  <a:off x="6557804" y="610109"/>
                  <a:ext cx="35464" cy="2534"/>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62" name="Rectangle 122">
                  <a:extLst>
                    <a:ext uri="{FF2B5EF4-FFF2-40B4-BE49-F238E27FC236}">
                      <a16:creationId xmlns:a16="http://schemas.microsoft.com/office/drawing/2014/main" id="{3F6B3945-CA01-F44B-B631-9D33AC0595F3}"/>
                    </a:ext>
                  </a:extLst>
                </p:cNvPr>
                <p:cNvSpPr>
                  <a:spLocks noChangeArrowheads="1"/>
                </p:cNvSpPr>
                <p:nvPr/>
              </p:nvSpPr>
              <p:spPr bwMode="auto">
                <a:xfrm>
                  <a:off x="6613533" y="572113"/>
                  <a:ext cx="169721" cy="10134"/>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63" name="Rectangle 123">
                  <a:extLst>
                    <a:ext uri="{FF2B5EF4-FFF2-40B4-BE49-F238E27FC236}">
                      <a16:creationId xmlns:a16="http://schemas.microsoft.com/office/drawing/2014/main" id="{122902C5-8D8B-B44D-8BE1-968C052D44DA}"/>
                    </a:ext>
                  </a:extLst>
                </p:cNvPr>
                <p:cNvSpPr>
                  <a:spLocks noChangeArrowheads="1"/>
                </p:cNvSpPr>
                <p:nvPr/>
              </p:nvSpPr>
              <p:spPr bwMode="auto">
                <a:xfrm>
                  <a:off x="6613533" y="610109"/>
                  <a:ext cx="169721" cy="2534"/>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64" name="Rectangle 124">
                  <a:extLst>
                    <a:ext uri="{FF2B5EF4-FFF2-40B4-BE49-F238E27FC236}">
                      <a16:creationId xmlns:a16="http://schemas.microsoft.com/office/drawing/2014/main" id="{6600087B-ACAA-894B-BA2B-5F70B3FAB410}"/>
                    </a:ext>
                  </a:extLst>
                </p:cNvPr>
                <p:cNvSpPr>
                  <a:spLocks noChangeArrowheads="1"/>
                </p:cNvSpPr>
                <p:nvPr/>
              </p:nvSpPr>
              <p:spPr bwMode="auto">
                <a:xfrm>
                  <a:off x="6803519" y="610109"/>
                  <a:ext cx="164652" cy="2534"/>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65" name="Rectangle 125">
                  <a:extLst>
                    <a:ext uri="{FF2B5EF4-FFF2-40B4-BE49-F238E27FC236}">
                      <a16:creationId xmlns:a16="http://schemas.microsoft.com/office/drawing/2014/main" id="{C8F15248-271B-1D49-9826-21EE6CC810BA}"/>
                    </a:ext>
                  </a:extLst>
                </p:cNvPr>
                <p:cNvSpPr>
                  <a:spLocks noChangeArrowheads="1"/>
                </p:cNvSpPr>
                <p:nvPr/>
              </p:nvSpPr>
              <p:spPr bwMode="auto">
                <a:xfrm>
                  <a:off x="6988436" y="610109"/>
                  <a:ext cx="169721" cy="2534"/>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66" name="Rectangle 126">
                  <a:extLst>
                    <a:ext uri="{FF2B5EF4-FFF2-40B4-BE49-F238E27FC236}">
                      <a16:creationId xmlns:a16="http://schemas.microsoft.com/office/drawing/2014/main" id="{CDE3707E-4205-4847-A010-CF9F121B0AF0}"/>
                    </a:ext>
                  </a:extLst>
                </p:cNvPr>
                <p:cNvSpPr>
                  <a:spLocks noChangeArrowheads="1"/>
                </p:cNvSpPr>
                <p:nvPr/>
              </p:nvSpPr>
              <p:spPr bwMode="auto">
                <a:xfrm>
                  <a:off x="6557804" y="632908"/>
                  <a:ext cx="167187" cy="12665"/>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67" name="Rectangle 127">
                  <a:extLst>
                    <a:ext uri="{FF2B5EF4-FFF2-40B4-BE49-F238E27FC236}">
                      <a16:creationId xmlns:a16="http://schemas.microsoft.com/office/drawing/2014/main" id="{A0575D52-705A-BB4D-B210-7E92199A9984}"/>
                    </a:ext>
                  </a:extLst>
                </p:cNvPr>
                <p:cNvSpPr>
                  <a:spLocks noChangeArrowheads="1"/>
                </p:cNvSpPr>
                <p:nvPr/>
              </p:nvSpPr>
              <p:spPr bwMode="auto">
                <a:xfrm>
                  <a:off x="6927642" y="425191"/>
                  <a:ext cx="172252" cy="760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68" name="Rectangle 128">
                  <a:extLst>
                    <a:ext uri="{FF2B5EF4-FFF2-40B4-BE49-F238E27FC236}">
                      <a16:creationId xmlns:a16="http://schemas.microsoft.com/office/drawing/2014/main" id="{2C493898-E3D5-5844-9CE8-778737332507}"/>
                    </a:ext>
                  </a:extLst>
                </p:cNvPr>
                <p:cNvSpPr>
                  <a:spLocks noChangeArrowheads="1"/>
                </p:cNvSpPr>
                <p:nvPr/>
              </p:nvSpPr>
              <p:spPr bwMode="auto">
                <a:xfrm>
                  <a:off x="6861779" y="453056"/>
                  <a:ext cx="48129" cy="760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69" name="Rectangle 129">
                  <a:extLst>
                    <a:ext uri="{FF2B5EF4-FFF2-40B4-BE49-F238E27FC236}">
                      <a16:creationId xmlns:a16="http://schemas.microsoft.com/office/drawing/2014/main" id="{27B4C3B0-1436-C841-9275-9C1F17BCE427}"/>
                    </a:ext>
                  </a:extLst>
                </p:cNvPr>
                <p:cNvSpPr>
                  <a:spLocks noChangeArrowheads="1"/>
                </p:cNvSpPr>
                <p:nvPr/>
              </p:nvSpPr>
              <p:spPr bwMode="auto">
                <a:xfrm>
                  <a:off x="6927642" y="453056"/>
                  <a:ext cx="172252" cy="760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70" name="Rectangle 130">
                  <a:extLst>
                    <a:ext uri="{FF2B5EF4-FFF2-40B4-BE49-F238E27FC236}">
                      <a16:creationId xmlns:a16="http://schemas.microsoft.com/office/drawing/2014/main" id="{A257F045-C2E8-2242-BD23-DCCF154159C1}"/>
                    </a:ext>
                  </a:extLst>
                </p:cNvPr>
                <p:cNvSpPr>
                  <a:spLocks noChangeArrowheads="1"/>
                </p:cNvSpPr>
                <p:nvPr/>
              </p:nvSpPr>
              <p:spPr bwMode="auto">
                <a:xfrm>
                  <a:off x="6861779" y="572113"/>
                  <a:ext cx="48129" cy="10134"/>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71" name="Rectangle 131">
                  <a:extLst>
                    <a:ext uri="{FF2B5EF4-FFF2-40B4-BE49-F238E27FC236}">
                      <a16:creationId xmlns:a16="http://schemas.microsoft.com/office/drawing/2014/main" id="{AC76F7C9-C07C-664A-850C-258EB959B9D7}"/>
                    </a:ext>
                  </a:extLst>
                </p:cNvPr>
                <p:cNvSpPr>
                  <a:spLocks noChangeArrowheads="1"/>
                </p:cNvSpPr>
                <p:nvPr/>
              </p:nvSpPr>
              <p:spPr bwMode="auto">
                <a:xfrm>
                  <a:off x="6927642" y="572113"/>
                  <a:ext cx="172252" cy="10134"/>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72" name="Rectangle 132">
                  <a:extLst>
                    <a:ext uri="{FF2B5EF4-FFF2-40B4-BE49-F238E27FC236}">
                      <a16:creationId xmlns:a16="http://schemas.microsoft.com/office/drawing/2014/main" id="{1152E4E1-390B-974E-A5B1-EC458D12C991}"/>
                    </a:ext>
                  </a:extLst>
                </p:cNvPr>
                <p:cNvSpPr>
                  <a:spLocks noChangeArrowheads="1"/>
                </p:cNvSpPr>
                <p:nvPr/>
              </p:nvSpPr>
              <p:spPr bwMode="auto">
                <a:xfrm>
                  <a:off x="6803519" y="397327"/>
                  <a:ext cx="164652" cy="760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73" name="Rectangle 133">
                  <a:extLst>
                    <a:ext uri="{FF2B5EF4-FFF2-40B4-BE49-F238E27FC236}">
                      <a16:creationId xmlns:a16="http://schemas.microsoft.com/office/drawing/2014/main" id="{6FF547EE-35B5-C74C-8D17-9F3ECFE3FEBA}"/>
                    </a:ext>
                  </a:extLst>
                </p:cNvPr>
                <p:cNvSpPr>
                  <a:spLocks noChangeArrowheads="1"/>
                </p:cNvSpPr>
                <p:nvPr/>
              </p:nvSpPr>
              <p:spPr bwMode="auto">
                <a:xfrm>
                  <a:off x="6436216" y="516384"/>
                  <a:ext cx="37998" cy="5065"/>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74" name="Rectangle 134">
                  <a:extLst>
                    <a:ext uri="{FF2B5EF4-FFF2-40B4-BE49-F238E27FC236}">
                      <a16:creationId xmlns:a16="http://schemas.microsoft.com/office/drawing/2014/main" id="{382802BB-5301-5E46-80B8-D463571DA39D}"/>
                    </a:ext>
                  </a:extLst>
                </p:cNvPr>
                <p:cNvSpPr>
                  <a:spLocks noChangeArrowheads="1"/>
                </p:cNvSpPr>
                <p:nvPr/>
              </p:nvSpPr>
              <p:spPr bwMode="auto">
                <a:xfrm>
                  <a:off x="6491945" y="516384"/>
                  <a:ext cx="45595" cy="5065"/>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75" name="Rectangle 135">
                  <a:extLst>
                    <a:ext uri="{FF2B5EF4-FFF2-40B4-BE49-F238E27FC236}">
                      <a16:creationId xmlns:a16="http://schemas.microsoft.com/office/drawing/2014/main" id="{D4DF6175-A41A-6C4E-8A07-9C6541C6F79A}"/>
                    </a:ext>
                  </a:extLst>
                </p:cNvPr>
                <p:cNvSpPr>
                  <a:spLocks noChangeArrowheads="1"/>
                </p:cNvSpPr>
                <p:nvPr/>
              </p:nvSpPr>
              <p:spPr bwMode="auto">
                <a:xfrm>
                  <a:off x="6631267" y="483451"/>
                  <a:ext cx="45595" cy="5065"/>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76" name="Rectangle 136">
                  <a:extLst>
                    <a:ext uri="{FF2B5EF4-FFF2-40B4-BE49-F238E27FC236}">
                      <a16:creationId xmlns:a16="http://schemas.microsoft.com/office/drawing/2014/main" id="{8E7A922D-988B-AE41-870E-533A031DA686}"/>
                    </a:ext>
                  </a:extLst>
                </p:cNvPr>
                <p:cNvSpPr>
                  <a:spLocks noChangeArrowheads="1"/>
                </p:cNvSpPr>
                <p:nvPr/>
              </p:nvSpPr>
              <p:spPr bwMode="auto">
                <a:xfrm>
                  <a:off x="6697127" y="483451"/>
                  <a:ext cx="35464" cy="5065"/>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77" name="Rectangle 137">
                  <a:extLst>
                    <a:ext uri="{FF2B5EF4-FFF2-40B4-BE49-F238E27FC236}">
                      <a16:creationId xmlns:a16="http://schemas.microsoft.com/office/drawing/2014/main" id="{20BF6DCC-EE8E-834F-A28D-83B9B51485D5}"/>
                    </a:ext>
                  </a:extLst>
                </p:cNvPr>
                <p:cNvSpPr>
                  <a:spLocks noChangeArrowheads="1"/>
                </p:cNvSpPr>
                <p:nvPr/>
              </p:nvSpPr>
              <p:spPr bwMode="auto">
                <a:xfrm>
                  <a:off x="6752855" y="483451"/>
                  <a:ext cx="45595" cy="5065"/>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78" name="Rectangle 138">
                  <a:extLst>
                    <a:ext uri="{FF2B5EF4-FFF2-40B4-BE49-F238E27FC236}">
                      <a16:creationId xmlns:a16="http://schemas.microsoft.com/office/drawing/2014/main" id="{4BD5C1D7-E1F1-7B4F-9BDC-EE55611BD371}"/>
                    </a:ext>
                  </a:extLst>
                </p:cNvPr>
                <p:cNvSpPr>
                  <a:spLocks noChangeArrowheads="1"/>
                </p:cNvSpPr>
                <p:nvPr/>
              </p:nvSpPr>
              <p:spPr bwMode="auto">
                <a:xfrm>
                  <a:off x="6557804" y="516384"/>
                  <a:ext cx="167187" cy="5065"/>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79" name="Rectangle 139">
                  <a:extLst>
                    <a:ext uri="{FF2B5EF4-FFF2-40B4-BE49-F238E27FC236}">
                      <a16:creationId xmlns:a16="http://schemas.microsoft.com/office/drawing/2014/main" id="{A98C829A-062C-0A45-BB7C-B1C99FE5447C}"/>
                    </a:ext>
                  </a:extLst>
                </p:cNvPr>
                <p:cNvSpPr>
                  <a:spLocks noChangeArrowheads="1"/>
                </p:cNvSpPr>
                <p:nvPr/>
              </p:nvSpPr>
              <p:spPr bwMode="auto">
                <a:xfrm>
                  <a:off x="6491945" y="544249"/>
                  <a:ext cx="45595" cy="10134"/>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80" name="Rectangle 140">
                  <a:extLst>
                    <a:ext uri="{FF2B5EF4-FFF2-40B4-BE49-F238E27FC236}">
                      <a16:creationId xmlns:a16="http://schemas.microsoft.com/office/drawing/2014/main" id="{662CEE16-D984-B14B-A6CB-94806625B6E3}"/>
                    </a:ext>
                  </a:extLst>
                </p:cNvPr>
                <p:cNvSpPr>
                  <a:spLocks noChangeArrowheads="1"/>
                </p:cNvSpPr>
                <p:nvPr/>
              </p:nvSpPr>
              <p:spPr bwMode="auto">
                <a:xfrm>
                  <a:off x="6557804" y="544249"/>
                  <a:ext cx="167187" cy="10134"/>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81" name="Rectangle 141">
                  <a:extLst>
                    <a:ext uri="{FF2B5EF4-FFF2-40B4-BE49-F238E27FC236}">
                      <a16:creationId xmlns:a16="http://schemas.microsoft.com/office/drawing/2014/main" id="{722BA413-A4FE-DB4E-AF78-1643E9149651}"/>
                    </a:ext>
                  </a:extLst>
                </p:cNvPr>
                <p:cNvSpPr>
                  <a:spLocks noChangeArrowheads="1"/>
                </p:cNvSpPr>
                <p:nvPr/>
              </p:nvSpPr>
              <p:spPr bwMode="auto">
                <a:xfrm>
                  <a:off x="6436216" y="483451"/>
                  <a:ext cx="167187" cy="5065"/>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82" name="Rectangle 142">
                  <a:extLst>
                    <a:ext uri="{FF2B5EF4-FFF2-40B4-BE49-F238E27FC236}">
                      <a16:creationId xmlns:a16="http://schemas.microsoft.com/office/drawing/2014/main" id="{E35367FF-8FD3-6A46-8720-77489691F131}"/>
                    </a:ext>
                  </a:extLst>
                </p:cNvPr>
                <p:cNvSpPr>
                  <a:spLocks noChangeArrowheads="1"/>
                </p:cNvSpPr>
                <p:nvPr/>
              </p:nvSpPr>
              <p:spPr bwMode="auto">
                <a:xfrm>
                  <a:off x="6803519" y="516384"/>
                  <a:ext cx="40530" cy="5065"/>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83" name="Rectangle 143">
                  <a:extLst>
                    <a:ext uri="{FF2B5EF4-FFF2-40B4-BE49-F238E27FC236}">
                      <a16:creationId xmlns:a16="http://schemas.microsoft.com/office/drawing/2014/main" id="{71D56254-3457-6F4F-8934-A7E286D38D76}"/>
                    </a:ext>
                  </a:extLst>
                </p:cNvPr>
                <p:cNvSpPr>
                  <a:spLocks noChangeArrowheads="1"/>
                </p:cNvSpPr>
                <p:nvPr/>
              </p:nvSpPr>
              <p:spPr bwMode="auto">
                <a:xfrm>
                  <a:off x="6861779" y="516384"/>
                  <a:ext cx="48129" cy="5065"/>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84" name="Rectangle 144">
                  <a:extLst>
                    <a:ext uri="{FF2B5EF4-FFF2-40B4-BE49-F238E27FC236}">
                      <a16:creationId xmlns:a16="http://schemas.microsoft.com/office/drawing/2014/main" id="{62F00FB4-8CE6-C84A-81FA-B5929A3E05E9}"/>
                    </a:ext>
                  </a:extLst>
                </p:cNvPr>
                <p:cNvSpPr>
                  <a:spLocks noChangeArrowheads="1"/>
                </p:cNvSpPr>
                <p:nvPr/>
              </p:nvSpPr>
              <p:spPr bwMode="auto">
                <a:xfrm>
                  <a:off x="7006170" y="483451"/>
                  <a:ext cx="37998" cy="5065"/>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85" name="Rectangle 145">
                  <a:extLst>
                    <a:ext uri="{FF2B5EF4-FFF2-40B4-BE49-F238E27FC236}">
                      <a16:creationId xmlns:a16="http://schemas.microsoft.com/office/drawing/2014/main" id="{D2063AB8-515D-0A4E-B230-64D44311EBBF}"/>
                    </a:ext>
                  </a:extLst>
                </p:cNvPr>
                <p:cNvSpPr>
                  <a:spLocks noChangeArrowheads="1"/>
                </p:cNvSpPr>
                <p:nvPr/>
              </p:nvSpPr>
              <p:spPr bwMode="auto">
                <a:xfrm>
                  <a:off x="7061899" y="483451"/>
                  <a:ext cx="37998" cy="5065"/>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86" name="Rectangle 146">
                  <a:extLst>
                    <a:ext uri="{FF2B5EF4-FFF2-40B4-BE49-F238E27FC236}">
                      <a16:creationId xmlns:a16="http://schemas.microsoft.com/office/drawing/2014/main" id="{BBAF8C6A-50B4-DB48-9AFF-A2A8280EB777}"/>
                    </a:ext>
                  </a:extLst>
                </p:cNvPr>
                <p:cNvSpPr>
                  <a:spLocks noChangeArrowheads="1"/>
                </p:cNvSpPr>
                <p:nvPr/>
              </p:nvSpPr>
              <p:spPr bwMode="auto">
                <a:xfrm>
                  <a:off x="7122693" y="483451"/>
                  <a:ext cx="35464" cy="5065"/>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87" name="Rectangle 147">
                  <a:extLst>
                    <a:ext uri="{FF2B5EF4-FFF2-40B4-BE49-F238E27FC236}">
                      <a16:creationId xmlns:a16="http://schemas.microsoft.com/office/drawing/2014/main" id="{AD85C976-BDB9-3746-97AE-92C0EDF5B5E4}"/>
                    </a:ext>
                  </a:extLst>
                </p:cNvPr>
                <p:cNvSpPr>
                  <a:spLocks noChangeArrowheads="1"/>
                </p:cNvSpPr>
                <p:nvPr/>
              </p:nvSpPr>
              <p:spPr bwMode="auto">
                <a:xfrm>
                  <a:off x="6927642" y="516384"/>
                  <a:ext cx="172252" cy="5065"/>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88" name="Rectangle 148">
                  <a:extLst>
                    <a:ext uri="{FF2B5EF4-FFF2-40B4-BE49-F238E27FC236}">
                      <a16:creationId xmlns:a16="http://schemas.microsoft.com/office/drawing/2014/main" id="{D8ED168E-8B8E-5046-A7FA-E2A2F0260A91}"/>
                    </a:ext>
                  </a:extLst>
                </p:cNvPr>
                <p:cNvSpPr>
                  <a:spLocks noChangeArrowheads="1"/>
                </p:cNvSpPr>
                <p:nvPr/>
              </p:nvSpPr>
              <p:spPr bwMode="auto">
                <a:xfrm>
                  <a:off x="6861779" y="544249"/>
                  <a:ext cx="48129" cy="10134"/>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89" name="Rectangle 149">
                  <a:extLst>
                    <a:ext uri="{FF2B5EF4-FFF2-40B4-BE49-F238E27FC236}">
                      <a16:creationId xmlns:a16="http://schemas.microsoft.com/office/drawing/2014/main" id="{311FDF63-F3CD-C045-B472-E39D8E32E68D}"/>
                    </a:ext>
                  </a:extLst>
                </p:cNvPr>
                <p:cNvSpPr>
                  <a:spLocks noChangeArrowheads="1"/>
                </p:cNvSpPr>
                <p:nvPr/>
              </p:nvSpPr>
              <p:spPr bwMode="auto">
                <a:xfrm>
                  <a:off x="6927642" y="544249"/>
                  <a:ext cx="172252" cy="10134"/>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90" name="Rectangle 150">
                  <a:extLst>
                    <a:ext uri="{FF2B5EF4-FFF2-40B4-BE49-F238E27FC236}">
                      <a16:creationId xmlns:a16="http://schemas.microsoft.com/office/drawing/2014/main" id="{B29D8A32-2E75-3F4A-85C3-A13EA80C9A82}"/>
                    </a:ext>
                  </a:extLst>
                </p:cNvPr>
                <p:cNvSpPr>
                  <a:spLocks noChangeArrowheads="1"/>
                </p:cNvSpPr>
                <p:nvPr/>
              </p:nvSpPr>
              <p:spPr bwMode="auto">
                <a:xfrm>
                  <a:off x="6803519" y="483451"/>
                  <a:ext cx="164652" cy="5065"/>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grpSp>
          <p:sp>
            <p:nvSpPr>
              <p:cNvPr id="18" name="Freeform 152">
                <a:extLst>
                  <a:ext uri="{FF2B5EF4-FFF2-40B4-BE49-F238E27FC236}">
                    <a16:creationId xmlns:a16="http://schemas.microsoft.com/office/drawing/2014/main" id="{E2C38ECD-05A8-5443-8147-D1DEBEE623DC}"/>
                  </a:ext>
                </a:extLst>
              </p:cNvPr>
              <p:cNvSpPr>
                <a:spLocks/>
              </p:cNvSpPr>
              <p:nvPr/>
            </p:nvSpPr>
            <p:spPr bwMode="auto">
              <a:xfrm>
                <a:off x="6621133" y="954613"/>
                <a:ext cx="445831" cy="60794"/>
              </a:xfrm>
              <a:custGeom>
                <a:avLst/>
                <a:gdLst>
                  <a:gd name="T0" fmla="*/ 176 w 176"/>
                  <a:gd name="T1" fmla="*/ 2 h 24"/>
                  <a:gd name="T2" fmla="*/ 0 w 176"/>
                  <a:gd name="T3" fmla="*/ 0 h 24"/>
                  <a:gd name="T4" fmla="*/ 2 w 176"/>
                  <a:gd name="T5" fmla="*/ 22 h 24"/>
                  <a:gd name="T6" fmla="*/ 172 w 176"/>
                  <a:gd name="T7" fmla="*/ 24 h 24"/>
                  <a:gd name="T8" fmla="*/ 176 w 176"/>
                  <a:gd name="T9" fmla="*/ 2 h 24"/>
                </a:gdLst>
                <a:ahLst/>
                <a:cxnLst>
                  <a:cxn ang="0">
                    <a:pos x="T0" y="T1"/>
                  </a:cxn>
                  <a:cxn ang="0">
                    <a:pos x="T2" y="T3"/>
                  </a:cxn>
                  <a:cxn ang="0">
                    <a:pos x="T4" y="T5"/>
                  </a:cxn>
                  <a:cxn ang="0">
                    <a:pos x="T6" y="T7"/>
                  </a:cxn>
                  <a:cxn ang="0">
                    <a:pos x="T8" y="T9"/>
                  </a:cxn>
                </a:cxnLst>
                <a:rect l="0" t="0" r="r" b="b"/>
                <a:pathLst>
                  <a:path w="176" h="24">
                    <a:moveTo>
                      <a:pt x="176" y="2"/>
                    </a:moveTo>
                    <a:lnTo>
                      <a:pt x="0" y="0"/>
                    </a:lnTo>
                    <a:lnTo>
                      <a:pt x="2" y="22"/>
                    </a:lnTo>
                    <a:lnTo>
                      <a:pt x="172" y="24"/>
                    </a:lnTo>
                    <a:lnTo>
                      <a:pt x="176" y="2"/>
                    </a:lnTo>
                    <a:close/>
                  </a:path>
                </a:pathLst>
              </a:custGeom>
              <a:solidFill>
                <a:srgbClr val="224982"/>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19" name="Freeform 154">
                <a:extLst>
                  <a:ext uri="{FF2B5EF4-FFF2-40B4-BE49-F238E27FC236}">
                    <a16:creationId xmlns:a16="http://schemas.microsoft.com/office/drawing/2014/main" id="{720868FF-2D9B-C141-B5A6-968B5B1CA1FD}"/>
                  </a:ext>
                </a:extLst>
              </p:cNvPr>
              <p:cNvSpPr>
                <a:spLocks noEditPoints="1"/>
              </p:cNvSpPr>
              <p:nvPr/>
            </p:nvSpPr>
            <p:spPr bwMode="auto">
              <a:xfrm>
                <a:off x="6066378" y="95883"/>
                <a:ext cx="1555341" cy="919524"/>
              </a:xfrm>
              <a:custGeom>
                <a:avLst/>
                <a:gdLst>
                  <a:gd name="T0" fmla="*/ 324 w 336"/>
                  <a:gd name="T1" fmla="*/ 0 h 199"/>
                  <a:gd name="T2" fmla="*/ 11 w 336"/>
                  <a:gd name="T3" fmla="*/ 0 h 199"/>
                  <a:gd name="T4" fmla="*/ 0 w 336"/>
                  <a:gd name="T5" fmla="*/ 13 h 199"/>
                  <a:gd name="T6" fmla="*/ 0 w 336"/>
                  <a:gd name="T7" fmla="*/ 199 h 199"/>
                  <a:gd name="T8" fmla="*/ 336 w 336"/>
                  <a:gd name="T9" fmla="*/ 199 h 199"/>
                  <a:gd name="T10" fmla="*/ 336 w 336"/>
                  <a:gd name="T11" fmla="*/ 13 h 199"/>
                  <a:gd name="T12" fmla="*/ 324 w 336"/>
                  <a:gd name="T13" fmla="*/ 0 h 199"/>
                  <a:gd name="T14" fmla="*/ 319 w 336"/>
                  <a:gd name="T15" fmla="*/ 183 h 199"/>
                  <a:gd name="T16" fmla="*/ 14 w 336"/>
                  <a:gd name="T17" fmla="*/ 183 h 199"/>
                  <a:gd name="T18" fmla="*/ 14 w 336"/>
                  <a:gd name="T19" fmla="*/ 17 h 199"/>
                  <a:gd name="T20" fmla="*/ 319 w 336"/>
                  <a:gd name="T21" fmla="*/ 17 h 199"/>
                  <a:gd name="T22" fmla="*/ 319 w 336"/>
                  <a:gd name="T23" fmla="*/ 183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6" h="199">
                    <a:moveTo>
                      <a:pt x="324" y="0"/>
                    </a:moveTo>
                    <a:cubicBezTo>
                      <a:pt x="11" y="0"/>
                      <a:pt x="11" y="0"/>
                      <a:pt x="11" y="0"/>
                    </a:cubicBezTo>
                    <a:cubicBezTo>
                      <a:pt x="5" y="0"/>
                      <a:pt x="0" y="6"/>
                      <a:pt x="0" y="13"/>
                    </a:cubicBezTo>
                    <a:cubicBezTo>
                      <a:pt x="0" y="199"/>
                      <a:pt x="0" y="199"/>
                      <a:pt x="0" y="199"/>
                    </a:cubicBezTo>
                    <a:cubicBezTo>
                      <a:pt x="336" y="199"/>
                      <a:pt x="336" y="199"/>
                      <a:pt x="336" y="199"/>
                    </a:cubicBezTo>
                    <a:cubicBezTo>
                      <a:pt x="336" y="13"/>
                      <a:pt x="336" y="13"/>
                      <a:pt x="336" y="13"/>
                    </a:cubicBezTo>
                    <a:cubicBezTo>
                      <a:pt x="336" y="6"/>
                      <a:pt x="331" y="0"/>
                      <a:pt x="324" y="0"/>
                    </a:cubicBezTo>
                    <a:close/>
                    <a:moveTo>
                      <a:pt x="319" y="183"/>
                    </a:moveTo>
                    <a:cubicBezTo>
                      <a:pt x="14" y="183"/>
                      <a:pt x="14" y="183"/>
                      <a:pt x="14" y="183"/>
                    </a:cubicBezTo>
                    <a:cubicBezTo>
                      <a:pt x="14" y="17"/>
                      <a:pt x="14" y="17"/>
                      <a:pt x="14" y="17"/>
                    </a:cubicBezTo>
                    <a:cubicBezTo>
                      <a:pt x="319" y="17"/>
                      <a:pt x="319" y="17"/>
                      <a:pt x="319" y="17"/>
                    </a:cubicBezTo>
                    <a:lnTo>
                      <a:pt x="319" y="183"/>
                    </a:lnTo>
                    <a:close/>
                  </a:path>
                </a:pathLst>
              </a:custGeom>
              <a:solidFill>
                <a:srgbClr val="464655"/>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20" name="Freeform 155">
                <a:extLst>
                  <a:ext uri="{FF2B5EF4-FFF2-40B4-BE49-F238E27FC236}">
                    <a16:creationId xmlns:a16="http://schemas.microsoft.com/office/drawing/2014/main" id="{C5A91D98-D1E9-FC4C-B1DF-05870F414985}"/>
                  </a:ext>
                </a:extLst>
              </p:cNvPr>
              <p:cNvSpPr>
                <a:spLocks noEditPoints="1"/>
              </p:cNvSpPr>
              <p:nvPr/>
            </p:nvSpPr>
            <p:spPr bwMode="auto">
              <a:xfrm>
                <a:off x="6066378" y="1030205"/>
                <a:ext cx="1555341" cy="151987"/>
              </a:xfrm>
              <a:custGeom>
                <a:avLst/>
                <a:gdLst>
                  <a:gd name="T0" fmla="*/ 0 w 336"/>
                  <a:gd name="T1" fmla="*/ 23 h 33"/>
                  <a:gd name="T2" fmla="*/ 11 w 336"/>
                  <a:gd name="T3" fmla="*/ 33 h 33"/>
                  <a:gd name="T4" fmla="*/ 121 w 336"/>
                  <a:gd name="T5" fmla="*/ 33 h 33"/>
                  <a:gd name="T6" fmla="*/ 214 w 336"/>
                  <a:gd name="T7" fmla="*/ 33 h 33"/>
                  <a:gd name="T8" fmla="*/ 324 w 336"/>
                  <a:gd name="T9" fmla="*/ 33 h 33"/>
                  <a:gd name="T10" fmla="*/ 336 w 336"/>
                  <a:gd name="T11" fmla="*/ 23 h 33"/>
                  <a:gd name="T12" fmla="*/ 336 w 336"/>
                  <a:gd name="T13" fmla="*/ 0 h 33"/>
                  <a:gd name="T14" fmla="*/ 0 w 336"/>
                  <a:gd name="T15" fmla="*/ 0 h 33"/>
                  <a:gd name="T16" fmla="*/ 0 w 336"/>
                  <a:gd name="T17" fmla="*/ 23 h 33"/>
                  <a:gd name="T18" fmla="*/ 168 w 336"/>
                  <a:gd name="T19" fmla="*/ 8 h 33"/>
                  <a:gd name="T20" fmla="*/ 176 w 336"/>
                  <a:gd name="T21" fmla="*/ 17 h 33"/>
                  <a:gd name="T22" fmla="*/ 168 w 336"/>
                  <a:gd name="T23" fmla="*/ 25 h 33"/>
                  <a:gd name="T24" fmla="*/ 159 w 336"/>
                  <a:gd name="T25" fmla="*/ 17 h 33"/>
                  <a:gd name="T26" fmla="*/ 168 w 336"/>
                  <a:gd name="T27" fmla="*/ 8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6" h="33">
                    <a:moveTo>
                      <a:pt x="0" y="23"/>
                    </a:moveTo>
                    <a:cubicBezTo>
                      <a:pt x="0" y="29"/>
                      <a:pt x="5" y="33"/>
                      <a:pt x="11" y="33"/>
                    </a:cubicBezTo>
                    <a:cubicBezTo>
                      <a:pt x="121" y="33"/>
                      <a:pt x="121" y="33"/>
                      <a:pt x="121" y="33"/>
                    </a:cubicBezTo>
                    <a:cubicBezTo>
                      <a:pt x="214" y="33"/>
                      <a:pt x="214" y="33"/>
                      <a:pt x="214" y="33"/>
                    </a:cubicBezTo>
                    <a:cubicBezTo>
                      <a:pt x="324" y="33"/>
                      <a:pt x="324" y="33"/>
                      <a:pt x="324" y="33"/>
                    </a:cubicBezTo>
                    <a:cubicBezTo>
                      <a:pt x="331" y="33"/>
                      <a:pt x="336" y="29"/>
                      <a:pt x="336" y="23"/>
                    </a:cubicBezTo>
                    <a:cubicBezTo>
                      <a:pt x="336" y="0"/>
                      <a:pt x="336" y="0"/>
                      <a:pt x="336" y="0"/>
                    </a:cubicBezTo>
                    <a:cubicBezTo>
                      <a:pt x="0" y="0"/>
                      <a:pt x="0" y="0"/>
                      <a:pt x="0" y="0"/>
                    </a:cubicBezTo>
                    <a:lnTo>
                      <a:pt x="0" y="23"/>
                    </a:lnTo>
                    <a:close/>
                    <a:moveTo>
                      <a:pt x="168" y="8"/>
                    </a:moveTo>
                    <a:cubicBezTo>
                      <a:pt x="173" y="8"/>
                      <a:pt x="176" y="12"/>
                      <a:pt x="176" y="17"/>
                    </a:cubicBezTo>
                    <a:cubicBezTo>
                      <a:pt x="176" y="22"/>
                      <a:pt x="173" y="25"/>
                      <a:pt x="168" y="25"/>
                    </a:cubicBezTo>
                    <a:cubicBezTo>
                      <a:pt x="163" y="25"/>
                      <a:pt x="159" y="22"/>
                      <a:pt x="159" y="17"/>
                    </a:cubicBezTo>
                    <a:cubicBezTo>
                      <a:pt x="159" y="12"/>
                      <a:pt x="163" y="8"/>
                      <a:pt x="168" y="8"/>
                    </a:cubicBezTo>
                    <a:close/>
                  </a:path>
                </a:pathLst>
              </a:custGeom>
              <a:solidFill>
                <a:srgbClr val="224982"/>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21" name="Freeform 156">
                <a:extLst>
                  <a:ext uri="{FF2B5EF4-FFF2-40B4-BE49-F238E27FC236}">
                    <a16:creationId xmlns:a16="http://schemas.microsoft.com/office/drawing/2014/main" id="{C63EC1D8-26D7-8844-87D6-63D67DBF8AA2}"/>
                  </a:ext>
                </a:extLst>
              </p:cNvPr>
              <p:cNvSpPr>
                <a:spLocks/>
              </p:cNvSpPr>
              <p:nvPr/>
            </p:nvSpPr>
            <p:spPr bwMode="auto">
              <a:xfrm>
                <a:off x="6605935" y="1196988"/>
                <a:ext cx="476227" cy="146922"/>
              </a:xfrm>
              <a:custGeom>
                <a:avLst/>
                <a:gdLst>
                  <a:gd name="T0" fmla="*/ 0 w 188"/>
                  <a:gd name="T1" fmla="*/ 58 h 58"/>
                  <a:gd name="T2" fmla="*/ 188 w 188"/>
                  <a:gd name="T3" fmla="*/ 58 h 58"/>
                  <a:gd name="T4" fmla="*/ 180 w 188"/>
                  <a:gd name="T5" fmla="*/ 0 h 58"/>
                  <a:gd name="T6" fmla="*/ 5 w 188"/>
                  <a:gd name="T7" fmla="*/ 0 h 58"/>
                  <a:gd name="T8" fmla="*/ 0 w 188"/>
                  <a:gd name="T9" fmla="*/ 58 h 58"/>
                </a:gdLst>
                <a:ahLst/>
                <a:cxnLst>
                  <a:cxn ang="0">
                    <a:pos x="T0" y="T1"/>
                  </a:cxn>
                  <a:cxn ang="0">
                    <a:pos x="T2" y="T3"/>
                  </a:cxn>
                  <a:cxn ang="0">
                    <a:pos x="T4" y="T5"/>
                  </a:cxn>
                  <a:cxn ang="0">
                    <a:pos x="T6" y="T7"/>
                  </a:cxn>
                  <a:cxn ang="0">
                    <a:pos x="T8" y="T9"/>
                  </a:cxn>
                </a:cxnLst>
                <a:rect l="0" t="0" r="r" b="b"/>
                <a:pathLst>
                  <a:path w="188" h="58">
                    <a:moveTo>
                      <a:pt x="0" y="58"/>
                    </a:moveTo>
                    <a:lnTo>
                      <a:pt x="188" y="58"/>
                    </a:lnTo>
                    <a:lnTo>
                      <a:pt x="180" y="0"/>
                    </a:lnTo>
                    <a:lnTo>
                      <a:pt x="5" y="0"/>
                    </a:lnTo>
                    <a:lnTo>
                      <a:pt x="0" y="58"/>
                    </a:lnTo>
                    <a:close/>
                  </a:path>
                </a:pathLst>
              </a:custGeom>
              <a:solidFill>
                <a:srgbClr val="224982"/>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22" name="Freeform 157">
                <a:extLst>
                  <a:ext uri="{FF2B5EF4-FFF2-40B4-BE49-F238E27FC236}">
                    <a16:creationId xmlns:a16="http://schemas.microsoft.com/office/drawing/2014/main" id="{1CB25A96-395A-3145-95D8-D2D67C5D4F19}"/>
                  </a:ext>
                </a:extLst>
              </p:cNvPr>
              <p:cNvSpPr>
                <a:spLocks/>
              </p:cNvSpPr>
              <p:nvPr/>
            </p:nvSpPr>
            <p:spPr bwMode="auto">
              <a:xfrm>
                <a:off x="6575536" y="1367579"/>
                <a:ext cx="537024" cy="37998"/>
              </a:xfrm>
              <a:custGeom>
                <a:avLst/>
                <a:gdLst>
                  <a:gd name="T0" fmla="*/ 5 w 116"/>
                  <a:gd name="T1" fmla="*/ 0 h 8"/>
                  <a:gd name="T2" fmla="*/ 0 w 116"/>
                  <a:gd name="T3" fmla="*/ 4 h 8"/>
                  <a:gd name="T4" fmla="*/ 5 w 116"/>
                  <a:gd name="T5" fmla="*/ 8 h 8"/>
                  <a:gd name="T6" fmla="*/ 110 w 116"/>
                  <a:gd name="T7" fmla="*/ 8 h 8"/>
                  <a:gd name="T8" fmla="*/ 116 w 116"/>
                  <a:gd name="T9" fmla="*/ 4 h 8"/>
                  <a:gd name="T10" fmla="*/ 110 w 116"/>
                  <a:gd name="T11" fmla="*/ 0 h 8"/>
                  <a:gd name="T12" fmla="*/ 109 w 116"/>
                  <a:gd name="T13" fmla="*/ 0 h 8"/>
                  <a:gd name="T14" fmla="*/ 6 w 116"/>
                  <a:gd name="T15" fmla="*/ 0 h 8"/>
                  <a:gd name="T16" fmla="*/ 5 w 116"/>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6" h="8">
                    <a:moveTo>
                      <a:pt x="5" y="0"/>
                    </a:moveTo>
                    <a:cubicBezTo>
                      <a:pt x="2" y="0"/>
                      <a:pt x="0" y="1"/>
                      <a:pt x="0" y="4"/>
                    </a:cubicBezTo>
                    <a:cubicBezTo>
                      <a:pt x="0" y="7"/>
                      <a:pt x="2" y="8"/>
                      <a:pt x="5" y="8"/>
                    </a:cubicBezTo>
                    <a:cubicBezTo>
                      <a:pt x="110" y="8"/>
                      <a:pt x="110" y="8"/>
                      <a:pt x="110" y="8"/>
                    </a:cubicBezTo>
                    <a:cubicBezTo>
                      <a:pt x="113" y="8"/>
                      <a:pt x="116" y="7"/>
                      <a:pt x="116" y="4"/>
                    </a:cubicBezTo>
                    <a:cubicBezTo>
                      <a:pt x="116" y="1"/>
                      <a:pt x="113" y="0"/>
                      <a:pt x="110" y="0"/>
                    </a:cubicBezTo>
                    <a:cubicBezTo>
                      <a:pt x="109" y="0"/>
                      <a:pt x="109" y="0"/>
                      <a:pt x="109" y="0"/>
                    </a:cubicBezTo>
                    <a:cubicBezTo>
                      <a:pt x="6" y="0"/>
                      <a:pt x="6" y="0"/>
                      <a:pt x="6" y="0"/>
                    </a:cubicBezTo>
                    <a:lnTo>
                      <a:pt x="5" y="0"/>
                    </a:lnTo>
                    <a:close/>
                  </a:path>
                </a:pathLst>
              </a:custGeom>
              <a:solidFill>
                <a:srgbClr val="224982"/>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23" name="Freeform 163">
                <a:extLst>
                  <a:ext uri="{FF2B5EF4-FFF2-40B4-BE49-F238E27FC236}">
                    <a16:creationId xmlns:a16="http://schemas.microsoft.com/office/drawing/2014/main" id="{308F7C86-A5C8-D342-ACE5-9AD0A599533E}"/>
                  </a:ext>
                </a:extLst>
              </p:cNvPr>
              <p:cNvSpPr>
                <a:spLocks/>
              </p:cNvSpPr>
              <p:nvPr/>
            </p:nvSpPr>
            <p:spPr bwMode="auto">
              <a:xfrm>
                <a:off x="6446346" y="-510447"/>
                <a:ext cx="116523" cy="564886"/>
              </a:xfrm>
              <a:custGeom>
                <a:avLst/>
                <a:gdLst>
                  <a:gd name="T0" fmla="*/ 46 w 46"/>
                  <a:gd name="T1" fmla="*/ 0 h 223"/>
                  <a:gd name="T2" fmla="*/ 0 w 46"/>
                  <a:gd name="T3" fmla="*/ 223 h 223"/>
                  <a:gd name="T4" fmla="*/ 46 w 46"/>
                  <a:gd name="T5" fmla="*/ 0 h 223"/>
                </a:gdLst>
                <a:ahLst/>
                <a:cxnLst>
                  <a:cxn ang="0">
                    <a:pos x="T0" y="T1"/>
                  </a:cxn>
                  <a:cxn ang="0">
                    <a:pos x="T2" y="T3"/>
                  </a:cxn>
                  <a:cxn ang="0">
                    <a:pos x="T4" y="T5"/>
                  </a:cxn>
                </a:cxnLst>
                <a:rect l="0" t="0" r="r" b="b"/>
                <a:pathLst>
                  <a:path w="46" h="223">
                    <a:moveTo>
                      <a:pt x="46" y="0"/>
                    </a:moveTo>
                    <a:lnTo>
                      <a:pt x="0" y="223"/>
                    </a:lnTo>
                    <a:lnTo>
                      <a:pt x="46"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24" name="Freeform 166">
                <a:extLst>
                  <a:ext uri="{FF2B5EF4-FFF2-40B4-BE49-F238E27FC236}">
                    <a16:creationId xmlns:a16="http://schemas.microsoft.com/office/drawing/2014/main" id="{2B0A0D7C-661F-FB43-81FA-A525F56F5473}"/>
                  </a:ext>
                </a:extLst>
              </p:cNvPr>
              <p:cNvSpPr>
                <a:spLocks/>
              </p:cNvSpPr>
              <p:nvPr/>
            </p:nvSpPr>
            <p:spPr bwMode="auto">
              <a:xfrm>
                <a:off x="7127758" y="-515512"/>
                <a:ext cx="78528" cy="564886"/>
              </a:xfrm>
              <a:custGeom>
                <a:avLst/>
                <a:gdLst>
                  <a:gd name="T0" fmla="*/ 0 w 31"/>
                  <a:gd name="T1" fmla="*/ 0 h 223"/>
                  <a:gd name="T2" fmla="*/ 31 w 31"/>
                  <a:gd name="T3" fmla="*/ 223 h 223"/>
                  <a:gd name="T4" fmla="*/ 0 w 31"/>
                  <a:gd name="T5" fmla="*/ 0 h 223"/>
                </a:gdLst>
                <a:ahLst/>
                <a:cxnLst>
                  <a:cxn ang="0">
                    <a:pos x="T0" y="T1"/>
                  </a:cxn>
                  <a:cxn ang="0">
                    <a:pos x="T2" y="T3"/>
                  </a:cxn>
                  <a:cxn ang="0">
                    <a:pos x="T4" y="T5"/>
                  </a:cxn>
                </a:cxnLst>
                <a:rect l="0" t="0" r="r" b="b"/>
                <a:pathLst>
                  <a:path w="31" h="223">
                    <a:moveTo>
                      <a:pt x="0" y="0"/>
                    </a:moveTo>
                    <a:lnTo>
                      <a:pt x="31" y="223"/>
                    </a:lnTo>
                    <a:lnTo>
                      <a:pt x="0"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25" name="Freeform 172">
                <a:extLst>
                  <a:ext uri="{FF2B5EF4-FFF2-40B4-BE49-F238E27FC236}">
                    <a16:creationId xmlns:a16="http://schemas.microsoft.com/office/drawing/2014/main" id="{D425FECB-9ED3-204C-B4BC-52DE7558A1A6}"/>
                  </a:ext>
                </a:extLst>
              </p:cNvPr>
              <p:cNvSpPr>
                <a:spLocks noEditPoints="1"/>
              </p:cNvSpPr>
              <p:nvPr/>
            </p:nvSpPr>
            <p:spPr bwMode="auto">
              <a:xfrm>
                <a:off x="6585669" y="-218222"/>
                <a:ext cx="476227" cy="623149"/>
              </a:xfrm>
              <a:custGeom>
                <a:avLst/>
                <a:gdLst>
                  <a:gd name="T0" fmla="*/ 52 w 103"/>
                  <a:gd name="T1" fmla="*/ 135 h 135"/>
                  <a:gd name="T2" fmla="*/ 51 w 103"/>
                  <a:gd name="T3" fmla="*/ 134 h 135"/>
                  <a:gd name="T4" fmla="*/ 31 w 103"/>
                  <a:gd name="T5" fmla="*/ 123 h 135"/>
                  <a:gd name="T6" fmla="*/ 0 w 103"/>
                  <a:gd name="T7" fmla="*/ 63 h 135"/>
                  <a:gd name="T8" fmla="*/ 0 w 103"/>
                  <a:gd name="T9" fmla="*/ 26 h 135"/>
                  <a:gd name="T10" fmla="*/ 5 w 103"/>
                  <a:gd name="T11" fmla="*/ 21 h 135"/>
                  <a:gd name="T12" fmla="*/ 47 w 103"/>
                  <a:gd name="T13" fmla="*/ 3 h 135"/>
                  <a:gd name="T14" fmla="*/ 49 w 103"/>
                  <a:gd name="T15" fmla="*/ 1 h 135"/>
                  <a:gd name="T16" fmla="*/ 55 w 103"/>
                  <a:gd name="T17" fmla="*/ 1 h 135"/>
                  <a:gd name="T18" fmla="*/ 57 w 103"/>
                  <a:gd name="T19" fmla="*/ 3 h 135"/>
                  <a:gd name="T20" fmla="*/ 99 w 103"/>
                  <a:gd name="T21" fmla="*/ 21 h 135"/>
                  <a:gd name="T22" fmla="*/ 103 w 103"/>
                  <a:gd name="T23" fmla="*/ 26 h 135"/>
                  <a:gd name="T24" fmla="*/ 103 w 103"/>
                  <a:gd name="T25" fmla="*/ 63 h 135"/>
                  <a:gd name="T26" fmla="*/ 73 w 103"/>
                  <a:gd name="T27" fmla="*/ 123 h 135"/>
                  <a:gd name="T28" fmla="*/ 54 w 103"/>
                  <a:gd name="T29" fmla="*/ 134 h 135"/>
                  <a:gd name="T30" fmla="*/ 52 w 103"/>
                  <a:gd name="T31" fmla="*/ 135 h 135"/>
                  <a:gd name="T32" fmla="*/ 11 w 103"/>
                  <a:gd name="T33" fmla="*/ 30 h 135"/>
                  <a:gd name="T34" fmla="*/ 11 w 103"/>
                  <a:gd name="T35" fmla="*/ 63 h 135"/>
                  <a:gd name="T36" fmla="*/ 38 w 103"/>
                  <a:gd name="T37" fmla="*/ 115 h 135"/>
                  <a:gd name="T38" fmla="*/ 52 w 103"/>
                  <a:gd name="T39" fmla="*/ 124 h 135"/>
                  <a:gd name="T40" fmla="*/ 68 w 103"/>
                  <a:gd name="T41" fmla="*/ 115 h 135"/>
                  <a:gd name="T42" fmla="*/ 95 w 103"/>
                  <a:gd name="T43" fmla="*/ 63 h 135"/>
                  <a:gd name="T44" fmla="*/ 95 w 103"/>
                  <a:gd name="T45" fmla="*/ 30 h 135"/>
                  <a:gd name="T46" fmla="*/ 53 w 103"/>
                  <a:gd name="T47" fmla="*/ 12 h 135"/>
                  <a:gd name="T48" fmla="*/ 11 w 103"/>
                  <a:gd name="T49" fmla="*/ 3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3" h="135">
                    <a:moveTo>
                      <a:pt x="52" y="135"/>
                    </a:moveTo>
                    <a:cubicBezTo>
                      <a:pt x="52" y="135"/>
                      <a:pt x="51" y="134"/>
                      <a:pt x="51" y="134"/>
                    </a:cubicBezTo>
                    <a:cubicBezTo>
                      <a:pt x="44" y="132"/>
                      <a:pt x="37" y="128"/>
                      <a:pt x="31" y="123"/>
                    </a:cubicBezTo>
                    <a:cubicBezTo>
                      <a:pt x="11" y="107"/>
                      <a:pt x="0" y="87"/>
                      <a:pt x="0" y="63"/>
                    </a:cubicBezTo>
                    <a:cubicBezTo>
                      <a:pt x="0" y="26"/>
                      <a:pt x="0" y="26"/>
                      <a:pt x="0" y="26"/>
                    </a:cubicBezTo>
                    <a:cubicBezTo>
                      <a:pt x="0" y="23"/>
                      <a:pt x="2" y="21"/>
                      <a:pt x="5" y="21"/>
                    </a:cubicBezTo>
                    <a:cubicBezTo>
                      <a:pt x="24" y="19"/>
                      <a:pt x="37" y="9"/>
                      <a:pt x="47" y="3"/>
                    </a:cubicBezTo>
                    <a:cubicBezTo>
                      <a:pt x="49" y="1"/>
                      <a:pt x="49" y="1"/>
                      <a:pt x="49" y="1"/>
                    </a:cubicBezTo>
                    <a:cubicBezTo>
                      <a:pt x="51" y="0"/>
                      <a:pt x="54" y="0"/>
                      <a:pt x="55" y="1"/>
                    </a:cubicBezTo>
                    <a:cubicBezTo>
                      <a:pt x="57" y="3"/>
                      <a:pt x="57" y="3"/>
                      <a:pt x="57" y="3"/>
                    </a:cubicBezTo>
                    <a:cubicBezTo>
                      <a:pt x="67" y="9"/>
                      <a:pt x="80" y="19"/>
                      <a:pt x="99" y="21"/>
                    </a:cubicBezTo>
                    <a:cubicBezTo>
                      <a:pt x="102" y="21"/>
                      <a:pt x="103" y="23"/>
                      <a:pt x="103" y="26"/>
                    </a:cubicBezTo>
                    <a:cubicBezTo>
                      <a:pt x="103" y="63"/>
                      <a:pt x="103" y="63"/>
                      <a:pt x="103" y="63"/>
                    </a:cubicBezTo>
                    <a:cubicBezTo>
                      <a:pt x="103" y="87"/>
                      <a:pt x="94" y="107"/>
                      <a:pt x="73" y="123"/>
                    </a:cubicBezTo>
                    <a:cubicBezTo>
                      <a:pt x="67" y="128"/>
                      <a:pt x="61" y="132"/>
                      <a:pt x="54" y="134"/>
                    </a:cubicBezTo>
                    <a:cubicBezTo>
                      <a:pt x="53" y="134"/>
                      <a:pt x="53" y="135"/>
                      <a:pt x="52" y="135"/>
                    </a:cubicBezTo>
                    <a:close/>
                    <a:moveTo>
                      <a:pt x="11" y="30"/>
                    </a:moveTo>
                    <a:cubicBezTo>
                      <a:pt x="11" y="63"/>
                      <a:pt x="11" y="63"/>
                      <a:pt x="11" y="63"/>
                    </a:cubicBezTo>
                    <a:cubicBezTo>
                      <a:pt x="11" y="84"/>
                      <a:pt x="19" y="101"/>
                      <a:pt x="38" y="115"/>
                    </a:cubicBezTo>
                    <a:cubicBezTo>
                      <a:pt x="42" y="119"/>
                      <a:pt x="47" y="122"/>
                      <a:pt x="52" y="124"/>
                    </a:cubicBezTo>
                    <a:cubicBezTo>
                      <a:pt x="57" y="122"/>
                      <a:pt x="63" y="119"/>
                      <a:pt x="68" y="115"/>
                    </a:cubicBezTo>
                    <a:cubicBezTo>
                      <a:pt x="86" y="101"/>
                      <a:pt x="95" y="84"/>
                      <a:pt x="95" y="63"/>
                    </a:cubicBezTo>
                    <a:cubicBezTo>
                      <a:pt x="95" y="30"/>
                      <a:pt x="95" y="30"/>
                      <a:pt x="95" y="30"/>
                    </a:cubicBezTo>
                    <a:cubicBezTo>
                      <a:pt x="74" y="27"/>
                      <a:pt x="62" y="18"/>
                      <a:pt x="53" y="12"/>
                    </a:cubicBezTo>
                    <a:cubicBezTo>
                      <a:pt x="44" y="18"/>
                      <a:pt x="30" y="27"/>
                      <a:pt x="11" y="3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26" name="Freeform 173">
                <a:extLst>
                  <a:ext uri="{FF2B5EF4-FFF2-40B4-BE49-F238E27FC236}">
                    <a16:creationId xmlns:a16="http://schemas.microsoft.com/office/drawing/2014/main" id="{C0D2D1DA-7E24-1F48-9C43-1571BBA69717}"/>
                  </a:ext>
                </a:extLst>
              </p:cNvPr>
              <p:cNvSpPr>
                <a:spLocks/>
              </p:cNvSpPr>
              <p:nvPr/>
            </p:nvSpPr>
            <p:spPr bwMode="auto">
              <a:xfrm>
                <a:off x="6613533" y="-180227"/>
                <a:ext cx="425567" cy="549689"/>
              </a:xfrm>
              <a:custGeom>
                <a:avLst/>
                <a:gdLst>
                  <a:gd name="T0" fmla="*/ 47 w 92"/>
                  <a:gd name="T1" fmla="*/ 119 h 119"/>
                  <a:gd name="T2" fmla="*/ 28 w 92"/>
                  <a:gd name="T3" fmla="*/ 109 h 119"/>
                  <a:gd name="T4" fmla="*/ 0 w 92"/>
                  <a:gd name="T5" fmla="*/ 55 h 119"/>
                  <a:gd name="T6" fmla="*/ 0 w 92"/>
                  <a:gd name="T7" fmla="*/ 20 h 119"/>
                  <a:gd name="T8" fmla="*/ 46 w 92"/>
                  <a:gd name="T9" fmla="*/ 0 h 119"/>
                  <a:gd name="T10" fmla="*/ 92 w 92"/>
                  <a:gd name="T11" fmla="*/ 20 h 119"/>
                  <a:gd name="T12" fmla="*/ 92 w 92"/>
                  <a:gd name="T13" fmla="*/ 55 h 119"/>
                  <a:gd name="T14" fmla="*/ 64 w 92"/>
                  <a:gd name="T15" fmla="*/ 109 h 119"/>
                  <a:gd name="T16" fmla="*/ 47 w 92"/>
                  <a:gd name="T17" fmla="*/ 11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119">
                    <a:moveTo>
                      <a:pt x="47" y="119"/>
                    </a:moveTo>
                    <a:cubicBezTo>
                      <a:pt x="41" y="117"/>
                      <a:pt x="34" y="113"/>
                      <a:pt x="28" y="109"/>
                    </a:cubicBezTo>
                    <a:cubicBezTo>
                      <a:pt x="11" y="95"/>
                      <a:pt x="0" y="78"/>
                      <a:pt x="0" y="55"/>
                    </a:cubicBezTo>
                    <a:cubicBezTo>
                      <a:pt x="0" y="20"/>
                      <a:pt x="0" y="20"/>
                      <a:pt x="0" y="20"/>
                    </a:cubicBezTo>
                    <a:cubicBezTo>
                      <a:pt x="24" y="17"/>
                      <a:pt x="36" y="6"/>
                      <a:pt x="46" y="0"/>
                    </a:cubicBezTo>
                    <a:cubicBezTo>
                      <a:pt x="55" y="6"/>
                      <a:pt x="70" y="17"/>
                      <a:pt x="92" y="20"/>
                    </a:cubicBezTo>
                    <a:cubicBezTo>
                      <a:pt x="92" y="55"/>
                      <a:pt x="92" y="55"/>
                      <a:pt x="92" y="55"/>
                    </a:cubicBezTo>
                    <a:cubicBezTo>
                      <a:pt x="92" y="78"/>
                      <a:pt x="81" y="95"/>
                      <a:pt x="64" y="109"/>
                    </a:cubicBezTo>
                    <a:cubicBezTo>
                      <a:pt x="59" y="113"/>
                      <a:pt x="53" y="117"/>
                      <a:pt x="47" y="119"/>
                    </a:cubicBezTo>
                    <a:close/>
                  </a:path>
                </a:pathLst>
              </a:custGeom>
              <a:solidFill>
                <a:srgbClr val="224982"/>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27" name="Freeform 174">
                <a:extLst>
                  <a:ext uri="{FF2B5EF4-FFF2-40B4-BE49-F238E27FC236}">
                    <a16:creationId xmlns:a16="http://schemas.microsoft.com/office/drawing/2014/main" id="{214B0589-17C7-2644-B9B6-7FADD366649A}"/>
                  </a:ext>
                </a:extLst>
              </p:cNvPr>
              <p:cNvSpPr>
                <a:spLocks noEditPoints="1"/>
              </p:cNvSpPr>
              <p:nvPr/>
            </p:nvSpPr>
            <p:spPr bwMode="auto">
              <a:xfrm>
                <a:off x="6671796" y="-73835"/>
                <a:ext cx="306509" cy="303975"/>
              </a:xfrm>
              <a:custGeom>
                <a:avLst/>
                <a:gdLst>
                  <a:gd name="T0" fmla="*/ 62 w 66"/>
                  <a:gd name="T1" fmla="*/ 17 h 66"/>
                  <a:gd name="T2" fmla="*/ 50 w 66"/>
                  <a:gd name="T3" fmla="*/ 5 h 66"/>
                  <a:gd name="T4" fmla="*/ 33 w 66"/>
                  <a:gd name="T5" fmla="*/ 0 h 66"/>
                  <a:gd name="T6" fmla="*/ 16 w 66"/>
                  <a:gd name="T7" fmla="*/ 5 h 66"/>
                  <a:gd name="T8" fmla="*/ 4 w 66"/>
                  <a:gd name="T9" fmla="*/ 17 h 66"/>
                  <a:gd name="T10" fmla="*/ 0 w 66"/>
                  <a:gd name="T11" fmla="*/ 33 h 66"/>
                  <a:gd name="T12" fmla="*/ 4 w 66"/>
                  <a:gd name="T13" fmla="*/ 50 h 66"/>
                  <a:gd name="T14" fmla="*/ 16 w 66"/>
                  <a:gd name="T15" fmla="*/ 62 h 66"/>
                  <a:gd name="T16" fmla="*/ 33 w 66"/>
                  <a:gd name="T17" fmla="*/ 66 h 66"/>
                  <a:gd name="T18" fmla="*/ 50 w 66"/>
                  <a:gd name="T19" fmla="*/ 62 h 66"/>
                  <a:gd name="T20" fmla="*/ 62 w 66"/>
                  <a:gd name="T21" fmla="*/ 50 h 66"/>
                  <a:gd name="T22" fmla="*/ 66 w 66"/>
                  <a:gd name="T23" fmla="*/ 33 h 66"/>
                  <a:gd name="T24" fmla="*/ 62 w 66"/>
                  <a:gd name="T25" fmla="*/ 17 h 66"/>
                  <a:gd name="T26" fmla="*/ 39 w 66"/>
                  <a:gd name="T27" fmla="*/ 56 h 66"/>
                  <a:gd name="T28" fmla="*/ 38 w 66"/>
                  <a:gd name="T29" fmla="*/ 56 h 66"/>
                  <a:gd name="T30" fmla="*/ 37 w 66"/>
                  <a:gd name="T31" fmla="*/ 56 h 66"/>
                  <a:gd name="T32" fmla="*/ 29 w 66"/>
                  <a:gd name="T33" fmla="*/ 56 h 66"/>
                  <a:gd name="T34" fmla="*/ 28 w 66"/>
                  <a:gd name="T35" fmla="*/ 55 h 66"/>
                  <a:gd name="T36" fmla="*/ 27 w 66"/>
                  <a:gd name="T37" fmla="*/ 54 h 66"/>
                  <a:gd name="T38" fmla="*/ 27 w 66"/>
                  <a:gd name="T39" fmla="*/ 46 h 66"/>
                  <a:gd name="T40" fmla="*/ 28 w 66"/>
                  <a:gd name="T41" fmla="*/ 45 h 66"/>
                  <a:gd name="T42" fmla="*/ 29 w 66"/>
                  <a:gd name="T43" fmla="*/ 45 h 66"/>
                  <a:gd name="T44" fmla="*/ 37 w 66"/>
                  <a:gd name="T45" fmla="*/ 45 h 66"/>
                  <a:gd name="T46" fmla="*/ 38 w 66"/>
                  <a:gd name="T47" fmla="*/ 45 h 66"/>
                  <a:gd name="T48" fmla="*/ 37 w 66"/>
                  <a:gd name="T49" fmla="*/ 46 h 66"/>
                  <a:gd name="T50" fmla="*/ 37 w 66"/>
                  <a:gd name="T51" fmla="*/ 56 h 66"/>
                  <a:gd name="T52" fmla="*/ 39 w 66"/>
                  <a:gd name="T53" fmla="*/ 56 h 66"/>
                  <a:gd name="T54" fmla="*/ 39 w 66"/>
                  <a:gd name="T55" fmla="*/ 39 h 66"/>
                  <a:gd name="T56" fmla="*/ 38 w 66"/>
                  <a:gd name="T57" fmla="*/ 41 h 66"/>
                  <a:gd name="T58" fmla="*/ 37 w 66"/>
                  <a:gd name="T59" fmla="*/ 42 h 66"/>
                  <a:gd name="T60" fmla="*/ 29 w 66"/>
                  <a:gd name="T61" fmla="*/ 42 h 66"/>
                  <a:gd name="T62" fmla="*/ 28 w 66"/>
                  <a:gd name="T63" fmla="*/ 41 h 66"/>
                  <a:gd name="T64" fmla="*/ 28 w 66"/>
                  <a:gd name="T65" fmla="*/ 40 h 66"/>
                  <a:gd name="T66" fmla="*/ 27 w 66"/>
                  <a:gd name="T67" fmla="*/ 13 h 66"/>
                  <a:gd name="T68" fmla="*/ 27 w 66"/>
                  <a:gd name="T69" fmla="*/ 11 h 66"/>
                  <a:gd name="T70" fmla="*/ 28 w 66"/>
                  <a:gd name="T71" fmla="*/ 10 h 66"/>
                  <a:gd name="T72" fmla="*/ 38 w 66"/>
                  <a:gd name="T73" fmla="*/ 10 h 66"/>
                  <a:gd name="T74" fmla="*/ 39 w 66"/>
                  <a:gd name="T75" fmla="*/ 11 h 66"/>
                  <a:gd name="T76" fmla="*/ 39 w 66"/>
                  <a:gd name="T77" fmla="*/ 12 h 66"/>
                  <a:gd name="T78" fmla="*/ 39 w 66"/>
                  <a:gd name="T79" fmla="*/ 3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6" h="66">
                    <a:moveTo>
                      <a:pt x="62" y="17"/>
                    </a:moveTo>
                    <a:cubicBezTo>
                      <a:pt x="59" y="12"/>
                      <a:pt x="55" y="8"/>
                      <a:pt x="50" y="5"/>
                    </a:cubicBezTo>
                    <a:cubicBezTo>
                      <a:pt x="45" y="2"/>
                      <a:pt x="39" y="0"/>
                      <a:pt x="33" y="0"/>
                    </a:cubicBezTo>
                    <a:cubicBezTo>
                      <a:pt x="27" y="0"/>
                      <a:pt x="22" y="2"/>
                      <a:pt x="16" y="5"/>
                    </a:cubicBezTo>
                    <a:cubicBezTo>
                      <a:pt x="11" y="8"/>
                      <a:pt x="7" y="12"/>
                      <a:pt x="4" y="17"/>
                    </a:cubicBezTo>
                    <a:cubicBezTo>
                      <a:pt x="1" y="22"/>
                      <a:pt x="0" y="27"/>
                      <a:pt x="0" y="33"/>
                    </a:cubicBezTo>
                    <a:cubicBezTo>
                      <a:pt x="0" y="39"/>
                      <a:pt x="1" y="45"/>
                      <a:pt x="4" y="50"/>
                    </a:cubicBezTo>
                    <a:cubicBezTo>
                      <a:pt x="7" y="55"/>
                      <a:pt x="11" y="59"/>
                      <a:pt x="16" y="62"/>
                    </a:cubicBezTo>
                    <a:cubicBezTo>
                      <a:pt x="22" y="65"/>
                      <a:pt x="27" y="66"/>
                      <a:pt x="33" y="66"/>
                    </a:cubicBezTo>
                    <a:cubicBezTo>
                      <a:pt x="39" y="66"/>
                      <a:pt x="45" y="65"/>
                      <a:pt x="50" y="62"/>
                    </a:cubicBezTo>
                    <a:cubicBezTo>
                      <a:pt x="55" y="59"/>
                      <a:pt x="59" y="55"/>
                      <a:pt x="62" y="50"/>
                    </a:cubicBezTo>
                    <a:cubicBezTo>
                      <a:pt x="65" y="45"/>
                      <a:pt x="66" y="39"/>
                      <a:pt x="66" y="33"/>
                    </a:cubicBezTo>
                    <a:cubicBezTo>
                      <a:pt x="66" y="27"/>
                      <a:pt x="65" y="22"/>
                      <a:pt x="62" y="17"/>
                    </a:cubicBezTo>
                    <a:close/>
                    <a:moveTo>
                      <a:pt x="39" y="56"/>
                    </a:moveTo>
                    <a:cubicBezTo>
                      <a:pt x="39" y="56"/>
                      <a:pt x="38" y="56"/>
                      <a:pt x="38" y="56"/>
                    </a:cubicBezTo>
                    <a:cubicBezTo>
                      <a:pt x="38" y="56"/>
                      <a:pt x="38" y="56"/>
                      <a:pt x="37" y="56"/>
                    </a:cubicBezTo>
                    <a:cubicBezTo>
                      <a:pt x="29" y="56"/>
                      <a:pt x="29" y="56"/>
                      <a:pt x="29" y="56"/>
                    </a:cubicBezTo>
                    <a:cubicBezTo>
                      <a:pt x="29" y="56"/>
                      <a:pt x="28" y="55"/>
                      <a:pt x="28" y="55"/>
                    </a:cubicBezTo>
                    <a:cubicBezTo>
                      <a:pt x="27" y="55"/>
                      <a:pt x="27" y="54"/>
                      <a:pt x="27" y="54"/>
                    </a:cubicBezTo>
                    <a:cubicBezTo>
                      <a:pt x="27" y="46"/>
                      <a:pt x="27" y="46"/>
                      <a:pt x="27" y="46"/>
                    </a:cubicBezTo>
                    <a:cubicBezTo>
                      <a:pt x="27" y="45"/>
                      <a:pt x="27" y="45"/>
                      <a:pt x="28" y="45"/>
                    </a:cubicBezTo>
                    <a:cubicBezTo>
                      <a:pt x="28" y="45"/>
                      <a:pt x="29" y="45"/>
                      <a:pt x="29" y="45"/>
                    </a:cubicBezTo>
                    <a:cubicBezTo>
                      <a:pt x="37" y="45"/>
                      <a:pt x="37" y="45"/>
                      <a:pt x="37" y="45"/>
                    </a:cubicBezTo>
                    <a:cubicBezTo>
                      <a:pt x="38" y="45"/>
                      <a:pt x="37" y="45"/>
                      <a:pt x="38" y="45"/>
                    </a:cubicBezTo>
                    <a:cubicBezTo>
                      <a:pt x="38" y="45"/>
                      <a:pt x="37" y="45"/>
                      <a:pt x="37" y="46"/>
                    </a:cubicBezTo>
                    <a:cubicBezTo>
                      <a:pt x="37" y="56"/>
                      <a:pt x="37" y="56"/>
                      <a:pt x="37" y="56"/>
                    </a:cubicBezTo>
                    <a:lnTo>
                      <a:pt x="39" y="56"/>
                    </a:lnTo>
                    <a:close/>
                    <a:moveTo>
                      <a:pt x="39" y="39"/>
                    </a:moveTo>
                    <a:cubicBezTo>
                      <a:pt x="38" y="39"/>
                      <a:pt x="38" y="41"/>
                      <a:pt x="38" y="41"/>
                    </a:cubicBezTo>
                    <a:cubicBezTo>
                      <a:pt x="38" y="41"/>
                      <a:pt x="37" y="42"/>
                      <a:pt x="37" y="42"/>
                    </a:cubicBezTo>
                    <a:cubicBezTo>
                      <a:pt x="29" y="42"/>
                      <a:pt x="29" y="42"/>
                      <a:pt x="29" y="42"/>
                    </a:cubicBezTo>
                    <a:cubicBezTo>
                      <a:pt x="29" y="42"/>
                      <a:pt x="28" y="41"/>
                      <a:pt x="28" y="41"/>
                    </a:cubicBezTo>
                    <a:cubicBezTo>
                      <a:pt x="28" y="41"/>
                      <a:pt x="28" y="40"/>
                      <a:pt x="28" y="40"/>
                    </a:cubicBezTo>
                    <a:cubicBezTo>
                      <a:pt x="27" y="13"/>
                      <a:pt x="27" y="13"/>
                      <a:pt x="27" y="13"/>
                    </a:cubicBezTo>
                    <a:cubicBezTo>
                      <a:pt x="27" y="12"/>
                      <a:pt x="27" y="11"/>
                      <a:pt x="27" y="11"/>
                    </a:cubicBezTo>
                    <a:cubicBezTo>
                      <a:pt x="28" y="11"/>
                      <a:pt x="28" y="10"/>
                      <a:pt x="28" y="10"/>
                    </a:cubicBezTo>
                    <a:cubicBezTo>
                      <a:pt x="38" y="10"/>
                      <a:pt x="38" y="10"/>
                      <a:pt x="38" y="10"/>
                    </a:cubicBezTo>
                    <a:cubicBezTo>
                      <a:pt x="38" y="10"/>
                      <a:pt x="39" y="11"/>
                      <a:pt x="39" y="11"/>
                    </a:cubicBezTo>
                    <a:cubicBezTo>
                      <a:pt x="39" y="11"/>
                      <a:pt x="39" y="12"/>
                      <a:pt x="39" y="12"/>
                    </a:cubicBezTo>
                    <a:lnTo>
                      <a:pt x="39" y="39"/>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28" name="Rectangle 158">
                <a:extLst>
                  <a:ext uri="{FF2B5EF4-FFF2-40B4-BE49-F238E27FC236}">
                    <a16:creationId xmlns:a16="http://schemas.microsoft.com/office/drawing/2014/main" id="{3C3381F4-DB19-C449-A109-46B6983CF359}"/>
                  </a:ext>
                </a:extLst>
              </p:cNvPr>
              <p:cNvSpPr>
                <a:spLocks noChangeArrowheads="1"/>
              </p:cNvSpPr>
              <p:nvPr/>
            </p:nvSpPr>
            <p:spPr bwMode="auto">
              <a:xfrm>
                <a:off x="6512209" y="-898556"/>
                <a:ext cx="618083" cy="101324"/>
              </a:xfrm>
              <a:prstGeom prst="rect">
                <a:avLst/>
              </a:prstGeom>
              <a:solidFill>
                <a:srgbClr val="7D7E83"/>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29" name="Freeform 159">
                <a:extLst>
                  <a:ext uri="{FF2B5EF4-FFF2-40B4-BE49-F238E27FC236}">
                    <a16:creationId xmlns:a16="http://schemas.microsoft.com/office/drawing/2014/main" id="{B8239E5A-D888-F94E-B8A5-B99436C3D49F}"/>
                  </a:ext>
                </a:extLst>
              </p:cNvPr>
              <p:cNvSpPr>
                <a:spLocks/>
              </p:cNvSpPr>
              <p:nvPr/>
            </p:nvSpPr>
            <p:spPr bwMode="auto">
              <a:xfrm>
                <a:off x="6514740" y="-797232"/>
                <a:ext cx="620618" cy="319174"/>
              </a:xfrm>
              <a:custGeom>
                <a:avLst/>
                <a:gdLst>
                  <a:gd name="T0" fmla="*/ 134 w 134"/>
                  <a:gd name="T1" fmla="*/ 0 h 69"/>
                  <a:gd name="T2" fmla="*/ 67 w 134"/>
                  <a:gd name="T3" fmla="*/ 69 h 69"/>
                  <a:gd name="T4" fmla="*/ 0 w 134"/>
                  <a:gd name="T5" fmla="*/ 0 h 69"/>
                  <a:gd name="T6" fmla="*/ 134 w 134"/>
                  <a:gd name="T7" fmla="*/ 0 h 69"/>
                </a:gdLst>
                <a:ahLst/>
                <a:cxnLst>
                  <a:cxn ang="0">
                    <a:pos x="T0" y="T1"/>
                  </a:cxn>
                  <a:cxn ang="0">
                    <a:pos x="T2" y="T3"/>
                  </a:cxn>
                  <a:cxn ang="0">
                    <a:pos x="T4" y="T5"/>
                  </a:cxn>
                  <a:cxn ang="0">
                    <a:pos x="T6" y="T7"/>
                  </a:cxn>
                </a:cxnLst>
                <a:rect l="0" t="0" r="r" b="b"/>
                <a:pathLst>
                  <a:path w="134" h="69">
                    <a:moveTo>
                      <a:pt x="134" y="0"/>
                    </a:moveTo>
                    <a:cubicBezTo>
                      <a:pt x="134" y="38"/>
                      <a:pt x="104" y="69"/>
                      <a:pt x="67" y="69"/>
                    </a:cubicBezTo>
                    <a:cubicBezTo>
                      <a:pt x="30" y="69"/>
                      <a:pt x="0" y="38"/>
                      <a:pt x="0" y="0"/>
                    </a:cubicBezTo>
                    <a:lnTo>
                      <a:pt x="134" y="0"/>
                    </a:lnTo>
                    <a:close/>
                  </a:path>
                </a:pathLst>
              </a:custGeom>
              <a:solidFill>
                <a:srgbClr val="ECF0F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0" name="Freeform 29">
                <a:extLst>
                  <a:ext uri="{FF2B5EF4-FFF2-40B4-BE49-F238E27FC236}">
                    <a16:creationId xmlns:a16="http://schemas.microsoft.com/office/drawing/2014/main" id="{4E4080AF-4D96-2D43-BFC6-8481060D63F0}"/>
                  </a:ext>
                </a:extLst>
              </p:cNvPr>
              <p:cNvSpPr>
                <a:spLocks noChangeArrowheads="1"/>
              </p:cNvSpPr>
              <p:nvPr/>
            </p:nvSpPr>
            <p:spPr bwMode="auto">
              <a:xfrm>
                <a:off x="6565404" y="-746568"/>
                <a:ext cx="514225" cy="281176"/>
              </a:xfrm>
              <a:custGeom>
                <a:avLst/>
                <a:gdLst>
                  <a:gd name="connsiteX0" fmla="*/ 259429 w 514225"/>
                  <a:gd name="connsiteY0" fmla="*/ 0 h 281176"/>
                  <a:gd name="connsiteX1" fmla="*/ 514225 w 514225"/>
                  <a:gd name="connsiteY1" fmla="*/ 138283 h 281176"/>
                  <a:gd name="connsiteX2" fmla="*/ 259429 w 514225"/>
                  <a:gd name="connsiteY2" fmla="*/ 281176 h 281176"/>
                  <a:gd name="connsiteX3" fmla="*/ 0 w 514225"/>
                  <a:gd name="connsiteY3" fmla="*/ 138283 h 281176"/>
                  <a:gd name="connsiteX4" fmla="*/ 259429 w 514225"/>
                  <a:gd name="connsiteY4" fmla="*/ 0 h 281176"/>
                  <a:gd name="connsiteX5" fmla="*/ 260911 w 514225"/>
                  <a:gd name="connsiteY5" fmla="*/ 70928 h 281176"/>
                  <a:gd name="connsiteX6" fmla="*/ 172252 w 514225"/>
                  <a:gd name="connsiteY6" fmla="*/ 160854 h 281176"/>
                  <a:gd name="connsiteX7" fmla="*/ 260911 w 514225"/>
                  <a:gd name="connsiteY7" fmla="*/ 250780 h 281176"/>
                  <a:gd name="connsiteX8" fmla="*/ 349570 w 514225"/>
                  <a:gd name="connsiteY8" fmla="*/ 160854 h 281176"/>
                  <a:gd name="connsiteX9" fmla="*/ 260911 w 514225"/>
                  <a:gd name="connsiteY9" fmla="*/ 70928 h 281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4225" h="281176">
                    <a:moveTo>
                      <a:pt x="259429" y="0"/>
                    </a:moveTo>
                    <a:cubicBezTo>
                      <a:pt x="365980" y="0"/>
                      <a:pt x="458633" y="55313"/>
                      <a:pt x="514225" y="138283"/>
                    </a:cubicBezTo>
                    <a:cubicBezTo>
                      <a:pt x="458633" y="221253"/>
                      <a:pt x="365980" y="281176"/>
                      <a:pt x="259429" y="281176"/>
                    </a:cubicBezTo>
                    <a:cubicBezTo>
                      <a:pt x="152878" y="281176"/>
                      <a:pt x="55592" y="221253"/>
                      <a:pt x="0" y="138283"/>
                    </a:cubicBezTo>
                    <a:cubicBezTo>
                      <a:pt x="55592" y="55313"/>
                      <a:pt x="152878" y="0"/>
                      <a:pt x="259429" y="0"/>
                    </a:cubicBezTo>
                    <a:close/>
                    <a:moveTo>
                      <a:pt x="260911" y="70928"/>
                    </a:moveTo>
                    <a:cubicBezTo>
                      <a:pt x="211946" y="70928"/>
                      <a:pt x="172252" y="111189"/>
                      <a:pt x="172252" y="160854"/>
                    </a:cubicBezTo>
                    <a:cubicBezTo>
                      <a:pt x="172252" y="210519"/>
                      <a:pt x="211946" y="250780"/>
                      <a:pt x="260911" y="250780"/>
                    </a:cubicBezTo>
                    <a:cubicBezTo>
                      <a:pt x="309876" y="250780"/>
                      <a:pt x="349570" y="210519"/>
                      <a:pt x="349570" y="160854"/>
                    </a:cubicBezTo>
                    <a:cubicBezTo>
                      <a:pt x="349570" y="111189"/>
                      <a:pt x="309876" y="70928"/>
                      <a:pt x="260911" y="70928"/>
                    </a:cubicBezTo>
                    <a:close/>
                  </a:path>
                </a:pathLst>
              </a:custGeom>
              <a:solidFill>
                <a:srgbClr val="22498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grpSp>
            <p:nvGrpSpPr>
              <p:cNvPr id="31" name="Group 30">
                <a:extLst>
                  <a:ext uri="{FF2B5EF4-FFF2-40B4-BE49-F238E27FC236}">
                    <a16:creationId xmlns:a16="http://schemas.microsoft.com/office/drawing/2014/main" id="{AA30F073-5DD5-0E45-976E-0B75B3123CF4}"/>
                  </a:ext>
                </a:extLst>
              </p:cNvPr>
              <p:cNvGrpSpPr/>
              <p:nvPr/>
            </p:nvGrpSpPr>
            <p:grpSpPr>
              <a:xfrm>
                <a:off x="6553810" y="-431099"/>
                <a:ext cx="542478" cy="310393"/>
                <a:chOff x="6547671" y="-487199"/>
                <a:chExt cx="542478" cy="310393"/>
              </a:xfrm>
            </p:grpSpPr>
            <p:sp>
              <p:nvSpPr>
                <p:cNvPr id="33" name="Line 170">
                  <a:extLst>
                    <a:ext uri="{FF2B5EF4-FFF2-40B4-BE49-F238E27FC236}">
                      <a16:creationId xmlns:a16="http://schemas.microsoft.com/office/drawing/2014/main" id="{25974652-3979-E347-9544-A7C63CC1B51E}"/>
                    </a:ext>
                  </a:extLst>
                </p:cNvPr>
                <p:cNvSpPr>
                  <a:spLocks noChangeShapeType="1"/>
                </p:cNvSpPr>
                <p:nvPr/>
              </p:nvSpPr>
              <p:spPr bwMode="auto">
                <a:xfrm>
                  <a:off x="6818910" y="-462318"/>
                  <a:ext cx="0" cy="184922"/>
                </a:xfrm>
                <a:prstGeom prst="line">
                  <a:avLst/>
                </a:prstGeom>
                <a:noFill/>
                <a:ln w="12700" cap="rnd">
                  <a:solidFill>
                    <a:srgbClr val="224982"/>
                  </a:solidFill>
                  <a:prstDash val="sysDash"/>
                  <a:round/>
                  <a:headEnd/>
                  <a:tailEnd/>
                </a:ln>
                <a:extLst>
                  <a:ext uri="{909E8E84-426E-40dd-AFC4-6F175D3DCCD1}">
                    <a14:hiddenFill xmlns=""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4" name="Line 170">
                  <a:extLst>
                    <a:ext uri="{FF2B5EF4-FFF2-40B4-BE49-F238E27FC236}">
                      <a16:creationId xmlns:a16="http://schemas.microsoft.com/office/drawing/2014/main" id="{628086D2-323E-D74C-A165-2B619E86FE13}"/>
                    </a:ext>
                  </a:extLst>
                </p:cNvPr>
                <p:cNvSpPr>
                  <a:spLocks noChangeShapeType="1"/>
                </p:cNvSpPr>
                <p:nvPr/>
              </p:nvSpPr>
              <p:spPr bwMode="auto">
                <a:xfrm flipH="1">
                  <a:off x="6547671" y="-487199"/>
                  <a:ext cx="149456" cy="310393"/>
                </a:xfrm>
                <a:prstGeom prst="line">
                  <a:avLst/>
                </a:prstGeom>
                <a:noFill/>
                <a:ln w="12700" cap="rnd">
                  <a:solidFill>
                    <a:srgbClr val="224982"/>
                  </a:solidFill>
                  <a:prstDash val="sysDash"/>
                  <a:round/>
                  <a:headEnd/>
                  <a:tailEnd/>
                </a:ln>
                <a:extLst>
                  <a:ext uri="{909E8E84-426E-40dd-AFC4-6F175D3DCCD1}">
                    <a14:hiddenFill xmlns=""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5" name="Line 170">
                  <a:extLst>
                    <a:ext uri="{FF2B5EF4-FFF2-40B4-BE49-F238E27FC236}">
                      <a16:creationId xmlns:a16="http://schemas.microsoft.com/office/drawing/2014/main" id="{3FC6524A-7229-4C43-A1A3-30365BA84D5E}"/>
                    </a:ext>
                  </a:extLst>
                </p:cNvPr>
                <p:cNvSpPr>
                  <a:spLocks noChangeShapeType="1"/>
                </p:cNvSpPr>
                <p:nvPr/>
              </p:nvSpPr>
              <p:spPr bwMode="auto">
                <a:xfrm>
                  <a:off x="6940693" y="-487199"/>
                  <a:ext cx="149456" cy="310393"/>
                </a:xfrm>
                <a:prstGeom prst="line">
                  <a:avLst/>
                </a:prstGeom>
                <a:noFill/>
                <a:ln w="12700" cap="rnd">
                  <a:solidFill>
                    <a:srgbClr val="224982"/>
                  </a:solidFill>
                  <a:prstDash val="sysDash"/>
                  <a:round/>
                  <a:headEnd/>
                  <a:tailEnd/>
                </a:ln>
                <a:extLst>
                  <a:ext uri="{909E8E84-426E-40dd-AFC4-6F175D3DCCD1}">
                    <a14:hiddenFill xmlns=""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grpSp>
          <p:sp>
            <p:nvSpPr>
              <p:cNvPr id="32" name="Oval 31">
                <a:extLst>
                  <a:ext uri="{FF2B5EF4-FFF2-40B4-BE49-F238E27FC236}">
                    <a16:creationId xmlns:a16="http://schemas.microsoft.com/office/drawing/2014/main" id="{F6F1A272-D6FB-564A-B219-31DDD485A4BF}"/>
                  </a:ext>
                </a:extLst>
              </p:cNvPr>
              <p:cNvSpPr/>
              <p:nvPr/>
            </p:nvSpPr>
            <p:spPr>
              <a:xfrm>
                <a:off x="6775494" y="-602660"/>
                <a:ext cx="94044" cy="94044"/>
              </a:xfrm>
              <a:prstGeom prst="ellipse">
                <a:avLst/>
              </a:prstGeom>
              <a:solidFill>
                <a:srgbClr val="224982"/>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a:ln>
                    <a:noFill/>
                  </a:ln>
                  <a:solidFill>
                    <a:srgbClr val="FFFFFF"/>
                  </a:solidFill>
                  <a:effectLst/>
                  <a:uLnTx/>
                  <a:uFillTx/>
                  <a:latin typeface="Calibri"/>
                  <a:ea typeface="+mn-ea"/>
                  <a:cs typeface="+mn-cs"/>
                  <a:sym typeface="Arial"/>
                </a:endParaRPr>
              </a:p>
            </p:txBody>
          </p:sp>
        </p:grpSp>
        <p:sp>
          <p:nvSpPr>
            <p:cNvPr id="93" name="Rectangle 92">
              <a:extLst>
                <a:ext uri="{FF2B5EF4-FFF2-40B4-BE49-F238E27FC236}">
                  <a16:creationId xmlns:a16="http://schemas.microsoft.com/office/drawing/2014/main" id="{5E126E6C-1C6F-964F-A71A-F013A853F9CF}"/>
                </a:ext>
              </a:extLst>
            </p:cNvPr>
            <p:cNvSpPr/>
            <p:nvPr/>
          </p:nvSpPr>
          <p:spPr>
            <a:xfrm>
              <a:off x="2154094" y="3940634"/>
              <a:ext cx="606256" cy="369332"/>
            </a:xfrm>
            <a:prstGeom prst="rect">
              <a:avLst/>
            </a:prstGeom>
          </p:spPr>
          <p:txBody>
            <a:bodyPr wrap="none">
              <a:spAutoFit/>
            </a:bodyPr>
            <a:lstStyle/>
            <a:p>
              <a:r>
                <a:rPr lang="en-US" kern="0" dirty="0">
                  <a:solidFill>
                    <a:srgbClr val="000000"/>
                  </a:solidFill>
                </a:rPr>
                <a:t>PSM</a:t>
              </a:r>
              <a:endParaRPr lang="en-US" dirty="0"/>
            </a:p>
          </p:txBody>
        </p:sp>
      </p:grpSp>
      <p:grpSp>
        <p:nvGrpSpPr>
          <p:cNvPr id="98" name="Group 97">
            <a:extLst>
              <a:ext uri="{FF2B5EF4-FFF2-40B4-BE49-F238E27FC236}">
                <a16:creationId xmlns:a16="http://schemas.microsoft.com/office/drawing/2014/main" id="{242AC2E3-359F-324D-B308-16425481BFA3}"/>
              </a:ext>
            </a:extLst>
          </p:cNvPr>
          <p:cNvGrpSpPr/>
          <p:nvPr/>
        </p:nvGrpSpPr>
        <p:grpSpPr>
          <a:xfrm>
            <a:off x="4856969" y="2584219"/>
            <a:ext cx="2701745" cy="3147421"/>
            <a:chOff x="3698124" y="1319797"/>
            <a:chExt cx="2701745" cy="3147421"/>
          </a:xfrm>
        </p:grpSpPr>
        <p:grpSp>
          <p:nvGrpSpPr>
            <p:cNvPr id="5" name="Group 4">
              <a:extLst>
                <a:ext uri="{FF2B5EF4-FFF2-40B4-BE49-F238E27FC236}">
                  <a16:creationId xmlns:a16="http://schemas.microsoft.com/office/drawing/2014/main" id="{A816868B-D602-FD4C-8F1B-AC16479A03B8}"/>
                </a:ext>
              </a:extLst>
            </p:cNvPr>
            <p:cNvGrpSpPr/>
            <p:nvPr/>
          </p:nvGrpSpPr>
          <p:grpSpPr>
            <a:xfrm>
              <a:off x="3698124" y="1319797"/>
              <a:ext cx="2701745" cy="2703201"/>
              <a:chOff x="971550" y="-17365"/>
              <a:chExt cx="2701745" cy="2703201"/>
            </a:xfrm>
          </p:grpSpPr>
          <p:sp>
            <p:nvSpPr>
              <p:cNvPr id="6" name="Rounded Rectangle 5">
                <a:extLst>
                  <a:ext uri="{FF2B5EF4-FFF2-40B4-BE49-F238E27FC236}">
                    <a16:creationId xmlns:a16="http://schemas.microsoft.com/office/drawing/2014/main" id="{AD80D168-2E6E-5448-9925-F867C15C3145}"/>
                  </a:ext>
                </a:extLst>
              </p:cNvPr>
              <p:cNvSpPr/>
              <p:nvPr/>
            </p:nvSpPr>
            <p:spPr>
              <a:xfrm>
                <a:off x="971550" y="1004207"/>
                <a:ext cx="2701745" cy="1681629"/>
              </a:xfrm>
              <a:prstGeom prst="roundRect">
                <a:avLst/>
              </a:prstGeom>
              <a:solidFill>
                <a:srgbClr val="224982">
                  <a:alpha val="50000"/>
                </a:srgbClr>
              </a:solidFill>
              <a:ln w="12700" cap="flat" cmpd="sng" algn="ctr">
                <a:noFill/>
                <a:prstDash val="solid"/>
              </a:ln>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sp>
            <p:nvSpPr>
              <p:cNvPr id="8" name="Rounded Rectangle 7">
                <a:extLst>
                  <a:ext uri="{FF2B5EF4-FFF2-40B4-BE49-F238E27FC236}">
                    <a16:creationId xmlns:a16="http://schemas.microsoft.com/office/drawing/2014/main" id="{E1B37AAE-DE9A-B749-90A8-7F9DA5EB6E56}"/>
                  </a:ext>
                </a:extLst>
              </p:cNvPr>
              <p:cNvSpPr/>
              <p:nvPr/>
            </p:nvSpPr>
            <p:spPr>
              <a:xfrm>
                <a:off x="1258457" y="1285997"/>
                <a:ext cx="1313416" cy="353101"/>
              </a:xfrm>
              <a:prstGeom prst="roundRect">
                <a:avLst/>
              </a:prstGeom>
              <a:solidFill>
                <a:srgbClr val="FFFFFF">
                  <a:alpha val="50000"/>
                </a:srgbClr>
              </a:solidFill>
              <a:ln w="12700" cap="flat" cmpd="sng" algn="ctr">
                <a:solidFill>
                  <a:srgbClr val="FFFFFF">
                    <a:lumMod val="50000"/>
                  </a:srgbClr>
                </a:solidFill>
                <a:prstDash val="solid"/>
              </a:ln>
              <a:effectLst/>
            </p:spPr>
            <p:txBody>
              <a:bodyPr rtlCol="0" anchor="ctr"/>
              <a:lstStyle/>
              <a:p>
                <a:pPr lvl="0" defTabSz="914400">
                  <a:defRPr/>
                </a:pPr>
                <a:r>
                  <a:rPr lang="en-US" sz="1200" kern="0" dirty="0" err="1">
                    <a:solidFill>
                      <a:srgbClr val="000000"/>
                    </a:solidFill>
                    <a:latin typeface="Calibri"/>
                  </a:rPr>
                  <a:t>scriptA</a:t>
                </a:r>
                <a:endParaRPr kumimoji="0" lang="en-US" sz="1050" b="0" i="0" u="none" strike="noStrike" kern="0" cap="none" spc="0" normalizeH="0" baseline="0" noProof="0" dirty="0">
                  <a:ln>
                    <a:noFill/>
                  </a:ln>
                  <a:solidFill>
                    <a:srgbClr val="000000"/>
                  </a:solidFill>
                  <a:effectLst/>
                  <a:uLnTx/>
                  <a:uFillTx/>
                  <a:latin typeface="Calibri"/>
                  <a:ea typeface="+mn-ea"/>
                  <a:cs typeface="+mn-cs"/>
                </a:endParaRPr>
              </a:p>
            </p:txBody>
          </p:sp>
          <p:sp>
            <p:nvSpPr>
              <p:cNvPr id="9" name="Rounded Rectangle 8">
                <a:extLst>
                  <a:ext uri="{FF2B5EF4-FFF2-40B4-BE49-F238E27FC236}">
                    <a16:creationId xmlns:a16="http://schemas.microsoft.com/office/drawing/2014/main" id="{DCFC404B-008B-1646-BD00-A97BB25061BC}"/>
                  </a:ext>
                </a:extLst>
              </p:cNvPr>
              <p:cNvSpPr/>
              <p:nvPr/>
            </p:nvSpPr>
            <p:spPr>
              <a:xfrm>
                <a:off x="1258457" y="1961775"/>
                <a:ext cx="1313416" cy="340079"/>
              </a:xfrm>
              <a:prstGeom prst="roundRect">
                <a:avLst/>
              </a:prstGeom>
              <a:solidFill>
                <a:srgbClr val="FFFFFF">
                  <a:alpha val="50000"/>
                </a:srgbClr>
              </a:solidFill>
              <a:ln w="12700" cap="flat" cmpd="sng" algn="ctr">
                <a:solidFill>
                  <a:srgbClr val="FFFFFF">
                    <a:lumMod val="50000"/>
                  </a:srgbClr>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err="1">
                    <a:ln>
                      <a:noFill/>
                    </a:ln>
                    <a:solidFill>
                      <a:srgbClr val="000000"/>
                    </a:solidFill>
                    <a:effectLst/>
                    <a:uLnTx/>
                    <a:uFillTx/>
                    <a:latin typeface="Calibri"/>
                    <a:ea typeface="+mn-ea"/>
                    <a:cs typeface="+mn-cs"/>
                  </a:rPr>
                  <a:t>scriptB</a:t>
                </a:r>
                <a:endParaRPr kumimoji="0" lang="en-US" sz="1200" b="0" i="0" u="none" strike="noStrike" kern="0" cap="none" spc="0" normalizeH="0" baseline="0" noProof="0" dirty="0">
                  <a:ln>
                    <a:noFill/>
                  </a:ln>
                  <a:solidFill>
                    <a:srgbClr val="000000"/>
                  </a:solidFill>
                  <a:effectLst/>
                  <a:uLnTx/>
                  <a:uFillTx/>
                  <a:latin typeface="Calibri"/>
                  <a:ea typeface="+mn-ea"/>
                  <a:cs typeface="+mn-cs"/>
                </a:endParaRPr>
              </a:p>
            </p:txBody>
          </p:sp>
          <p:cxnSp>
            <p:nvCxnSpPr>
              <p:cNvPr id="10" name="Elbow Connector 9">
                <a:extLst>
                  <a:ext uri="{FF2B5EF4-FFF2-40B4-BE49-F238E27FC236}">
                    <a16:creationId xmlns:a16="http://schemas.microsoft.com/office/drawing/2014/main" id="{3A1B05B3-D266-3B45-93CA-375913D5A3AC}"/>
                  </a:ext>
                </a:extLst>
              </p:cNvPr>
              <p:cNvCxnSpPr>
                <a:cxnSpLocks/>
                <a:stCxn id="119" idx="2"/>
                <a:endCxn id="8" idx="3"/>
              </p:cNvCxnSpPr>
              <p:nvPr/>
            </p:nvCxnSpPr>
            <p:spPr>
              <a:xfrm rot="5400000">
                <a:off x="2120640" y="433869"/>
                <a:ext cx="1479913" cy="577445"/>
              </a:xfrm>
              <a:prstGeom prst="bentConnector2">
                <a:avLst/>
              </a:prstGeom>
              <a:noFill/>
              <a:ln w="12700" cap="flat" cmpd="sng" algn="ctr">
                <a:solidFill>
                  <a:srgbClr val="224982"/>
                </a:solidFill>
                <a:prstDash val="solid"/>
                <a:headEnd type="triangle" w="med" len="med"/>
                <a:tailEnd type="triangle" w="med" len="med"/>
              </a:ln>
              <a:effectLst/>
            </p:spPr>
          </p:cxnSp>
          <p:cxnSp>
            <p:nvCxnSpPr>
              <p:cNvPr id="11" name="Elbow Connector 10">
                <a:extLst>
                  <a:ext uri="{FF2B5EF4-FFF2-40B4-BE49-F238E27FC236}">
                    <a16:creationId xmlns:a16="http://schemas.microsoft.com/office/drawing/2014/main" id="{B10DD82F-AE95-DF48-A284-AA661704E332}"/>
                  </a:ext>
                </a:extLst>
              </p:cNvPr>
              <p:cNvCxnSpPr>
                <a:cxnSpLocks/>
                <a:stCxn id="119" idx="2"/>
                <a:endCxn id="9" idx="3"/>
              </p:cNvCxnSpPr>
              <p:nvPr/>
            </p:nvCxnSpPr>
            <p:spPr>
              <a:xfrm rot="5400000">
                <a:off x="1786006" y="768503"/>
                <a:ext cx="2149180" cy="577445"/>
              </a:xfrm>
              <a:prstGeom prst="bentConnector2">
                <a:avLst/>
              </a:prstGeom>
              <a:noFill/>
              <a:ln w="12700" cap="flat" cmpd="sng" algn="ctr">
                <a:solidFill>
                  <a:srgbClr val="224982"/>
                </a:solidFill>
                <a:prstDash val="solid"/>
                <a:headEnd type="triangle" w="med" len="med"/>
                <a:tailEnd type="triangle" w="med" len="med"/>
              </a:ln>
              <a:effectLst/>
            </p:spPr>
          </p:cxnSp>
          <p:sp>
            <p:nvSpPr>
              <p:cNvPr id="12" name="Rounded Rectangle 11">
                <a:extLst>
                  <a:ext uri="{FF2B5EF4-FFF2-40B4-BE49-F238E27FC236}">
                    <a16:creationId xmlns:a16="http://schemas.microsoft.com/office/drawing/2014/main" id="{71B97DF6-A353-8248-AE06-2ED567B3A4B7}"/>
                  </a:ext>
                </a:extLst>
              </p:cNvPr>
              <p:cNvSpPr/>
              <p:nvPr/>
            </p:nvSpPr>
            <p:spPr>
              <a:xfrm>
                <a:off x="2275476" y="1311161"/>
                <a:ext cx="289563" cy="312915"/>
              </a:xfrm>
              <a:prstGeom prst="roundRect">
                <a:avLst/>
              </a:prstGeom>
              <a:solidFill>
                <a:srgbClr val="FFFFFF">
                  <a:alpha val="50000"/>
                </a:srgbClr>
              </a:solidFill>
              <a:ln w="12700" cap="flat" cmpd="sng" algn="ctr">
                <a:solidFill>
                  <a:srgbClr val="FFFFFF">
                    <a:lumMod val="50000"/>
                  </a:srgbClr>
                </a:solidFill>
                <a:prstDash val="solid"/>
              </a:ln>
              <a:effectLst/>
            </p:spPr>
            <p:txBody>
              <a:bodyPr lIns="0" tIns="0" rIns="0" bIns="0" rtlCol="0" anchor="ctr"/>
              <a:lstStyle/>
              <a:p>
                <a:pPr lvl="0" algn="ctr" defTabSz="914400">
                  <a:defRPr/>
                </a:pPr>
                <a:r>
                  <a:rPr kumimoji="0" lang="en-US" sz="1000" b="0" i="0" u="none" strike="noStrike" kern="0" cap="none" spc="0" normalizeH="0" baseline="0" noProof="0" dirty="0">
                    <a:ln>
                      <a:noFill/>
                    </a:ln>
                    <a:solidFill>
                      <a:srgbClr val="000000"/>
                    </a:solidFill>
                    <a:effectLst/>
                    <a:uLnTx/>
                    <a:uFillTx/>
                    <a:latin typeface="Calibri"/>
                    <a:ea typeface="+mn-ea"/>
                    <a:cs typeface="+mn-cs"/>
                  </a:rPr>
                  <a:t>REST</a:t>
                </a:r>
                <a:endParaRPr kumimoji="0" lang="en-US" sz="800" b="0" i="0" u="none" strike="noStrike" kern="0" cap="none" spc="0" normalizeH="0" baseline="0" noProof="0" dirty="0">
                  <a:ln>
                    <a:noFill/>
                  </a:ln>
                  <a:solidFill>
                    <a:srgbClr val="000000"/>
                  </a:solidFill>
                  <a:effectLst/>
                  <a:uLnTx/>
                  <a:uFillTx/>
                  <a:latin typeface="Calibri"/>
                  <a:ea typeface="+mn-ea"/>
                  <a:cs typeface="+mn-cs"/>
                </a:endParaRPr>
              </a:p>
            </p:txBody>
          </p:sp>
          <p:sp>
            <p:nvSpPr>
              <p:cNvPr id="13" name="Rounded Rectangle 12">
                <a:extLst>
                  <a:ext uri="{FF2B5EF4-FFF2-40B4-BE49-F238E27FC236}">
                    <a16:creationId xmlns:a16="http://schemas.microsoft.com/office/drawing/2014/main" id="{A9E27165-FB44-664B-A9A6-547C9DA888BC}"/>
                  </a:ext>
                </a:extLst>
              </p:cNvPr>
              <p:cNvSpPr/>
              <p:nvPr/>
            </p:nvSpPr>
            <p:spPr>
              <a:xfrm>
                <a:off x="2266225" y="1975356"/>
                <a:ext cx="289563" cy="312915"/>
              </a:xfrm>
              <a:prstGeom prst="roundRect">
                <a:avLst/>
              </a:prstGeom>
              <a:solidFill>
                <a:srgbClr val="FFFFFF">
                  <a:alpha val="50000"/>
                </a:srgbClr>
              </a:solidFill>
              <a:ln w="12700" cap="flat" cmpd="sng" algn="ctr">
                <a:solidFill>
                  <a:srgbClr val="FFFFFF">
                    <a:lumMod val="50000"/>
                  </a:srgbClr>
                </a:solidFill>
                <a:prstDash val="solid"/>
              </a:ln>
              <a:effectLst/>
            </p:spPr>
            <p:txBody>
              <a:bodyPr lIns="0" tIns="0" rIns="0" bIns="0" rtlCol="0" anchor="ctr"/>
              <a:lstStyle/>
              <a:p>
                <a:pPr lvl="0" algn="ctr" defTabSz="914400">
                  <a:defRPr/>
                </a:pPr>
                <a:r>
                  <a:rPr kumimoji="0" lang="en-US" sz="1000" b="0" i="0" u="none" strike="noStrike" kern="0" cap="none" spc="0" normalizeH="0" baseline="0" noProof="0" dirty="0">
                    <a:ln>
                      <a:noFill/>
                    </a:ln>
                    <a:solidFill>
                      <a:srgbClr val="000000"/>
                    </a:solidFill>
                    <a:effectLst/>
                    <a:uLnTx/>
                    <a:uFillTx/>
                    <a:latin typeface="Calibri"/>
                    <a:ea typeface="+mn-ea"/>
                    <a:cs typeface="+mn-cs"/>
                  </a:rPr>
                  <a:t>REST</a:t>
                </a:r>
                <a:endParaRPr kumimoji="0" lang="en-US" sz="800" b="0" i="0" u="none" strike="noStrike" kern="0" cap="none" spc="0" normalizeH="0" baseline="0" noProof="0" dirty="0">
                  <a:ln>
                    <a:noFill/>
                  </a:ln>
                  <a:solidFill>
                    <a:srgbClr val="000000"/>
                  </a:solidFill>
                  <a:effectLst/>
                  <a:uLnTx/>
                  <a:uFillTx/>
                  <a:latin typeface="Calibri"/>
                  <a:ea typeface="+mn-ea"/>
                  <a:cs typeface="+mn-cs"/>
                </a:endParaRPr>
              </a:p>
            </p:txBody>
          </p:sp>
        </p:grpSp>
        <p:sp>
          <p:nvSpPr>
            <p:cNvPr id="94" name="Rectangle 93">
              <a:extLst>
                <a:ext uri="{FF2B5EF4-FFF2-40B4-BE49-F238E27FC236}">
                  <a16:creationId xmlns:a16="http://schemas.microsoft.com/office/drawing/2014/main" id="{DDDC09C8-9A71-3C4E-AA97-2711A65B9DE6}"/>
                </a:ext>
              </a:extLst>
            </p:cNvPr>
            <p:cNvSpPr/>
            <p:nvPr/>
          </p:nvSpPr>
          <p:spPr>
            <a:xfrm>
              <a:off x="3970357" y="4097886"/>
              <a:ext cx="2063385" cy="369332"/>
            </a:xfrm>
            <a:prstGeom prst="rect">
              <a:avLst/>
            </a:prstGeom>
          </p:spPr>
          <p:txBody>
            <a:bodyPr wrap="none">
              <a:spAutoFit/>
            </a:bodyPr>
            <a:lstStyle/>
            <a:p>
              <a:r>
                <a:rPr lang="en-US" kern="0" dirty="0">
                  <a:solidFill>
                    <a:srgbClr val="000000"/>
                  </a:solidFill>
                </a:rPr>
                <a:t>Secure Script Server</a:t>
              </a:r>
              <a:endParaRPr lang="en-US" dirty="0"/>
            </a:p>
          </p:txBody>
        </p:sp>
      </p:grpSp>
      <p:sp>
        <p:nvSpPr>
          <p:cNvPr id="95" name="Rounded Rectangle 94">
            <a:extLst>
              <a:ext uri="{FF2B5EF4-FFF2-40B4-BE49-F238E27FC236}">
                <a16:creationId xmlns:a16="http://schemas.microsoft.com/office/drawing/2014/main" id="{BCB3FE79-4376-AA4B-92D0-8C67A739C258}"/>
              </a:ext>
            </a:extLst>
          </p:cNvPr>
          <p:cNvSpPr/>
          <p:nvPr/>
        </p:nvSpPr>
        <p:spPr>
          <a:xfrm>
            <a:off x="9018127" y="3591397"/>
            <a:ext cx="2701744" cy="1696024"/>
          </a:xfrm>
          <a:prstGeom prst="roundRect">
            <a:avLst/>
          </a:prstGeom>
          <a:noFill/>
          <a:ln w="34925" cap="flat" cmpd="sng" algn="ctr">
            <a:solidFill>
              <a:srgbClr val="224982"/>
            </a:solidFill>
            <a:prstDash val="dash"/>
          </a:ln>
          <a:effectLst/>
        </p:spPr>
        <p:txBody>
          <a:bodyPr rtlCol="0" anchor="ctr"/>
          <a:lstStyle/>
          <a:p>
            <a:pPr marL="120650" marR="0" lvl="0" indent="-120650" defTabSz="914400" eaLnBrk="1" fontAlgn="auto" latinLnBrk="0" hangingPunct="1">
              <a:lnSpc>
                <a:spcPct val="100000"/>
              </a:lnSpc>
              <a:spcBef>
                <a:spcPts val="0"/>
              </a:spcBef>
              <a:spcAft>
                <a:spcPts val="0"/>
              </a:spcAft>
              <a:buClrTx/>
              <a:buSzTx/>
              <a:buFont typeface="Arial" panose="020B0604020202020204" pitchFamily="34" charset="0"/>
              <a:buChar char="•"/>
              <a:defRPr/>
            </a:pPr>
            <a:r>
              <a:rPr lang="en-US" sz="2000" kern="0" dirty="0">
                <a:latin typeface="Calibri"/>
              </a:rPr>
              <a:t>Databases</a:t>
            </a:r>
          </a:p>
          <a:p>
            <a:pPr marL="120650" marR="0" lvl="0" indent="-120650" defTabSz="914400" eaLnBrk="1" fontAlgn="auto" latinLnBrk="0" hangingPunct="1">
              <a:lnSpc>
                <a:spcPct val="100000"/>
              </a:lnSpc>
              <a:spcBef>
                <a:spcPts val="0"/>
              </a:spcBef>
              <a:spcAft>
                <a:spcPts val="0"/>
              </a:spcAft>
              <a:buClrTx/>
              <a:buSzTx/>
              <a:buFont typeface="Arial" panose="020B0604020202020204" pitchFamily="34" charset="0"/>
              <a:buChar char="•"/>
              <a:defRPr/>
            </a:pPr>
            <a:r>
              <a:rPr lang="en-US" sz="2000" kern="0" dirty="0">
                <a:latin typeface="Calibri"/>
              </a:rPr>
              <a:t>Servers</a:t>
            </a:r>
          </a:p>
          <a:p>
            <a:pPr marL="120650" marR="0" lvl="0" indent="-120650" defTabSz="914400" eaLnBrk="1" fontAlgn="auto" latinLnBrk="0" hangingPunct="1">
              <a:lnSpc>
                <a:spcPct val="100000"/>
              </a:lnSpc>
              <a:spcBef>
                <a:spcPts val="0"/>
              </a:spcBef>
              <a:spcAft>
                <a:spcPts val="0"/>
              </a:spcAft>
              <a:buClrTx/>
              <a:buSzTx/>
              <a:buFont typeface="Arial" panose="020B0604020202020204" pitchFamily="34" charset="0"/>
              <a:buChar char="•"/>
              <a:defRPr/>
            </a:pPr>
            <a:r>
              <a:rPr lang="en-US" sz="2000" kern="0" dirty="0">
                <a:latin typeface="Calibri"/>
              </a:rPr>
              <a:t>Network Equipment</a:t>
            </a:r>
          </a:p>
        </p:txBody>
      </p:sp>
      <p:grpSp>
        <p:nvGrpSpPr>
          <p:cNvPr id="137" name="Group 136">
            <a:extLst>
              <a:ext uri="{FF2B5EF4-FFF2-40B4-BE49-F238E27FC236}">
                <a16:creationId xmlns:a16="http://schemas.microsoft.com/office/drawing/2014/main" id="{17ACE1FD-DFF3-2F41-9BE5-B3C78844A548}"/>
              </a:ext>
            </a:extLst>
          </p:cNvPr>
          <p:cNvGrpSpPr/>
          <p:nvPr/>
        </p:nvGrpSpPr>
        <p:grpSpPr>
          <a:xfrm>
            <a:off x="4338328" y="1447017"/>
            <a:ext cx="1593706" cy="1676883"/>
            <a:chOff x="5273996" y="1234357"/>
            <a:chExt cx="1593706" cy="1676883"/>
          </a:xfrm>
        </p:grpSpPr>
        <p:grpSp>
          <p:nvGrpSpPr>
            <p:cNvPr id="99" name="Group 98">
              <a:extLst>
                <a:ext uri="{FF2B5EF4-FFF2-40B4-BE49-F238E27FC236}">
                  <a16:creationId xmlns:a16="http://schemas.microsoft.com/office/drawing/2014/main" id="{31F21769-42D4-B040-A226-F23EB567EAD7}"/>
                </a:ext>
              </a:extLst>
            </p:cNvPr>
            <p:cNvGrpSpPr/>
            <p:nvPr/>
          </p:nvGrpSpPr>
          <p:grpSpPr>
            <a:xfrm>
              <a:off x="5474863" y="1234357"/>
              <a:ext cx="1242274" cy="1373390"/>
              <a:chOff x="4136295" y="1111984"/>
              <a:chExt cx="758330" cy="838368"/>
            </a:xfrm>
          </p:grpSpPr>
          <p:grpSp>
            <p:nvGrpSpPr>
              <p:cNvPr id="100" name="Group 99">
                <a:extLst>
                  <a:ext uri="{FF2B5EF4-FFF2-40B4-BE49-F238E27FC236}">
                    <a16:creationId xmlns:a16="http://schemas.microsoft.com/office/drawing/2014/main" id="{CC988A47-2BD8-9C40-ACCE-517F7A643750}"/>
                  </a:ext>
                </a:extLst>
              </p:cNvPr>
              <p:cNvGrpSpPr/>
              <p:nvPr/>
            </p:nvGrpSpPr>
            <p:grpSpPr>
              <a:xfrm>
                <a:off x="4136295" y="1111984"/>
                <a:ext cx="673407" cy="729467"/>
                <a:chOff x="4136295" y="1111984"/>
                <a:chExt cx="673407" cy="729467"/>
              </a:xfrm>
              <a:solidFill>
                <a:srgbClr val="224982"/>
              </a:solidFill>
            </p:grpSpPr>
            <p:sp>
              <p:nvSpPr>
                <p:cNvPr id="102" name="Freeform 101">
                  <a:extLst>
                    <a:ext uri="{FF2B5EF4-FFF2-40B4-BE49-F238E27FC236}">
                      <a16:creationId xmlns:a16="http://schemas.microsoft.com/office/drawing/2014/main" id="{AE83AF79-72C3-D840-B236-F6CC21B07890}"/>
                    </a:ext>
                  </a:extLst>
                </p:cNvPr>
                <p:cNvSpPr/>
                <p:nvPr/>
              </p:nvSpPr>
              <p:spPr>
                <a:xfrm>
                  <a:off x="4136295" y="1111984"/>
                  <a:ext cx="673407" cy="729467"/>
                </a:xfrm>
                <a:custGeom>
                  <a:avLst/>
                  <a:gdLst>
                    <a:gd name="connsiteX0" fmla="*/ 105799 w 1587617"/>
                    <a:gd name="connsiteY0" fmla="*/ 0 h 1719782"/>
                    <a:gd name="connsiteX1" fmla="*/ 1481818 w 1587617"/>
                    <a:gd name="connsiteY1" fmla="*/ 0 h 1719782"/>
                    <a:gd name="connsiteX2" fmla="*/ 1587617 w 1587617"/>
                    <a:gd name="connsiteY2" fmla="*/ 105799 h 1719782"/>
                    <a:gd name="connsiteX3" fmla="*/ 1587617 w 1587617"/>
                    <a:gd name="connsiteY3" fmla="*/ 782397 h 1719782"/>
                    <a:gd name="connsiteX4" fmla="*/ 1587606 w 1587617"/>
                    <a:gd name="connsiteY4" fmla="*/ 782394 h 1719782"/>
                    <a:gd name="connsiteX5" fmla="*/ 1516145 w 1587617"/>
                    <a:gd name="connsiteY5" fmla="*/ 775190 h 1719782"/>
                    <a:gd name="connsiteX6" fmla="*/ 1475581 w 1587617"/>
                    <a:gd name="connsiteY6" fmla="*/ 779279 h 1719782"/>
                    <a:gd name="connsiteX7" fmla="*/ 1475581 w 1587617"/>
                    <a:gd name="connsiteY7" fmla="*/ 623658 h 1719782"/>
                    <a:gd name="connsiteX8" fmla="*/ 1530093 w 1587617"/>
                    <a:gd name="connsiteY8" fmla="*/ 623658 h 1719782"/>
                    <a:gd name="connsiteX9" fmla="*/ 1530093 w 1587617"/>
                    <a:gd name="connsiteY9" fmla="*/ 360268 h 1719782"/>
                    <a:gd name="connsiteX10" fmla="*/ 1475581 w 1587617"/>
                    <a:gd name="connsiteY10" fmla="*/ 360268 h 1719782"/>
                    <a:gd name="connsiteX11" fmla="*/ 1475581 w 1587617"/>
                    <a:gd name="connsiteY11" fmla="*/ 115545 h 1719782"/>
                    <a:gd name="connsiteX12" fmla="*/ 112037 w 1587617"/>
                    <a:gd name="connsiteY12" fmla="*/ 115545 h 1719782"/>
                    <a:gd name="connsiteX13" fmla="*/ 112037 w 1587617"/>
                    <a:gd name="connsiteY13" fmla="*/ 1604237 h 1719782"/>
                    <a:gd name="connsiteX14" fmla="*/ 1350446 w 1587617"/>
                    <a:gd name="connsiteY14" fmla="*/ 1604237 h 1719782"/>
                    <a:gd name="connsiteX15" fmla="*/ 1350315 w 1587617"/>
                    <a:gd name="connsiteY15" fmla="*/ 1719782 h 1719782"/>
                    <a:gd name="connsiteX16" fmla="*/ 105799 w 1587617"/>
                    <a:gd name="connsiteY16" fmla="*/ 1719782 h 1719782"/>
                    <a:gd name="connsiteX17" fmla="*/ 0 w 1587617"/>
                    <a:gd name="connsiteY17" fmla="*/ 1613983 h 1719782"/>
                    <a:gd name="connsiteX18" fmla="*/ 0 w 1587617"/>
                    <a:gd name="connsiteY18" fmla="*/ 105799 h 1719782"/>
                    <a:gd name="connsiteX19" fmla="*/ 105799 w 1587617"/>
                    <a:gd name="connsiteY19" fmla="*/ 0 h 1719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87617" h="1719782">
                      <a:moveTo>
                        <a:pt x="105799" y="0"/>
                      </a:moveTo>
                      <a:lnTo>
                        <a:pt x="1481818" y="0"/>
                      </a:lnTo>
                      <a:cubicBezTo>
                        <a:pt x="1540249" y="0"/>
                        <a:pt x="1587617" y="47368"/>
                        <a:pt x="1587617" y="105799"/>
                      </a:cubicBezTo>
                      <a:lnTo>
                        <a:pt x="1587617" y="782397"/>
                      </a:lnTo>
                      <a:lnTo>
                        <a:pt x="1587606" y="782394"/>
                      </a:lnTo>
                      <a:cubicBezTo>
                        <a:pt x="1564524" y="777671"/>
                        <a:pt x="1540624" y="775190"/>
                        <a:pt x="1516145" y="775190"/>
                      </a:cubicBezTo>
                      <a:lnTo>
                        <a:pt x="1475581" y="779279"/>
                      </a:lnTo>
                      <a:lnTo>
                        <a:pt x="1475581" y="623658"/>
                      </a:lnTo>
                      <a:lnTo>
                        <a:pt x="1530093" y="623658"/>
                      </a:lnTo>
                      <a:lnTo>
                        <a:pt x="1530093" y="360268"/>
                      </a:lnTo>
                      <a:lnTo>
                        <a:pt x="1475581" y="360268"/>
                      </a:lnTo>
                      <a:lnTo>
                        <a:pt x="1475581" y="115545"/>
                      </a:lnTo>
                      <a:lnTo>
                        <a:pt x="112037" y="115545"/>
                      </a:lnTo>
                      <a:lnTo>
                        <a:pt x="112037" y="1604237"/>
                      </a:lnTo>
                      <a:lnTo>
                        <a:pt x="1350446" y="1604237"/>
                      </a:lnTo>
                      <a:lnTo>
                        <a:pt x="1350315" y="1719782"/>
                      </a:lnTo>
                      <a:lnTo>
                        <a:pt x="105799" y="1719782"/>
                      </a:lnTo>
                      <a:cubicBezTo>
                        <a:pt x="47368" y="1719782"/>
                        <a:pt x="0" y="1672414"/>
                        <a:pt x="0" y="1613983"/>
                      </a:cubicBezTo>
                      <a:lnTo>
                        <a:pt x="0" y="105799"/>
                      </a:lnTo>
                      <a:cubicBezTo>
                        <a:pt x="0" y="47368"/>
                        <a:pt x="47368" y="0"/>
                        <a:pt x="105799" y="0"/>
                      </a:cubicBezTo>
                      <a:close/>
                    </a:path>
                  </a:pathLst>
                </a:custGeom>
                <a:grp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dirty="0">
                    <a:ln>
                      <a:noFill/>
                    </a:ln>
                    <a:solidFill>
                      <a:srgbClr val="FFFFFF"/>
                    </a:solidFill>
                    <a:effectLst/>
                    <a:uLnTx/>
                    <a:uFillTx/>
                    <a:latin typeface="Calibri"/>
                    <a:ea typeface="+mn-ea"/>
                    <a:cs typeface="+mn-cs"/>
                    <a:sym typeface="Arial"/>
                  </a:endParaRPr>
                </a:p>
              </p:txBody>
            </p:sp>
            <p:sp>
              <p:nvSpPr>
                <p:cNvPr id="103" name="Freeform 102">
                  <a:extLst>
                    <a:ext uri="{FF2B5EF4-FFF2-40B4-BE49-F238E27FC236}">
                      <a16:creationId xmlns:a16="http://schemas.microsoft.com/office/drawing/2014/main" id="{3D6D177D-5122-BF46-B50B-368A24B21ABD}"/>
                    </a:ext>
                  </a:extLst>
                </p:cNvPr>
                <p:cNvSpPr/>
                <p:nvPr/>
              </p:nvSpPr>
              <p:spPr>
                <a:xfrm>
                  <a:off x="4235236" y="1217133"/>
                  <a:ext cx="475525" cy="519170"/>
                </a:xfrm>
                <a:custGeom>
                  <a:avLst/>
                  <a:gdLst>
                    <a:gd name="connsiteX0" fmla="*/ 0 w 1121094"/>
                    <a:gd name="connsiteY0" fmla="*/ 0 h 1223989"/>
                    <a:gd name="connsiteX1" fmla="*/ 1121094 w 1121094"/>
                    <a:gd name="connsiteY1" fmla="*/ 0 h 1223989"/>
                    <a:gd name="connsiteX2" fmla="*/ 1121094 w 1121094"/>
                    <a:gd name="connsiteY2" fmla="*/ 112371 h 1223989"/>
                    <a:gd name="connsiteX3" fmla="*/ 1048829 w 1121094"/>
                    <a:gd name="connsiteY3" fmla="*/ 112371 h 1223989"/>
                    <a:gd name="connsiteX4" fmla="*/ 1048829 w 1121094"/>
                    <a:gd name="connsiteY4" fmla="*/ 375761 h 1223989"/>
                    <a:gd name="connsiteX5" fmla="*/ 1121094 w 1121094"/>
                    <a:gd name="connsiteY5" fmla="*/ 375761 h 1223989"/>
                    <a:gd name="connsiteX6" fmla="*/ 1121094 w 1121094"/>
                    <a:gd name="connsiteY6" fmla="*/ 568059 h 1223989"/>
                    <a:gd name="connsiteX7" fmla="*/ 1084632 w 1121094"/>
                    <a:gd name="connsiteY7" fmla="*/ 587850 h 1223989"/>
                    <a:gd name="connsiteX8" fmla="*/ 988856 w 1121094"/>
                    <a:gd name="connsiteY8" fmla="*/ 683626 h 1223989"/>
                    <a:gd name="connsiteX9" fmla="*/ 974309 w 1121094"/>
                    <a:gd name="connsiteY9" fmla="*/ 710428 h 1223989"/>
                    <a:gd name="connsiteX10" fmla="*/ 978194 w 1121094"/>
                    <a:gd name="connsiteY10" fmla="*/ 697911 h 1223989"/>
                    <a:gd name="connsiteX11" fmla="*/ 986855 w 1121094"/>
                    <a:gd name="connsiteY11" fmla="*/ 611995 h 1223989"/>
                    <a:gd name="connsiteX12" fmla="*/ 560547 w 1121094"/>
                    <a:gd name="connsiteY12" fmla="*/ 185687 h 1223989"/>
                    <a:gd name="connsiteX13" fmla="*/ 134239 w 1121094"/>
                    <a:gd name="connsiteY13" fmla="*/ 611995 h 1223989"/>
                    <a:gd name="connsiteX14" fmla="*/ 560547 w 1121094"/>
                    <a:gd name="connsiteY14" fmla="*/ 1038302 h 1223989"/>
                    <a:gd name="connsiteX15" fmla="*/ 914048 w 1121094"/>
                    <a:gd name="connsiteY15" fmla="*/ 850347 h 1223989"/>
                    <a:gd name="connsiteX16" fmla="*/ 935453 w 1121094"/>
                    <a:gd name="connsiteY16" fmla="*/ 810912 h 1223989"/>
                    <a:gd name="connsiteX17" fmla="*/ 928299 w 1121094"/>
                    <a:gd name="connsiteY17" fmla="*/ 881877 h 1223989"/>
                    <a:gd name="connsiteX18" fmla="*/ 1032155 w 1121094"/>
                    <a:gd name="connsiteY18" fmla="*/ 1132606 h 1223989"/>
                    <a:gd name="connsiteX19" fmla="*/ 1050089 w 1121094"/>
                    <a:gd name="connsiteY19" fmla="*/ 1147403 h 1223989"/>
                    <a:gd name="connsiteX20" fmla="*/ 1042171 w 1121094"/>
                    <a:gd name="connsiteY20" fmla="*/ 1166519 h 1223989"/>
                    <a:gd name="connsiteX21" fmla="*/ 1052706 w 1121094"/>
                    <a:gd name="connsiteY21" fmla="*/ 1191954 h 1223989"/>
                    <a:gd name="connsiteX22" fmla="*/ 1084742 w 1121094"/>
                    <a:gd name="connsiteY22" fmla="*/ 1223989 h 1223989"/>
                    <a:gd name="connsiteX23" fmla="*/ 0 w 1121094"/>
                    <a:gd name="connsiteY23" fmla="*/ 1223989 h 1223989"/>
                    <a:gd name="connsiteX24" fmla="*/ 0 w 1121094"/>
                    <a:gd name="connsiteY24" fmla="*/ 0 h 1223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121094" h="1223989">
                      <a:moveTo>
                        <a:pt x="0" y="0"/>
                      </a:moveTo>
                      <a:lnTo>
                        <a:pt x="1121094" y="0"/>
                      </a:lnTo>
                      <a:lnTo>
                        <a:pt x="1121094" y="112371"/>
                      </a:lnTo>
                      <a:lnTo>
                        <a:pt x="1048829" y="112371"/>
                      </a:lnTo>
                      <a:lnTo>
                        <a:pt x="1048829" y="375761"/>
                      </a:lnTo>
                      <a:lnTo>
                        <a:pt x="1121094" y="375761"/>
                      </a:lnTo>
                      <a:lnTo>
                        <a:pt x="1121094" y="568059"/>
                      </a:lnTo>
                      <a:lnTo>
                        <a:pt x="1084632" y="587850"/>
                      </a:lnTo>
                      <a:cubicBezTo>
                        <a:pt x="1046904" y="613339"/>
                        <a:pt x="1014345" y="645898"/>
                        <a:pt x="988856" y="683626"/>
                      </a:cubicBezTo>
                      <a:lnTo>
                        <a:pt x="974309" y="710428"/>
                      </a:lnTo>
                      <a:lnTo>
                        <a:pt x="978194" y="697911"/>
                      </a:lnTo>
                      <a:cubicBezTo>
                        <a:pt x="983873" y="670159"/>
                        <a:pt x="986855" y="641425"/>
                        <a:pt x="986855" y="611995"/>
                      </a:cubicBezTo>
                      <a:cubicBezTo>
                        <a:pt x="986855" y="376551"/>
                        <a:pt x="795991" y="185687"/>
                        <a:pt x="560547" y="185687"/>
                      </a:cubicBezTo>
                      <a:cubicBezTo>
                        <a:pt x="325104" y="185687"/>
                        <a:pt x="134239" y="376551"/>
                        <a:pt x="134239" y="611995"/>
                      </a:cubicBezTo>
                      <a:cubicBezTo>
                        <a:pt x="134239" y="847438"/>
                        <a:pt x="325104" y="1038302"/>
                        <a:pt x="560547" y="1038302"/>
                      </a:cubicBezTo>
                      <a:cubicBezTo>
                        <a:pt x="707700" y="1038302"/>
                        <a:pt x="837438" y="963746"/>
                        <a:pt x="914048" y="850347"/>
                      </a:cubicBezTo>
                      <a:lnTo>
                        <a:pt x="935453" y="810912"/>
                      </a:lnTo>
                      <a:lnTo>
                        <a:pt x="928299" y="881877"/>
                      </a:lnTo>
                      <a:cubicBezTo>
                        <a:pt x="928299" y="979793"/>
                        <a:pt x="967987" y="1068439"/>
                        <a:pt x="1032155" y="1132606"/>
                      </a:cubicBezTo>
                      <a:lnTo>
                        <a:pt x="1050089" y="1147403"/>
                      </a:lnTo>
                      <a:lnTo>
                        <a:pt x="1042171" y="1166519"/>
                      </a:lnTo>
                      <a:cubicBezTo>
                        <a:pt x="1042171" y="1175725"/>
                        <a:pt x="1045683" y="1184930"/>
                        <a:pt x="1052706" y="1191954"/>
                      </a:cubicBezTo>
                      <a:lnTo>
                        <a:pt x="1084742" y="1223989"/>
                      </a:lnTo>
                      <a:lnTo>
                        <a:pt x="0" y="1223989"/>
                      </a:lnTo>
                      <a:lnTo>
                        <a:pt x="0" y="0"/>
                      </a:lnTo>
                      <a:close/>
                    </a:path>
                  </a:pathLst>
                </a:custGeom>
                <a:grp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dirty="0">
                    <a:ln>
                      <a:noFill/>
                    </a:ln>
                    <a:solidFill>
                      <a:srgbClr val="FFFFFF"/>
                    </a:solidFill>
                    <a:effectLst/>
                    <a:uLnTx/>
                    <a:uFillTx/>
                    <a:latin typeface="Calibri"/>
                    <a:ea typeface="+mn-ea"/>
                    <a:cs typeface="+mn-cs"/>
                    <a:sym typeface="Arial"/>
                  </a:endParaRPr>
                </a:p>
              </p:txBody>
            </p:sp>
            <p:sp>
              <p:nvSpPr>
                <p:cNvPr id="104" name="Freeform 103">
                  <a:extLst>
                    <a:ext uri="{FF2B5EF4-FFF2-40B4-BE49-F238E27FC236}">
                      <a16:creationId xmlns:a16="http://schemas.microsoft.com/office/drawing/2014/main" id="{0F90AF7D-4477-584D-82E1-E8D43B43719C}"/>
                    </a:ext>
                  </a:extLst>
                </p:cNvPr>
                <p:cNvSpPr/>
                <p:nvPr/>
              </p:nvSpPr>
              <p:spPr>
                <a:xfrm>
                  <a:off x="4500107" y="1348235"/>
                  <a:ext cx="104240" cy="172096"/>
                </a:xfrm>
                <a:custGeom>
                  <a:avLst/>
                  <a:gdLst>
                    <a:gd name="connsiteX0" fmla="*/ 0 w 245755"/>
                    <a:gd name="connsiteY0" fmla="*/ 0 h 405731"/>
                    <a:gd name="connsiteX1" fmla="*/ 56625 w 245755"/>
                    <a:gd name="connsiteY1" fmla="*/ 17577 h 405731"/>
                    <a:gd name="connsiteX2" fmla="*/ 245755 w 245755"/>
                    <a:gd name="connsiteY2" fmla="*/ 302909 h 405731"/>
                    <a:gd name="connsiteX3" fmla="*/ 239464 w 245755"/>
                    <a:gd name="connsiteY3" fmla="*/ 365317 h 405731"/>
                    <a:gd name="connsiteX4" fmla="*/ 226919 w 245755"/>
                    <a:gd name="connsiteY4" fmla="*/ 405731 h 405731"/>
                    <a:gd name="connsiteX5" fmla="*/ 118334 w 245755"/>
                    <a:gd name="connsiteY5" fmla="*/ 343040 h 405731"/>
                    <a:gd name="connsiteX6" fmla="*/ 119105 w 245755"/>
                    <a:gd name="connsiteY6" fmla="*/ 340558 h 405731"/>
                    <a:gd name="connsiteX7" fmla="*/ 122900 w 245755"/>
                    <a:gd name="connsiteY7" fmla="*/ 302909 h 405731"/>
                    <a:gd name="connsiteX8" fmla="*/ 8804 w 245755"/>
                    <a:gd name="connsiteY8" fmla="*/ 130778 h 405731"/>
                    <a:gd name="connsiteX9" fmla="*/ 0 w 245755"/>
                    <a:gd name="connsiteY9" fmla="*/ 128045 h 405731"/>
                    <a:gd name="connsiteX10" fmla="*/ 0 w 245755"/>
                    <a:gd name="connsiteY10" fmla="*/ 0 h 40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5755" h="405731">
                      <a:moveTo>
                        <a:pt x="0" y="0"/>
                      </a:moveTo>
                      <a:lnTo>
                        <a:pt x="56625" y="17577"/>
                      </a:lnTo>
                      <a:cubicBezTo>
                        <a:pt x="167769" y="64587"/>
                        <a:pt x="245755" y="174641"/>
                        <a:pt x="245755" y="302909"/>
                      </a:cubicBezTo>
                      <a:cubicBezTo>
                        <a:pt x="245755" y="324287"/>
                        <a:pt x="243589" y="345159"/>
                        <a:pt x="239464" y="365317"/>
                      </a:cubicBezTo>
                      <a:lnTo>
                        <a:pt x="226919" y="405731"/>
                      </a:lnTo>
                      <a:lnTo>
                        <a:pt x="118334" y="343040"/>
                      </a:lnTo>
                      <a:lnTo>
                        <a:pt x="119105" y="340558"/>
                      </a:lnTo>
                      <a:cubicBezTo>
                        <a:pt x="121593" y="328397"/>
                        <a:pt x="122900" y="315806"/>
                        <a:pt x="122900" y="302909"/>
                      </a:cubicBezTo>
                      <a:cubicBezTo>
                        <a:pt x="122900" y="225529"/>
                        <a:pt x="75853" y="159138"/>
                        <a:pt x="8804" y="130778"/>
                      </a:cubicBezTo>
                      <a:lnTo>
                        <a:pt x="0" y="128045"/>
                      </a:lnTo>
                      <a:lnTo>
                        <a:pt x="0" y="0"/>
                      </a:lnTo>
                      <a:close/>
                    </a:path>
                  </a:pathLst>
                </a:custGeom>
                <a:grp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a:ln>
                      <a:noFill/>
                    </a:ln>
                    <a:solidFill>
                      <a:srgbClr val="FFFFFF"/>
                    </a:solidFill>
                    <a:effectLst/>
                    <a:uLnTx/>
                    <a:uFillTx/>
                    <a:latin typeface="Calibri"/>
                    <a:ea typeface="+mn-ea"/>
                    <a:cs typeface="+mn-cs"/>
                    <a:sym typeface="Arial"/>
                  </a:endParaRPr>
                </a:p>
              </p:txBody>
            </p:sp>
            <p:sp>
              <p:nvSpPr>
                <p:cNvPr id="105" name="Freeform 104">
                  <a:extLst>
                    <a:ext uri="{FF2B5EF4-FFF2-40B4-BE49-F238E27FC236}">
                      <a16:creationId xmlns:a16="http://schemas.microsoft.com/office/drawing/2014/main" id="{9AEA781F-8A4D-2C43-BA4F-5D43340F138D}"/>
                    </a:ext>
                  </a:extLst>
                </p:cNvPr>
                <p:cNvSpPr/>
                <p:nvPr/>
              </p:nvSpPr>
              <p:spPr>
                <a:xfrm>
                  <a:off x="4341650" y="1348236"/>
                  <a:ext cx="104240" cy="168243"/>
                </a:xfrm>
                <a:custGeom>
                  <a:avLst/>
                  <a:gdLst>
                    <a:gd name="connsiteX0" fmla="*/ 245756 w 245756"/>
                    <a:gd name="connsiteY0" fmla="*/ 0 h 396647"/>
                    <a:gd name="connsiteX1" fmla="*/ 245756 w 245756"/>
                    <a:gd name="connsiteY1" fmla="*/ 128045 h 396647"/>
                    <a:gd name="connsiteX2" fmla="*/ 236952 w 245756"/>
                    <a:gd name="connsiteY2" fmla="*/ 130778 h 396647"/>
                    <a:gd name="connsiteX3" fmla="*/ 122856 w 245756"/>
                    <a:gd name="connsiteY3" fmla="*/ 302908 h 396647"/>
                    <a:gd name="connsiteX4" fmla="*/ 125909 w 245756"/>
                    <a:gd name="connsiteY4" fmla="*/ 333201 h 396647"/>
                    <a:gd name="connsiteX5" fmla="*/ 16017 w 245756"/>
                    <a:gd name="connsiteY5" fmla="*/ 396647 h 396647"/>
                    <a:gd name="connsiteX6" fmla="*/ 6292 w 245756"/>
                    <a:gd name="connsiteY6" fmla="*/ 365317 h 396647"/>
                    <a:gd name="connsiteX7" fmla="*/ 1 w 245756"/>
                    <a:gd name="connsiteY7" fmla="*/ 302908 h 396647"/>
                    <a:gd name="connsiteX8" fmla="*/ 189131 w 245756"/>
                    <a:gd name="connsiteY8" fmla="*/ 17577 h 396647"/>
                    <a:gd name="connsiteX9" fmla="*/ 245756 w 245756"/>
                    <a:gd name="connsiteY9" fmla="*/ 0 h 396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5756" h="396647">
                      <a:moveTo>
                        <a:pt x="245756" y="0"/>
                      </a:moveTo>
                      <a:lnTo>
                        <a:pt x="245756" y="128045"/>
                      </a:lnTo>
                      <a:lnTo>
                        <a:pt x="236952" y="130778"/>
                      </a:lnTo>
                      <a:cubicBezTo>
                        <a:pt x="169902" y="159137"/>
                        <a:pt x="122856" y="225529"/>
                        <a:pt x="122856" y="302908"/>
                      </a:cubicBezTo>
                      <a:lnTo>
                        <a:pt x="125909" y="333201"/>
                      </a:lnTo>
                      <a:lnTo>
                        <a:pt x="16017" y="396647"/>
                      </a:lnTo>
                      <a:lnTo>
                        <a:pt x="6292" y="365317"/>
                      </a:lnTo>
                      <a:cubicBezTo>
                        <a:pt x="2167" y="345158"/>
                        <a:pt x="0" y="324286"/>
                        <a:pt x="1" y="302908"/>
                      </a:cubicBezTo>
                      <a:cubicBezTo>
                        <a:pt x="0" y="174640"/>
                        <a:pt x="77986" y="64587"/>
                        <a:pt x="189131" y="17577"/>
                      </a:cubicBezTo>
                      <a:lnTo>
                        <a:pt x="245756" y="0"/>
                      </a:lnTo>
                      <a:close/>
                    </a:path>
                  </a:pathLst>
                </a:custGeom>
                <a:grp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a:ln>
                      <a:noFill/>
                    </a:ln>
                    <a:solidFill>
                      <a:srgbClr val="FFFFFF"/>
                    </a:solidFill>
                    <a:effectLst/>
                    <a:uLnTx/>
                    <a:uFillTx/>
                    <a:latin typeface="Calibri"/>
                    <a:ea typeface="+mn-ea"/>
                    <a:cs typeface="+mn-cs"/>
                    <a:sym typeface="Arial"/>
                  </a:endParaRPr>
                </a:p>
              </p:txBody>
            </p:sp>
            <p:sp>
              <p:nvSpPr>
                <p:cNvPr id="106" name="Freeform 105">
                  <a:extLst>
                    <a:ext uri="{FF2B5EF4-FFF2-40B4-BE49-F238E27FC236}">
                      <a16:creationId xmlns:a16="http://schemas.microsoft.com/office/drawing/2014/main" id="{60E8463C-753C-1B4B-BC5F-45B8E786D75E}"/>
                    </a:ext>
                  </a:extLst>
                </p:cNvPr>
                <p:cNvSpPr/>
                <p:nvPr/>
              </p:nvSpPr>
              <p:spPr>
                <a:xfrm>
                  <a:off x="4375202" y="1536731"/>
                  <a:ext cx="193054" cy="71335"/>
                </a:xfrm>
                <a:custGeom>
                  <a:avLst/>
                  <a:gdLst>
                    <a:gd name="connsiteX0" fmla="*/ 109853 w 455142"/>
                    <a:gd name="connsiteY0" fmla="*/ 0 h 168178"/>
                    <a:gd name="connsiteX1" fmla="*/ 126116 w 455142"/>
                    <a:gd name="connsiteY1" fmla="*/ 13418 h 168178"/>
                    <a:gd name="connsiteX2" fmla="*/ 230564 w 455142"/>
                    <a:gd name="connsiteY2" fmla="*/ 45323 h 168178"/>
                    <a:gd name="connsiteX3" fmla="*/ 335012 w 455142"/>
                    <a:gd name="connsiteY3" fmla="*/ 13418 h 168178"/>
                    <a:gd name="connsiteX4" fmla="*/ 343638 w 455142"/>
                    <a:gd name="connsiteY4" fmla="*/ 6301 h 168178"/>
                    <a:gd name="connsiteX5" fmla="*/ 455142 w 455142"/>
                    <a:gd name="connsiteY5" fmla="*/ 70678 h 168178"/>
                    <a:gd name="connsiteX6" fmla="*/ 449532 w 455142"/>
                    <a:gd name="connsiteY6" fmla="*/ 77478 h 168178"/>
                    <a:gd name="connsiteX7" fmla="*/ 230564 w 455142"/>
                    <a:gd name="connsiteY7" fmla="*/ 168178 h 168178"/>
                    <a:gd name="connsiteX8" fmla="*/ 11597 w 455142"/>
                    <a:gd name="connsiteY8" fmla="*/ 77479 h 168178"/>
                    <a:gd name="connsiteX9" fmla="*/ 0 w 455142"/>
                    <a:gd name="connsiteY9" fmla="*/ 63423 h 168178"/>
                    <a:gd name="connsiteX10" fmla="*/ 109853 w 455142"/>
                    <a:gd name="connsiteY10" fmla="*/ 0 h 168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5142" h="168178">
                      <a:moveTo>
                        <a:pt x="109853" y="0"/>
                      </a:moveTo>
                      <a:lnTo>
                        <a:pt x="126116" y="13418"/>
                      </a:lnTo>
                      <a:cubicBezTo>
                        <a:pt x="155932" y="33561"/>
                        <a:pt x="191874" y="45323"/>
                        <a:pt x="230564" y="45323"/>
                      </a:cubicBezTo>
                      <a:cubicBezTo>
                        <a:pt x="269254" y="45323"/>
                        <a:pt x="305197" y="33561"/>
                        <a:pt x="335012" y="13418"/>
                      </a:cubicBezTo>
                      <a:lnTo>
                        <a:pt x="343638" y="6301"/>
                      </a:lnTo>
                      <a:lnTo>
                        <a:pt x="455142" y="70678"/>
                      </a:lnTo>
                      <a:lnTo>
                        <a:pt x="449532" y="77478"/>
                      </a:lnTo>
                      <a:cubicBezTo>
                        <a:pt x="393493" y="133517"/>
                        <a:pt x="316076" y="168178"/>
                        <a:pt x="230564" y="168178"/>
                      </a:cubicBezTo>
                      <a:cubicBezTo>
                        <a:pt x="145052" y="168178"/>
                        <a:pt x="67635" y="133517"/>
                        <a:pt x="11597" y="77479"/>
                      </a:cubicBezTo>
                      <a:lnTo>
                        <a:pt x="0" y="63423"/>
                      </a:lnTo>
                      <a:lnTo>
                        <a:pt x="109853" y="0"/>
                      </a:lnTo>
                      <a:close/>
                    </a:path>
                  </a:pathLst>
                </a:custGeom>
                <a:grp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a:ln>
                      <a:noFill/>
                    </a:ln>
                    <a:solidFill>
                      <a:srgbClr val="FFFFFF"/>
                    </a:solidFill>
                    <a:effectLst/>
                    <a:uLnTx/>
                    <a:uFillTx/>
                    <a:latin typeface="Calibri"/>
                    <a:ea typeface="+mn-ea"/>
                    <a:cs typeface="+mn-cs"/>
                    <a:sym typeface="Arial"/>
                  </a:endParaRPr>
                </a:p>
              </p:txBody>
            </p:sp>
          </p:grpSp>
          <p:sp>
            <p:nvSpPr>
              <p:cNvPr id="101" name="Freeform 100">
                <a:extLst>
                  <a:ext uri="{FF2B5EF4-FFF2-40B4-BE49-F238E27FC236}">
                    <a16:creationId xmlns:a16="http://schemas.microsoft.com/office/drawing/2014/main" id="{D784F2A2-FBB4-A64F-A1FD-5EDD7D88F309}"/>
                  </a:ext>
                </a:extLst>
              </p:cNvPr>
              <p:cNvSpPr/>
              <p:nvPr/>
            </p:nvSpPr>
            <p:spPr>
              <a:xfrm>
                <a:off x="4667596" y="1478298"/>
                <a:ext cx="227029" cy="472054"/>
              </a:xfrm>
              <a:custGeom>
                <a:avLst/>
                <a:gdLst>
                  <a:gd name="connsiteX0" fmla="*/ 601292 w 1208199"/>
                  <a:gd name="connsiteY0" fmla="*/ 204378 h 2512169"/>
                  <a:gd name="connsiteX1" fmla="*/ 399823 w 1208199"/>
                  <a:gd name="connsiteY1" fmla="*/ 405847 h 2512169"/>
                  <a:gd name="connsiteX2" fmla="*/ 601292 w 1208199"/>
                  <a:gd name="connsiteY2" fmla="*/ 607316 h 2512169"/>
                  <a:gd name="connsiteX3" fmla="*/ 802761 w 1208199"/>
                  <a:gd name="connsiteY3" fmla="*/ 405847 h 2512169"/>
                  <a:gd name="connsiteX4" fmla="*/ 601292 w 1208199"/>
                  <a:gd name="connsiteY4" fmla="*/ 204378 h 2512169"/>
                  <a:gd name="connsiteX5" fmla="*/ 604100 w 1208199"/>
                  <a:gd name="connsiteY5" fmla="*/ 0 h 2512169"/>
                  <a:gd name="connsiteX6" fmla="*/ 1208199 w 1208199"/>
                  <a:gd name="connsiteY6" fmla="*/ 604099 h 2512169"/>
                  <a:gd name="connsiteX7" fmla="*/ 941857 w 1208199"/>
                  <a:gd name="connsiteY7" fmla="*/ 1105028 h 2512169"/>
                  <a:gd name="connsiteX8" fmla="*/ 877420 w 1208199"/>
                  <a:gd name="connsiteY8" fmla="*/ 1140003 h 2512169"/>
                  <a:gd name="connsiteX9" fmla="*/ 944307 w 1208199"/>
                  <a:gd name="connsiteY9" fmla="*/ 1206890 h 2512169"/>
                  <a:gd name="connsiteX10" fmla="*/ 944307 w 1208199"/>
                  <a:gd name="connsiteY10" fmla="*/ 1290420 h 2512169"/>
                  <a:gd name="connsiteX11" fmla="*/ 827261 w 1208199"/>
                  <a:gd name="connsiteY11" fmla="*/ 1407466 h 2512169"/>
                  <a:gd name="connsiteX12" fmla="*/ 827261 w 1208199"/>
                  <a:gd name="connsiteY12" fmla="*/ 1433607 h 2512169"/>
                  <a:gd name="connsiteX13" fmla="*/ 895049 w 1208199"/>
                  <a:gd name="connsiteY13" fmla="*/ 1501394 h 2512169"/>
                  <a:gd name="connsiteX14" fmla="*/ 895049 w 1208199"/>
                  <a:gd name="connsiteY14" fmla="*/ 1595984 h 2512169"/>
                  <a:gd name="connsiteX15" fmla="*/ 827261 w 1208199"/>
                  <a:gd name="connsiteY15" fmla="*/ 1663771 h 2512169"/>
                  <a:gd name="connsiteX16" fmla="*/ 827261 w 1208199"/>
                  <a:gd name="connsiteY16" fmla="*/ 1704646 h 2512169"/>
                  <a:gd name="connsiteX17" fmla="*/ 895048 w 1208199"/>
                  <a:gd name="connsiteY17" fmla="*/ 1772433 h 2512169"/>
                  <a:gd name="connsiteX18" fmla="*/ 895048 w 1208199"/>
                  <a:gd name="connsiteY18" fmla="*/ 1867023 h 2512169"/>
                  <a:gd name="connsiteX19" fmla="*/ 827261 w 1208199"/>
                  <a:gd name="connsiteY19" fmla="*/ 1934810 h 2512169"/>
                  <a:gd name="connsiteX20" fmla="*/ 827261 w 1208199"/>
                  <a:gd name="connsiteY20" fmla="*/ 1976018 h 2512169"/>
                  <a:gd name="connsiteX21" fmla="*/ 895046 w 1208199"/>
                  <a:gd name="connsiteY21" fmla="*/ 2043804 h 2512169"/>
                  <a:gd name="connsiteX22" fmla="*/ 895046 w 1208199"/>
                  <a:gd name="connsiteY22" fmla="*/ 2138393 h 2512169"/>
                  <a:gd name="connsiteX23" fmla="*/ 827261 w 1208199"/>
                  <a:gd name="connsiteY23" fmla="*/ 2206179 h 2512169"/>
                  <a:gd name="connsiteX24" fmla="*/ 827261 w 1208199"/>
                  <a:gd name="connsiteY24" fmla="*/ 2280797 h 2512169"/>
                  <a:gd name="connsiteX25" fmla="*/ 816914 w 1208199"/>
                  <a:gd name="connsiteY25" fmla="*/ 2309447 h 2512169"/>
                  <a:gd name="connsiteX26" fmla="*/ 625299 w 1208199"/>
                  <a:gd name="connsiteY26" fmla="*/ 2501062 h 2512169"/>
                  <a:gd name="connsiteX27" fmla="*/ 571669 w 1208199"/>
                  <a:gd name="connsiteY27" fmla="*/ 2501062 h 2512169"/>
                  <a:gd name="connsiteX28" fmla="*/ 380053 w 1208199"/>
                  <a:gd name="connsiteY28" fmla="*/ 2309447 h 2512169"/>
                  <a:gd name="connsiteX29" fmla="*/ 368946 w 1208199"/>
                  <a:gd name="connsiteY29" fmla="*/ 2282631 h 2512169"/>
                  <a:gd name="connsiteX30" fmla="*/ 369953 w 1208199"/>
                  <a:gd name="connsiteY30" fmla="*/ 1396484 h 2512169"/>
                  <a:gd name="connsiteX31" fmla="*/ 263888 w 1208199"/>
                  <a:gd name="connsiteY31" fmla="*/ 1290420 h 2512169"/>
                  <a:gd name="connsiteX32" fmla="*/ 263888 w 1208199"/>
                  <a:gd name="connsiteY32" fmla="*/ 1206891 h 2512169"/>
                  <a:gd name="connsiteX33" fmla="*/ 330775 w 1208199"/>
                  <a:gd name="connsiteY33" fmla="*/ 1140002 h 2512169"/>
                  <a:gd name="connsiteX34" fmla="*/ 266341 w 1208199"/>
                  <a:gd name="connsiteY34" fmla="*/ 1105027 h 2512169"/>
                  <a:gd name="connsiteX35" fmla="*/ 0 w 1208199"/>
                  <a:gd name="connsiteY35" fmla="*/ 604099 h 2512169"/>
                  <a:gd name="connsiteX36" fmla="*/ 604100 w 1208199"/>
                  <a:gd name="connsiteY36" fmla="*/ 0 h 2512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208199" h="2512169">
                    <a:moveTo>
                      <a:pt x="601292" y="204378"/>
                    </a:moveTo>
                    <a:cubicBezTo>
                      <a:pt x="490024" y="204378"/>
                      <a:pt x="399823" y="294579"/>
                      <a:pt x="399823" y="405847"/>
                    </a:cubicBezTo>
                    <a:cubicBezTo>
                      <a:pt x="399823" y="517115"/>
                      <a:pt x="490024" y="607316"/>
                      <a:pt x="601292" y="607316"/>
                    </a:cubicBezTo>
                    <a:cubicBezTo>
                      <a:pt x="712560" y="607316"/>
                      <a:pt x="802761" y="517115"/>
                      <a:pt x="802761" y="405847"/>
                    </a:cubicBezTo>
                    <a:cubicBezTo>
                      <a:pt x="802761" y="294579"/>
                      <a:pt x="712560" y="204378"/>
                      <a:pt x="601292" y="204378"/>
                    </a:cubicBezTo>
                    <a:close/>
                    <a:moveTo>
                      <a:pt x="604100" y="0"/>
                    </a:moveTo>
                    <a:cubicBezTo>
                      <a:pt x="937734" y="0"/>
                      <a:pt x="1208198" y="270464"/>
                      <a:pt x="1208199" y="604099"/>
                    </a:cubicBezTo>
                    <a:cubicBezTo>
                      <a:pt x="1208198" y="812621"/>
                      <a:pt x="1102548" y="996467"/>
                      <a:pt x="941857" y="1105028"/>
                    </a:cubicBezTo>
                    <a:lnTo>
                      <a:pt x="877420" y="1140003"/>
                    </a:lnTo>
                    <a:lnTo>
                      <a:pt x="944307" y="1206890"/>
                    </a:lnTo>
                    <a:cubicBezTo>
                      <a:pt x="967374" y="1229956"/>
                      <a:pt x="967374" y="1267354"/>
                      <a:pt x="944307" y="1290420"/>
                    </a:cubicBezTo>
                    <a:lnTo>
                      <a:pt x="827261" y="1407466"/>
                    </a:lnTo>
                    <a:lnTo>
                      <a:pt x="827261" y="1433607"/>
                    </a:lnTo>
                    <a:lnTo>
                      <a:pt x="895049" y="1501394"/>
                    </a:lnTo>
                    <a:cubicBezTo>
                      <a:pt x="921169" y="1527515"/>
                      <a:pt x="921169" y="1569863"/>
                      <a:pt x="895049" y="1595984"/>
                    </a:cubicBezTo>
                    <a:lnTo>
                      <a:pt x="827261" y="1663771"/>
                    </a:lnTo>
                    <a:lnTo>
                      <a:pt x="827261" y="1704646"/>
                    </a:lnTo>
                    <a:lnTo>
                      <a:pt x="895048" y="1772433"/>
                    </a:lnTo>
                    <a:cubicBezTo>
                      <a:pt x="921168" y="1798554"/>
                      <a:pt x="921168" y="1840902"/>
                      <a:pt x="895048" y="1867023"/>
                    </a:cubicBezTo>
                    <a:lnTo>
                      <a:pt x="827261" y="1934810"/>
                    </a:lnTo>
                    <a:lnTo>
                      <a:pt x="827261" y="1976018"/>
                    </a:lnTo>
                    <a:lnTo>
                      <a:pt x="895046" y="2043804"/>
                    </a:lnTo>
                    <a:cubicBezTo>
                      <a:pt x="921167" y="2069924"/>
                      <a:pt x="921167" y="2112273"/>
                      <a:pt x="895046" y="2138393"/>
                    </a:cubicBezTo>
                    <a:lnTo>
                      <a:pt x="827261" y="2206179"/>
                    </a:lnTo>
                    <a:lnTo>
                      <a:pt x="827261" y="2280797"/>
                    </a:lnTo>
                    <a:lnTo>
                      <a:pt x="816914" y="2309447"/>
                    </a:lnTo>
                    <a:lnTo>
                      <a:pt x="625299" y="2501062"/>
                    </a:lnTo>
                    <a:cubicBezTo>
                      <a:pt x="610489" y="2515872"/>
                      <a:pt x="586478" y="2515872"/>
                      <a:pt x="571669" y="2501062"/>
                    </a:cubicBezTo>
                    <a:lnTo>
                      <a:pt x="380053" y="2309447"/>
                    </a:lnTo>
                    <a:lnTo>
                      <a:pt x="368946" y="2282631"/>
                    </a:lnTo>
                    <a:lnTo>
                      <a:pt x="369953" y="1396484"/>
                    </a:lnTo>
                    <a:lnTo>
                      <a:pt x="263888" y="1290420"/>
                    </a:lnTo>
                    <a:cubicBezTo>
                      <a:pt x="240822" y="1267353"/>
                      <a:pt x="240822" y="1229956"/>
                      <a:pt x="263888" y="1206891"/>
                    </a:cubicBezTo>
                    <a:lnTo>
                      <a:pt x="330775" y="1140002"/>
                    </a:lnTo>
                    <a:lnTo>
                      <a:pt x="266341" y="1105027"/>
                    </a:lnTo>
                    <a:cubicBezTo>
                      <a:pt x="105650" y="996466"/>
                      <a:pt x="-1" y="812621"/>
                      <a:pt x="0" y="604099"/>
                    </a:cubicBezTo>
                    <a:cubicBezTo>
                      <a:pt x="-1" y="270464"/>
                      <a:pt x="270463" y="0"/>
                      <a:pt x="604100" y="0"/>
                    </a:cubicBezTo>
                    <a:close/>
                  </a:path>
                </a:pathLst>
              </a:custGeom>
              <a:solidFill>
                <a:srgbClr val="54B847"/>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a:ln>
                    <a:noFill/>
                  </a:ln>
                  <a:solidFill>
                    <a:srgbClr val="FFFFFF"/>
                  </a:solidFill>
                  <a:effectLst/>
                  <a:uLnTx/>
                  <a:uFillTx/>
                  <a:latin typeface="Calibri"/>
                  <a:ea typeface="+mn-ea"/>
                  <a:cs typeface="+mn-cs"/>
                  <a:sym typeface="Arial"/>
                </a:endParaRPr>
              </a:p>
            </p:txBody>
          </p:sp>
        </p:grpSp>
        <p:sp>
          <p:nvSpPr>
            <p:cNvPr id="107" name="Rectangle 106">
              <a:extLst>
                <a:ext uri="{FF2B5EF4-FFF2-40B4-BE49-F238E27FC236}">
                  <a16:creationId xmlns:a16="http://schemas.microsoft.com/office/drawing/2014/main" id="{C9510220-FE10-384C-B3EA-BADF96FCC8AA}"/>
                </a:ext>
              </a:extLst>
            </p:cNvPr>
            <p:cNvSpPr/>
            <p:nvPr/>
          </p:nvSpPr>
          <p:spPr>
            <a:xfrm>
              <a:off x="5273996" y="2541908"/>
              <a:ext cx="1593706" cy="369332"/>
            </a:xfrm>
            <a:prstGeom prst="rect">
              <a:avLst/>
            </a:prstGeom>
          </p:spPr>
          <p:txBody>
            <a:bodyPr wrap="none">
              <a:spAutoFit/>
            </a:bodyPr>
            <a:lstStyle/>
            <a:p>
              <a:r>
                <a:rPr lang="en-US" kern="0" dirty="0">
                  <a:solidFill>
                    <a:srgbClr val="000000"/>
                  </a:solidFill>
                </a:rPr>
                <a:t>CyberArk Vault</a:t>
              </a:r>
              <a:endParaRPr lang="en-US" dirty="0"/>
            </a:p>
          </p:txBody>
        </p:sp>
      </p:grpSp>
      <p:cxnSp>
        <p:nvCxnSpPr>
          <p:cNvPr id="111" name="Elbow Connector 110">
            <a:extLst>
              <a:ext uri="{FF2B5EF4-FFF2-40B4-BE49-F238E27FC236}">
                <a16:creationId xmlns:a16="http://schemas.microsoft.com/office/drawing/2014/main" id="{7F8A424A-DEE6-C54E-8AC1-8C91A2B4EFF0}"/>
              </a:ext>
            </a:extLst>
          </p:cNvPr>
          <p:cNvCxnSpPr>
            <a:cxnSpLocks/>
            <a:stCxn id="120" idx="2"/>
            <a:endCxn id="102" idx="3"/>
          </p:cNvCxnSpPr>
          <p:nvPr/>
        </p:nvCxnSpPr>
        <p:spPr>
          <a:xfrm rot="10800000" flipV="1">
            <a:off x="5642352" y="1987342"/>
            <a:ext cx="1134189" cy="3323"/>
          </a:xfrm>
          <a:prstGeom prst="bentConnector3">
            <a:avLst>
              <a:gd name="adj1" fmla="val 50000"/>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2" name="Elbow Connector 111">
            <a:extLst>
              <a:ext uri="{FF2B5EF4-FFF2-40B4-BE49-F238E27FC236}">
                <a16:creationId xmlns:a16="http://schemas.microsoft.com/office/drawing/2014/main" id="{1475CA60-03A8-2A42-B1FD-9904C8EDABFE}"/>
              </a:ext>
            </a:extLst>
          </p:cNvPr>
          <p:cNvCxnSpPr>
            <a:cxnSpLocks/>
            <a:stCxn id="15" idx="0"/>
          </p:cNvCxnSpPr>
          <p:nvPr/>
        </p:nvCxnSpPr>
        <p:spPr>
          <a:xfrm rot="5400000" flipH="1" flipV="1">
            <a:off x="3305118" y="2020988"/>
            <a:ext cx="1260270" cy="1298551"/>
          </a:xfrm>
          <a:prstGeom prst="bentConnector2">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6" name="Straight Arrow Connector 115">
            <a:extLst>
              <a:ext uri="{FF2B5EF4-FFF2-40B4-BE49-F238E27FC236}">
                <a16:creationId xmlns:a16="http://schemas.microsoft.com/office/drawing/2014/main" id="{9B1C0B2F-5AC9-C24B-A075-1338CF402B83}"/>
              </a:ext>
            </a:extLst>
          </p:cNvPr>
          <p:cNvCxnSpPr>
            <a:cxnSpLocks/>
            <a:stCxn id="91" idx="3"/>
            <a:endCxn id="19" idx="1"/>
          </p:cNvCxnSpPr>
          <p:nvPr/>
        </p:nvCxnSpPr>
        <p:spPr>
          <a:xfrm flipV="1">
            <a:off x="1702666" y="3928032"/>
            <a:ext cx="1183161" cy="7189"/>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17" name="Straight Arrow Connector 116">
            <a:extLst>
              <a:ext uri="{FF2B5EF4-FFF2-40B4-BE49-F238E27FC236}">
                <a16:creationId xmlns:a16="http://schemas.microsoft.com/office/drawing/2014/main" id="{A5BF1823-D219-7948-B550-2FB7034168CA}"/>
              </a:ext>
            </a:extLst>
          </p:cNvPr>
          <p:cNvCxnSpPr>
            <a:cxnSpLocks/>
            <a:stCxn id="20" idx="6"/>
            <a:endCxn id="6" idx="1"/>
          </p:cNvCxnSpPr>
          <p:nvPr/>
        </p:nvCxnSpPr>
        <p:spPr>
          <a:xfrm>
            <a:off x="3714165" y="4442471"/>
            <a:ext cx="1142804" cy="413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2" name="Elbow Connector 121">
            <a:extLst>
              <a:ext uri="{FF2B5EF4-FFF2-40B4-BE49-F238E27FC236}">
                <a16:creationId xmlns:a16="http://schemas.microsoft.com/office/drawing/2014/main" id="{0603EBFF-18AF-DA40-A81D-5842C6A42CA4}"/>
              </a:ext>
            </a:extLst>
          </p:cNvPr>
          <p:cNvCxnSpPr>
            <a:cxnSpLocks/>
            <a:stCxn id="95" idx="1"/>
            <a:endCxn id="9" idx="2"/>
          </p:cNvCxnSpPr>
          <p:nvPr/>
        </p:nvCxnSpPr>
        <p:spPr>
          <a:xfrm rot="10800000" flipV="1">
            <a:off x="5800585" y="4439408"/>
            <a:ext cx="3217543" cy="464029"/>
          </a:xfrm>
          <a:prstGeom prst="bentConnector4">
            <a:avLst>
              <a:gd name="adj1" fmla="val 39795"/>
              <a:gd name="adj2" fmla="val 142216"/>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5" name="Elbow Connector 124">
            <a:extLst>
              <a:ext uri="{FF2B5EF4-FFF2-40B4-BE49-F238E27FC236}">
                <a16:creationId xmlns:a16="http://schemas.microsoft.com/office/drawing/2014/main" id="{F6F05E9F-77A5-7445-B0FC-072FB6AF141D}"/>
              </a:ext>
            </a:extLst>
          </p:cNvPr>
          <p:cNvCxnSpPr>
            <a:cxnSpLocks/>
            <a:stCxn id="95" idx="1"/>
            <a:endCxn id="8" idx="0"/>
          </p:cNvCxnSpPr>
          <p:nvPr/>
        </p:nvCxnSpPr>
        <p:spPr>
          <a:xfrm rot="10800000">
            <a:off x="5800585" y="3887581"/>
            <a:ext cx="3217543" cy="551828"/>
          </a:xfrm>
          <a:prstGeom prst="bentConnector4">
            <a:avLst>
              <a:gd name="adj1" fmla="val 39795"/>
              <a:gd name="adj2" fmla="val 141426"/>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34" name="Rounded Rectangle 133">
            <a:extLst>
              <a:ext uri="{FF2B5EF4-FFF2-40B4-BE49-F238E27FC236}">
                <a16:creationId xmlns:a16="http://schemas.microsoft.com/office/drawing/2014/main" id="{16DA581E-8897-8A4E-8DE6-E4E1E4AD1A90}"/>
              </a:ext>
            </a:extLst>
          </p:cNvPr>
          <p:cNvSpPr/>
          <p:nvPr/>
        </p:nvSpPr>
        <p:spPr>
          <a:xfrm>
            <a:off x="5474863" y="1447017"/>
            <a:ext cx="1103148" cy="119499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Rectangle 140">
            <a:extLst>
              <a:ext uri="{FF2B5EF4-FFF2-40B4-BE49-F238E27FC236}">
                <a16:creationId xmlns:a16="http://schemas.microsoft.com/office/drawing/2014/main" id="{A6768EDD-A678-0647-9154-2EFF6284CEA3}"/>
              </a:ext>
            </a:extLst>
          </p:cNvPr>
          <p:cNvSpPr/>
          <p:nvPr/>
        </p:nvSpPr>
        <p:spPr>
          <a:xfrm>
            <a:off x="9676961" y="5362308"/>
            <a:ext cx="1608133" cy="369332"/>
          </a:xfrm>
          <a:prstGeom prst="rect">
            <a:avLst/>
          </a:prstGeom>
        </p:spPr>
        <p:txBody>
          <a:bodyPr wrap="none">
            <a:spAutoFit/>
          </a:bodyPr>
          <a:lstStyle/>
          <a:p>
            <a:pPr lvl="0" algn="ctr">
              <a:defRPr/>
            </a:pPr>
            <a:r>
              <a:rPr lang="en-US" kern="0" dirty="0"/>
              <a:t>Target Systems</a:t>
            </a:r>
          </a:p>
        </p:txBody>
      </p:sp>
      <p:sp>
        <p:nvSpPr>
          <p:cNvPr id="150" name="Rectangle 149">
            <a:extLst>
              <a:ext uri="{FF2B5EF4-FFF2-40B4-BE49-F238E27FC236}">
                <a16:creationId xmlns:a16="http://schemas.microsoft.com/office/drawing/2014/main" id="{099280F3-81B4-544B-BBCA-C0CEEB2C0C93}"/>
              </a:ext>
            </a:extLst>
          </p:cNvPr>
          <p:cNvSpPr/>
          <p:nvPr/>
        </p:nvSpPr>
        <p:spPr>
          <a:xfrm>
            <a:off x="1385893" y="1868680"/>
            <a:ext cx="1665718" cy="923330"/>
          </a:xfrm>
          <a:prstGeom prst="rect">
            <a:avLst/>
          </a:prstGeom>
          <a:solidFill>
            <a:schemeClr val="bg1"/>
          </a:solidFill>
          <a:ln>
            <a:solidFill>
              <a:schemeClr val="accent1">
                <a:lumMod val="75000"/>
              </a:schemeClr>
            </a:solidFill>
          </a:ln>
          <a:effectLst>
            <a:outerShdw blurRad="50800" dist="38100" dir="2700000" algn="tl" rotWithShape="0">
              <a:prstClr val="black">
                <a:alpha val="40000"/>
              </a:prstClr>
            </a:outerShdw>
          </a:effectLst>
        </p:spPr>
        <p:txBody>
          <a:bodyPr wrap="square">
            <a:spAutoFit/>
          </a:bodyPr>
          <a:lstStyle/>
          <a:p>
            <a:r>
              <a:rPr lang="en-US" kern="0" dirty="0">
                <a:solidFill>
                  <a:srgbClr val="000000"/>
                </a:solidFill>
              </a:rPr>
              <a:t>Admin access is authenticated and recorded</a:t>
            </a:r>
            <a:endParaRPr lang="en-US" dirty="0"/>
          </a:p>
        </p:txBody>
      </p:sp>
      <p:sp>
        <p:nvSpPr>
          <p:cNvPr id="151" name="Rectangle 150">
            <a:extLst>
              <a:ext uri="{FF2B5EF4-FFF2-40B4-BE49-F238E27FC236}">
                <a16:creationId xmlns:a16="http://schemas.microsoft.com/office/drawing/2014/main" id="{AB49D327-1188-3E4C-9B60-37FE25D56447}"/>
              </a:ext>
            </a:extLst>
          </p:cNvPr>
          <p:cNvSpPr/>
          <p:nvPr/>
        </p:nvSpPr>
        <p:spPr>
          <a:xfrm>
            <a:off x="7570686" y="2727559"/>
            <a:ext cx="3097614" cy="646331"/>
          </a:xfrm>
          <a:prstGeom prst="rect">
            <a:avLst/>
          </a:prstGeom>
          <a:solidFill>
            <a:schemeClr val="bg1"/>
          </a:solidFill>
          <a:ln>
            <a:solidFill>
              <a:schemeClr val="accent1">
                <a:lumMod val="75000"/>
              </a:schemeClr>
            </a:solidFill>
          </a:ln>
          <a:effectLst>
            <a:outerShdw blurRad="50800" dist="38100" dir="2700000" algn="tl" rotWithShape="0">
              <a:prstClr val="black">
                <a:alpha val="40000"/>
              </a:prstClr>
            </a:outerShdw>
          </a:effectLst>
        </p:spPr>
        <p:txBody>
          <a:bodyPr wrap="square">
            <a:spAutoFit/>
          </a:bodyPr>
          <a:lstStyle/>
          <a:p>
            <a:r>
              <a:rPr lang="en-US" kern="0" dirty="0">
                <a:solidFill>
                  <a:srgbClr val="000000"/>
                </a:solidFill>
              </a:rPr>
              <a:t>Script identities can be unique, w/ access to different safes. </a:t>
            </a:r>
            <a:endParaRPr lang="en-US" dirty="0"/>
          </a:p>
        </p:txBody>
      </p:sp>
      <p:grpSp>
        <p:nvGrpSpPr>
          <p:cNvPr id="113" name="Group 112">
            <a:extLst>
              <a:ext uri="{FF2B5EF4-FFF2-40B4-BE49-F238E27FC236}">
                <a16:creationId xmlns:a16="http://schemas.microsoft.com/office/drawing/2014/main" id="{6A3DB69C-E131-AC41-B343-AD1B164FC756}"/>
              </a:ext>
            </a:extLst>
          </p:cNvPr>
          <p:cNvGrpSpPr/>
          <p:nvPr/>
        </p:nvGrpSpPr>
        <p:grpSpPr>
          <a:xfrm>
            <a:off x="6555794" y="1651370"/>
            <a:ext cx="957885" cy="932849"/>
            <a:chOff x="6555794" y="1564745"/>
            <a:chExt cx="957885" cy="932849"/>
          </a:xfrm>
        </p:grpSpPr>
        <p:grpSp>
          <p:nvGrpSpPr>
            <p:cNvPr id="118" name="Group 117">
              <a:extLst>
                <a:ext uri="{FF2B5EF4-FFF2-40B4-BE49-F238E27FC236}">
                  <a16:creationId xmlns:a16="http://schemas.microsoft.com/office/drawing/2014/main" id="{AADDA951-9F7B-6942-82F8-471061A27A80}"/>
                </a:ext>
              </a:extLst>
            </p:cNvPr>
            <p:cNvGrpSpPr/>
            <p:nvPr/>
          </p:nvGrpSpPr>
          <p:grpSpPr>
            <a:xfrm>
              <a:off x="6555794" y="1564745"/>
              <a:ext cx="957885" cy="932849"/>
              <a:chOff x="1221145" y="5189879"/>
              <a:chExt cx="957885" cy="932849"/>
            </a:xfrm>
          </p:grpSpPr>
          <p:sp>
            <p:nvSpPr>
              <p:cNvPr id="119" name="Rounded Rectangle 118">
                <a:extLst>
                  <a:ext uri="{FF2B5EF4-FFF2-40B4-BE49-F238E27FC236}">
                    <a16:creationId xmlns:a16="http://schemas.microsoft.com/office/drawing/2014/main" id="{1B8D5A5D-7394-3C45-A19D-0627F4985EC5}"/>
                  </a:ext>
                </a:extLst>
              </p:cNvPr>
              <p:cNvSpPr/>
              <p:nvPr/>
            </p:nvSpPr>
            <p:spPr>
              <a:xfrm>
                <a:off x="1221145" y="5189879"/>
                <a:ext cx="957885" cy="932849"/>
              </a:xfrm>
              <a:prstGeom prst="roundRect">
                <a:avLst/>
              </a:prstGeom>
              <a:solidFill>
                <a:srgbClr val="224982">
                  <a:alpha val="50000"/>
                </a:srgbClr>
              </a:solidFill>
              <a:ln w="12700" cap="flat"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sp>
            <p:nvSpPr>
              <p:cNvPr id="120" name="Oval 119">
                <a:extLst>
                  <a:ext uri="{FF2B5EF4-FFF2-40B4-BE49-F238E27FC236}">
                    <a16:creationId xmlns:a16="http://schemas.microsoft.com/office/drawing/2014/main" id="{C112DE5B-27DA-3849-AD6E-B271688814FE}"/>
                  </a:ext>
                </a:extLst>
              </p:cNvPr>
              <p:cNvSpPr/>
              <p:nvPr/>
            </p:nvSpPr>
            <p:spPr>
              <a:xfrm>
                <a:off x="1441891" y="5267516"/>
                <a:ext cx="516672" cy="516672"/>
              </a:xfrm>
              <a:prstGeom prst="ellipse">
                <a:avLst/>
              </a:prstGeom>
              <a:solidFill>
                <a:srgbClr val="224982"/>
              </a:solidFill>
              <a:ln w="127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200" kern="0" dirty="0">
                    <a:solidFill>
                      <a:srgbClr val="FFFFFF"/>
                    </a:solidFill>
                    <a:latin typeface="Calibri"/>
                  </a:rPr>
                  <a:t>CP</a:t>
                </a:r>
                <a:endParaRPr kumimoji="0" lang="en-US" sz="1200" b="0" i="0" u="none" strike="noStrike" kern="0" cap="none" spc="0" normalizeH="0" baseline="0" noProof="0" dirty="0">
                  <a:ln>
                    <a:noFill/>
                  </a:ln>
                  <a:solidFill>
                    <a:srgbClr val="FFFFFF"/>
                  </a:solidFill>
                  <a:effectLst/>
                  <a:uLnTx/>
                  <a:uFillTx/>
                  <a:latin typeface="Calibri"/>
                  <a:ea typeface="+mn-ea"/>
                  <a:cs typeface="+mn-cs"/>
                </a:endParaRPr>
              </a:p>
            </p:txBody>
          </p:sp>
        </p:grpSp>
        <p:pic>
          <p:nvPicPr>
            <p:cNvPr id="121" name="Picture 120">
              <a:extLst>
                <a:ext uri="{FF2B5EF4-FFF2-40B4-BE49-F238E27FC236}">
                  <a16:creationId xmlns:a16="http://schemas.microsoft.com/office/drawing/2014/main" id="{A209F085-FE6E-4F45-89B1-CD0BBEE2CD72}"/>
                </a:ext>
              </a:extLst>
            </p:cNvPr>
            <p:cNvPicPr>
              <a:picLocks noChangeAspect="1"/>
            </p:cNvPicPr>
            <p:nvPr/>
          </p:nvPicPr>
          <p:blipFill>
            <a:blip r:embed="rId3"/>
            <a:stretch>
              <a:fillRect/>
            </a:stretch>
          </p:blipFill>
          <p:spPr>
            <a:xfrm>
              <a:off x="6737817" y="2211940"/>
              <a:ext cx="537384" cy="179128"/>
            </a:xfrm>
            <a:prstGeom prst="rect">
              <a:avLst/>
            </a:prstGeom>
          </p:spPr>
        </p:pic>
      </p:grpSp>
    </p:spTree>
    <p:extLst>
      <p:ext uri="{BB962C8B-B14F-4D97-AF65-F5344CB8AC3E}">
        <p14:creationId xmlns:p14="http://schemas.microsoft.com/office/powerpoint/2010/main" val="589568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2D2CCBC-89ED-5E43-8F9E-0B51D1513E46}"/>
              </a:ext>
            </a:extLst>
          </p:cNvPr>
          <p:cNvSpPr>
            <a:spLocks noGrp="1"/>
          </p:cNvSpPr>
          <p:nvPr>
            <p:ph type="title"/>
          </p:nvPr>
        </p:nvSpPr>
        <p:spPr/>
        <p:txBody>
          <a:bodyPr/>
          <a:lstStyle/>
          <a:p>
            <a:r>
              <a:rPr lang="en-US" dirty="0"/>
              <a:t>Agenda</a:t>
            </a:r>
          </a:p>
        </p:txBody>
      </p:sp>
      <p:sp>
        <p:nvSpPr>
          <p:cNvPr id="4" name="Content Placeholder 3">
            <a:extLst>
              <a:ext uri="{FF2B5EF4-FFF2-40B4-BE49-F238E27FC236}">
                <a16:creationId xmlns:a16="http://schemas.microsoft.com/office/drawing/2014/main" id="{2263D1E3-B3EA-4B40-8A86-C9D3FA4D1712}"/>
              </a:ext>
            </a:extLst>
          </p:cNvPr>
          <p:cNvSpPr>
            <a:spLocks noGrp="1"/>
          </p:cNvSpPr>
          <p:nvPr>
            <p:ph idx="1"/>
          </p:nvPr>
        </p:nvSpPr>
        <p:spPr>
          <a:xfrm>
            <a:off x="600205" y="1085850"/>
            <a:ext cx="10986369" cy="5208814"/>
          </a:xfrm>
        </p:spPr>
        <p:txBody>
          <a:bodyPr>
            <a:normAutofit fontScale="55000" lnSpcReduction="20000"/>
          </a:bodyPr>
          <a:lstStyle/>
          <a:p>
            <a:pPr>
              <a:lnSpc>
                <a:spcPct val="150000"/>
              </a:lnSpc>
            </a:pPr>
            <a:r>
              <a:rPr lang="en-US" dirty="0"/>
              <a:t>Use-cases</a:t>
            </a:r>
          </a:p>
          <a:p>
            <a:pPr lvl="1">
              <a:lnSpc>
                <a:spcPct val="150000"/>
              </a:lnSpc>
            </a:pPr>
            <a:r>
              <a:rPr lang="en-US" dirty="0"/>
              <a:t>Cloud integration and capabilities (</a:t>
            </a:r>
            <a:r>
              <a:rPr lang="en-US" dirty="0" err="1"/>
              <a:t>Conjur</a:t>
            </a:r>
            <a:r>
              <a:rPr lang="en-US" dirty="0"/>
              <a:t> architecture with followers in cloud)</a:t>
            </a:r>
          </a:p>
          <a:p>
            <a:pPr lvl="1">
              <a:lnSpc>
                <a:spcPct val="150000"/>
              </a:lnSpc>
            </a:pPr>
            <a:r>
              <a:rPr lang="en-US" dirty="0"/>
              <a:t>Summon utility</a:t>
            </a:r>
          </a:p>
          <a:p>
            <a:pPr lvl="1">
              <a:lnSpc>
                <a:spcPct val="150000"/>
              </a:lnSpc>
            </a:pPr>
            <a:r>
              <a:rPr lang="en-US" dirty="0"/>
              <a:t>Terraform Enterprise (how can we integrate with </a:t>
            </a:r>
            <a:r>
              <a:rPr lang="en-US" dirty="0" err="1"/>
              <a:t>Conjur</a:t>
            </a:r>
            <a:r>
              <a:rPr lang="en-US" dirty="0"/>
              <a:t>?)</a:t>
            </a:r>
          </a:p>
          <a:p>
            <a:pPr lvl="1">
              <a:lnSpc>
                <a:spcPct val="150000"/>
              </a:lnSpc>
            </a:pPr>
            <a:r>
              <a:rPr lang="en-US" dirty="0"/>
              <a:t>Terraform provider integration for cloud</a:t>
            </a:r>
          </a:p>
          <a:p>
            <a:pPr lvl="1">
              <a:lnSpc>
                <a:spcPct val="150000"/>
              </a:lnSpc>
            </a:pPr>
            <a:r>
              <a:rPr lang="en-US" dirty="0"/>
              <a:t>Azure Authentication (All capabilities – System assigned, and user assigned managed identities)</a:t>
            </a:r>
          </a:p>
          <a:p>
            <a:pPr lvl="1">
              <a:lnSpc>
                <a:spcPct val="150000"/>
              </a:lnSpc>
            </a:pPr>
            <a:r>
              <a:rPr lang="en-US" dirty="0"/>
              <a:t>AWS Authentication (short lived token using IAM role etc.)</a:t>
            </a:r>
          </a:p>
          <a:p>
            <a:pPr lvl="1">
              <a:lnSpc>
                <a:spcPct val="150000"/>
              </a:lnSpc>
            </a:pPr>
            <a:r>
              <a:rPr lang="en-US" dirty="0"/>
              <a:t>Policy branch compared to </a:t>
            </a:r>
            <a:r>
              <a:rPr lang="en-US" dirty="0" err="1"/>
              <a:t>Hashi</a:t>
            </a:r>
            <a:r>
              <a:rPr lang="en-US" dirty="0"/>
              <a:t> namespace?</a:t>
            </a:r>
          </a:p>
          <a:p>
            <a:pPr>
              <a:lnSpc>
                <a:spcPct val="150000"/>
              </a:lnSpc>
            </a:pPr>
            <a:r>
              <a:rPr lang="en-US" dirty="0"/>
              <a:t>Discuss on a High-Level below capabilities </a:t>
            </a:r>
          </a:p>
          <a:p>
            <a:pPr lvl="1">
              <a:lnSpc>
                <a:spcPct val="150000"/>
              </a:lnSpc>
            </a:pPr>
            <a:r>
              <a:rPr lang="en-US" dirty="0"/>
              <a:t>Lifecycle management - How to deploy applications, secrets managed along pipeline, applications rolled back, credentials deleted/rolled back</a:t>
            </a:r>
          </a:p>
          <a:p>
            <a:pPr lvl="1">
              <a:lnSpc>
                <a:spcPct val="150000"/>
              </a:lnSpc>
            </a:pPr>
            <a:r>
              <a:rPr lang="en-US" dirty="0"/>
              <a:t>Zero Trust - Micro segmentation, workload security, human - human, machine - human. How is this concept applied from the product perspective?</a:t>
            </a:r>
          </a:p>
          <a:p>
            <a:pPr>
              <a:lnSpc>
                <a:spcPct val="150000"/>
              </a:lnSpc>
            </a:pPr>
            <a:endParaRPr lang="en-US" dirty="0"/>
          </a:p>
        </p:txBody>
      </p:sp>
    </p:spTree>
    <p:extLst>
      <p:ext uri="{BB962C8B-B14F-4D97-AF65-F5344CB8AC3E}">
        <p14:creationId xmlns:p14="http://schemas.microsoft.com/office/powerpoint/2010/main" val="16094990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Conjur</a:t>
            </a:r>
            <a:r>
              <a:rPr lang="en-US" dirty="0"/>
              <a:t> Secrets Manager - Solution Architecture</a:t>
            </a:r>
          </a:p>
        </p:txBody>
      </p:sp>
      <p:sp>
        <p:nvSpPr>
          <p:cNvPr id="24" name="Trapezoid 23">
            <a:extLst>
              <a:ext uri="{FF2B5EF4-FFF2-40B4-BE49-F238E27FC236}">
                <a16:creationId xmlns:a16="http://schemas.microsoft.com/office/drawing/2014/main" id="{75175685-FD07-0647-9C9B-9EB950535F37}"/>
              </a:ext>
            </a:extLst>
          </p:cNvPr>
          <p:cNvSpPr/>
          <p:nvPr/>
        </p:nvSpPr>
        <p:spPr>
          <a:xfrm>
            <a:off x="4450079" y="2155250"/>
            <a:ext cx="3291840" cy="515818"/>
          </a:xfrm>
          <a:prstGeom prst="trapezoid">
            <a:avLst>
              <a:gd name="adj" fmla="val 282850"/>
            </a:avLst>
          </a:prstGeom>
          <a:solidFill>
            <a:srgbClr val="224982"/>
          </a:solidFill>
          <a:ln w="12700" cap="flat" cmpd="sng" algn="ctr">
            <a:noFill/>
            <a:prstDash val="solid"/>
          </a:ln>
          <a:effectLst/>
        </p:spPr>
        <p:txBody>
          <a:bodyPr vert="horz"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sp>
        <p:nvSpPr>
          <p:cNvPr id="26" name="Trapezoid 25">
            <a:extLst>
              <a:ext uri="{FF2B5EF4-FFF2-40B4-BE49-F238E27FC236}">
                <a16:creationId xmlns:a16="http://schemas.microsoft.com/office/drawing/2014/main" id="{0D64A240-8C05-744E-8D5C-926B68031CAA}"/>
              </a:ext>
            </a:extLst>
          </p:cNvPr>
          <p:cNvSpPr/>
          <p:nvPr/>
        </p:nvSpPr>
        <p:spPr>
          <a:xfrm>
            <a:off x="846661" y="3491328"/>
            <a:ext cx="10498667" cy="623337"/>
          </a:xfrm>
          <a:prstGeom prst="trapezoid">
            <a:avLst>
              <a:gd name="adj" fmla="val 808013"/>
            </a:avLst>
          </a:prstGeom>
          <a:solidFill>
            <a:srgbClr val="224982"/>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a:ea typeface="+mn-ea"/>
              <a:cs typeface="+mn-cs"/>
            </a:endParaRPr>
          </a:p>
        </p:txBody>
      </p:sp>
      <p:sp>
        <p:nvSpPr>
          <p:cNvPr id="27" name="Rounded Rectangle 26">
            <a:extLst>
              <a:ext uri="{FF2B5EF4-FFF2-40B4-BE49-F238E27FC236}">
                <a16:creationId xmlns:a16="http://schemas.microsoft.com/office/drawing/2014/main" id="{5E3D3245-121E-3A4E-B539-BA161C7F7B35}"/>
              </a:ext>
            </a:extLst>
          </p:cNvPr>
          <p:cNvSpPr/>
          <p:nvPr/>
        </p:nvSpPr>
        <p:spPr>
          <a:xfrm>
            <a:off x="4311011" y="2668369"/>
            <a:ext cx="3569969" cy="822960"/>
          </a:xfrm>
          <a:prstGeom prst="roundRect">
            <a:avLst/>
          </a:prstGeom>
          <a:solidFill>
            <a:srgbClr val="224982">
              <a:alpha val="50000"/>
            </a:srgbClr>
          </a:solidFill>
          <a:ln w="12700" cap="flat" cmpd="sng" algn="ctr">
            <a:solidFill>
              <a:srgbClr val="224982">
                <a:lumMod val="60000"/>
                <a:lumOff val="4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Calibri"/>
                <a:ea typeface="+mn-ea"/>
                <a:cs typeface="+mn-cs"/>
              </a:rPr>
              <a:t>Leader/Standby</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Calibri"/>
                <a:ea typeface="+mn-ea"/>
                <a:cs typeface="+mn-cs"/>
              </a:rPr>
              <a:t>(update availability)</a:t>
            </a:r>
          </a:p>
        </p:txBody>
      </p:sp>
      <p:sp>
        <p:nvSpPr>
          <p:cNvPr id="32" name="Rounded Rectangle 31">
            <a:extLst>
              <a:ext uri="{FF2B5EF4-FFF2-40B4-BE49-F238E27FC236}">
                <a16:creationId xmlns:a16="http://schemas.microsoft.com/office/drawing/2014/main" id="{6F70D7D0-7D80-7748-8C61-A7AE05786DE6}"/>
              </a:ext>
            </a:extLst>
          </p:cNvPr>
          <p:cNvSpPr/>
          <p:nvPr/>
        </p:nvSpPr>
        <p:spPr>
          <a:xfrm>
            <a:off x="609601" y="4114665"/>
            <a:ext cx="10972799" cy="822960"/>
          </a:xfrm>
          <a:prstGeom prst="roundRect">
            <a:avLst/>
          </a:prstGeom>
          <a:solidFill>
            <a:srgbClr val="224982">
              <a:alpha val="50000"/>
            </a:srgbClr>
          </a:solidFill>
          <a:ln w="12700" cap="flat" cmpd="sng" algn="ctr">
            <a:solidFill>
              <a:srgbClr val="224982">
                <a:lumMod val="60000"/>
                <a:lumOff val="4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Calibri"/>
                <a:ea typeface="+mn-ea"/>
                <a:cs typeface="+mn-cs"/>
              </a:rPr>
              <a:t>Followers</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Calibri"/>
                <a:ea typeface="+mn-ea"/>
                <a:cs typeface="+mn-cs"/>
              </a:rPr>
              <a:t>(service availability, scalability, accessibility)</a:t>
            </a:r>
          </a:p>
        </p:txBody>
      </p:sp>
      <p:sp>
        <p:nvSpPr>
          <p:cNvPr id="33" name="Rounded Rectangle 32">
            <a:extLst>
              <a:ext uri="{FF2B5EF4-FFF2-40B4-BE49-F238E27FC236}">
                <a16:creationId xmlns:a16="http://schemas.microsoft.com/office/drawing/2014/main" id="{7A12E33F-B763-EE42-8DD1-458B17E50CEC}"/>
              </a:ext>
            </a:extLst>
          </p:cNvPr>
          <p:cNvSpPr/>
          <p:nvPr/>
        </p:nvSpPr>
        <p:spPr>
          <a:xfrm>
            <a:off x="4877538" y="1330469"/>
            <a:ext cx="2436907" cy="822960"/>
          </a:xfrm>
          <a:prstGeom prst="roundRect">
            <a:avLst/>
          </a:prstGeom>
          <a:solidFill>
            <a:srgbClr val="224982">
              <a:alpha val="50000"/>
            </a:srgbClr>
          </a:solidFill>
          <a:ln w="12700" cap="flat" cmpd="sng" algn="ctr">
            <a:solidFill>
              <a:srgbClr val="224982">
                <a:lumMod val="60000"/>
                <a:lumOff val="4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FFFFFF"/>
                </a:solidFill>
                <a:effectLst/>
                <a:uLnTx/>
                <a:uFillTx/>
                <a:latin typeface="Calibri"/>
                <a:ea typeface="+mn-ea"/>
                <a:cs typeface="+mn-cs"/>
              </a:rPr>
              <a:t>Enterprise Vault</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Calibri"/>
                <a:ea typeface="+mn-ea"/>
                <a:cs typeface="+mn-cs"/>
              </a:rPr>
              <a:t>(system of record)</a:t>
            </a:r>
          </a:p>
        </p:txBody>
      </p:sp>
      <p:sp>
        <p:nvSpPr>
          <p:cNvPr id="34" name="Rounded Rectangle 33">
            <a:extLst>
              <a:ext uri="{FF2B5EF4-FFF2-40B4-BE49-F238E27FC236}">
                <a16:creationId xmlns:a16="http://schemas.microsoft.com/office/drawing/2014/main" id="{01DFCE54-73FF-9B47-8A71-11133EE165F6}"/>
              </a:ext>
            </a:extLst>
          </p:cNvPr>
          <p:cNvSpPr/>
          <p:nvPr/>
        </p:nvSpPr>
        <p:spPr>
          <a:xfrm>
            <a:off x="609600" y="5144544"/>
            <a:ext cx="3115733" cy="538247"/>
          </a:xfrm>
          <a:prstGeom prst="roundRect">
            <a:avLst/>
          </a:prstGeom>
          <a:solidFill>
            <a:srgbClr val="FFFFFF">
              <a:alpha val="50000"/>
            </a:srgbClr>
          </a:solidFill>
          <a:ln w="12700" cap="flat" cmpd="sng" algn="ctr">
            <a:solidFill>
              <a:srgbClr val="FFFFFF">
                <a:lumMod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Calibri"/>
                <a:ea typeface="+mn-ea"/>
                <a:cs typeface="+mn-cs"/>
              </a:rPr>
              <a:t>Build Automation</a:t>
            </a:r>
          </a:p>
        </p:txBody>
      </p:sp>
      <p:sp>
        <p:nvSpPr>
          <p:cNvPr id="35" name="Rounded Rectangle 34">
            <a:extLst>
              <a:ext uri="{FF2B5EF4-FFF2-40B4-BE49-F238E27FC236}">
                <a16:creationId xmlns:a16="http://schemas.microsoft.com/office/drawing/2014/main" id="{7E9737DB-E826-A641-A12E-8344C0CFA682}"/>
              </a:ext>
            </a:extLst>
          </p:cNvPr>
          <p:cNvSpPr/>
          <p:nvPr/>
        </p:nvSpPr>
        <p:spPr>
          <a:xfrm>
            <a:off x="4538126" y="5144544"/>
            <a:ext cx="3115733" cy="538247"/>
          </a:xfrm>
          <a:prstGeom prst="roundRect">
            <a:avLst/>
          </a:prstGeom>
          <a:solidFill>
            <a:srgbClr val="FFFFFF">
              <a:alpha val="50000"/>
            </a:srgbClr>
          </a:solidFill>
          <a:ln w="12700" cap="flat" cmpd="sng" algn="ctr">
            <a:solidFill>
              <a:srgbClr val="FFFFFF">
                <a:lumMod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Calibri"/>
                <a:ea typeface="+mn-ea"/>
                <a:cs typeface="+mn-cs"/>
              </a:rPr>
              <a:t>Deployment Automation</a:t>
            </a:r>
          </a:p>
        </p:txBody>
      </p:sp>
      <p:sp>
        <p:nvSpPr>
          <p:cNvPr id="36" name="Rounded Rectangle 35">
            <a:extLst>
              <a:ext uri="{FF2B5EF4-FFF2-40B4-BE49-F238E27FC236}">
                <a16:creationId xmlns:a16="http://schemas.microsoft.com/office/drawing/2014/main" id="{9470BF91-B089-5046-8BC9-6867C0A0461D}"/>
              </a:ext>
            </a:extLst>
          </p:cNvPr>
          <p:cNvSpPr/>
          <p:nvPr/>
        </p:nvSpPr>
        <p:spPr>
          <a:xfrm>
            <a:off x="8466652" y="5144543"/>
            <a:ext cx="3115733" cy="538247"/>
          </a:xfrm>
          <a:prstGeom prst="roundRect">
            <a:avLst/>
          </a:prstGeom>
          <a:solidFill>
            <a:srgbClr val="FFFFFF">
              <a:alpha val="50000"/>
            </a:srgbClr>
          </a:solidFill>
          <a:ln w="12700" cap="flat" cmpd="sng" algn="ctr">
            <a:solidFill>
              <a:srgbClr val="FFFFFF">
                <a:lumMod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Calibri"/>
                <a:ea typeface="+mn-ea"/>
                <a:cs typeface="+mn-cs"/>
              </a:rPr>
              <a:t>Infrastructure Automation</a:t>
            </a:r>
          </a:p>
        </p:txBody>
      </p:sp>
      <p:sp>
        <p:nvSpPr>
          <p:cNvPr id="37" name="Rounded Rectangle 36">
            <a:extLst>
              <a:ext uri="{FF2B5EF4-FFF2-40B4-BE49-F238E27FC236}">
                <a16:creationId xmlns:a16="http://schemas.microsoft.com/office/drawing/2014/main" id="{78DD5646-C463-FA47-BB90-8F52DB41AAA3}"/>
              </a:ext>
            </a:extLst>
          </p:cNvPr>
          <p:cNvSpPr/>
          <p:nvPr/>
        </p:nvSpPr>
        <p:spPr>
          <a:xfrm>
            <a:off x="6587052" y="5889710"/>
            <a:ext cx="3115733" cy="538247"/>
          </a:xfrm>
          <a:prstGeom prst="roundRect">
            <a:avLst/>
          </a:prstGeom>
          <a:solidFill>
            <a:srgbClr val="FFFFFF">
              <a:alpha val="50000"/>
            </a:srgbClr>
          </a:solidFill>
          <a:ln w="12700" cap="flat" cmpd="sng" algn="ctr">
            <a:solidFill>
              <a:srgbClr val="FFFFFF">
                <a:lumMod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mn-ea"/>
                <a:cs typeface="+mn-cs"/>
              </a:rPr>
              <a:t>Applications</a:t>
            </a:r>
            <a:endParaRPr kumimoji="0" lang="en-US"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38" name="Rounded Rectangle 37">
            <a:extLst>
              <a:ext uri="{FF2B5EF4-FFF2-40B4-BE49-F238E27FC236}">
                <a16:creationId xmlns:a16="http://schemas.microsoft.com/office/drawing/2014/main" id="{93245E29-9B1F-2C46-9743-181C39674EE6}"/>
              </a:ext>
            </a:extLst>
          </p:cNvPr>
          <p:cNvSpPr/>
          <p:nvPr/>
        </p:nvSpPr>
        <p:spPr>
          <a:xfrm>
            <a:off x="2506119" y="5889710"/>
            <a:ext cx="3115733" cy="538247"/>
          </a:xfrm>
          <a:prstGeom prst="roundRect">
            <a:avLst/>
          </a:prstGeom>
          <a:solidFill>
            <a:srgbClr val="FFFFFF">
              <a:alpha val="50000"/>
            </a:srgbClr>
          </a:solidFill>
          <a:ln w="12700" cap="flat" cmpd="sng" algn="ctr">
            <a:solidFill>
              <a:srgbClr val="FFFFFF">
                <a:lumMod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Calibri"/>
                <a:ea typeface="+mn-ea"/>
                <a:cs typeface="+mn-cs"/>
              </a:rPr>
              <a:t>Applications</a:t>
            </a:r>
          </a:p>
        </p:txBody>
      </p:sp>
      <p:sp>
        <p:nvSpPr>
          <p:cNvPr id="39" name="Up Arrow 38">
            <a:extLst>
              <a:ext uri="{FF2B5EF4-FFF2-40B4-BE49-F238E27FC236}">
                <a16:creationId xmlns:a16="http://schemas.microsoft.com/office/drawing/2014/main" id="{AFA20BA5-5D49-9046-B98A-207331D4ABA6}"/>
              </a:ext>
            </a:extLst>
          </p:cNvPr>
          <p:cNvSpPr/>
          <p:nvPr/>
        </p:nvSpPr>
        <p:spPr>
          <a:xfrm flipV="1">
            <a:off x="609600" y="1330468"/>
            <a:ext cx="1076989" cy="2577276"/>
          </a:xfrm>
          <a:prstGeom prst="upArrow">
            <a:avLst/>
          </a:prstGeom>
          <a:solidFill>
            <a:srgbClr val="224982"/>
          </a:solidFill>
          <a:ln w="12700" cap="flat" cmpd="sng" algn="ctr">
            <a:noFill/>
            <a:prstDash val="solid"/>
          </a:ln>
          <a:effectLst/>
        </p:spPr>
        <p:txBody>
          <a:bodyPr vert="vert27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FFFFFF"/>
                </a:solidFill>
                <a:effectLst/>
                <a:uLnTx/>
                <a:uFillTx/>
                <a:latin typeface="Calibri"/>
                <a:ea typeface="+mn-ea"/>
                <a:cs typeface="+mn-cs"/>
              </a:rPr>
              <a:t>Secrets Updates</a:t>
            </a:r>
          </a:p>
        </p:txBody>
      </p:sp>
      <p:sp>
        <p:nvSpPr>
          <p:cNvPr id="40" name="Up Arrow 39">
            <a:extLst>
              <a:ext uri="{FF2B5EF4-FFF2-40B4-BE49-F238E27FC236}">
                <a16:creationId xmlns:a16="http://schemas.microsoft.com/office/drawing/2014/main" id="{EC5CE38D-FB99-834C-BB62-10367DA4C159}"/>
              </a:ext>
            </a:extLst>
          </p:cNvPr>
          <p:cNvSpPr/>
          <p:nvPr/>
        </p:nvSpPr>
        <p:spPr>
          <a:xfrm>
            <a:off x="10582990" y="1322538"/>
            <a:ext cx="961529" cy="2529085"/>
          </a:xfrm>
          <a:prstGeom prst="upArrow">
            <a:avLst/>
          </a:prstGeom>
          <a:solidFill>
            <a:srgbClr val="224982"/>
          </a:solidFill>
          <a:ln w="12700" cap="flat" cmpd="sng" algn="ctr">
            <a:noFill/>
            <a:prstDash val="solid"/>
          </a:ln>
          <a:effectLst/>
        </p:spPr>
        <p:txBody>
          <a:bodyPr vert="vert27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FFFFFF"/>
                </a:solidFill>
                <a:effectLst/>
                <a:uLnTx/>
                <a:uFillTx/>
                <a:latin typeface="Calibri"/>
                <a:ea typeface="+mn-ea"/>
                <a:cs typeface="+mn-cs"/>
              </a:rPr>
              <a:t>Audit Updates</a:t>
            </a:r>
          </a:p>
        </p:txBody>
      </p:sp>
      <p:sp>
        <p:nvSpPr>
          <p:cNvPr id="41" name="Oval 40">
            <a:extLst>
              <a:ext uri="{FF2B5EF4-FFF2-40B4-BE49-F238E27FC236}">
                <a16:creationId xmlns:a16="http://schemas.microsoft.com/office/drawing/2014/main" id="{1475584C-7FC6-AB46-A495-3A405EE38556}"/>
              </a:ext>
            </a:extLst>
          </p:cNvPr>
          <p:cNvSpPr/>
          <p:nvPr/>
        </p:nvSpPr>
        <p:spPr>
          <a:xfrm>
            <a:off x="7880980" y="4159035"/>
            <a:ext cx="731520" cy="731520"/>
          </a:xfrm>
          <a:prstGeom prst="ellipse">
            <a:avLst/>
          </a:prstGeom>
          <a:solidFill>
            <a:srgbClr val="224982"/>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srgbClr val="FFFFFF"/>
                </a:solidFill>
                <a:effectLst/>
                <a:uLnTx/>
                <a:uFillTx/>
                <a:latin typeface="Calibri"/>
                <a:ea typeface="+mn-ea"/>
                <a:cs typeface="+mn-cs"/>
              </a:rPr>
              <a:t>F</a:t>
            </a:r>
          </a:p>
        </p:txBody>
      </p:sp>
      <p:sp>
        <p:nvSpPr>
          <p:cNvPr id="42" name="Oval 41">
            <a:extLst>
              <a:ext uri="{FF2B5EF4-FFF2-40B4-BE49-F238E27FC236}">
                <a16:creationId xmlns:a16="http://schemas.microsoft.com/office/drawing/2014/main" id="{65BACBD5-6971-B845-8698-A9FE7CCC3344}"/>
              </a:ext>
            </a:extLst>
          </p:cNvPr>
          <p:cNvSpPr/>
          <p:nvPr/>
        </p:nvSpPr>
        <p:spPr>
          <a:xfrm>
            <a:off x="3945251" y="2715438"/>
            <a:ext cx="731520" cy="731520"/>
          </a:xfrm>
          <a:prstGeom prst="ellipse">
            <a:avLst/>
          </a:prstGeom>
          <a:solidFill>
            <a:srgbClr val="224982"/>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4400" kern="0" dirty="0">
                <a:solidFill>
                  <a:srgbClr val="FFFFFF"/>
                </a:solidFill>
                <a:latin typeface="Calibri"/>
              </a:rPr>
              <a:t>L</a:t>
            </a:r>
            <a:endParaRPr kumimoji="0" lang="en-US" sz="4400" b="0" i="0" u="none" strike="noStrike" kern="0" cap="none" spc="0" normalizeH="0" baseline="0" noProof="0" dirty="0">
              <a:ln>
                <a:noFill/>
              </a:ln>
              <a:solidFill>
                <a:srgbClr val="FFFFFF"/>
              </a:solidFill>
              <a:effectLst/>
              <a:uLnTx/>
              <a:uFillTx/>
              <a:latin typeface="Calibri"/>
              <a:ea typeface="+mn-ea"/>
              <a:cs typeface="+mn-cs"/>
            </a:endParaRPr>
          </a:p>
        </p:txBody>
      </p:sp>
      <p:sp>
        <p:nvSpPr>
          <p:cNvPr id="43" name="Oval 42">
            <a:extLst>
              <a:ext uri="{FF2B5EF4-FFF2-40B4-BE49-F238E27FC236}">
                <a16:creationId xmlns:a16="http://schemas.microsoft.com/office/drawing/2014/main" id="{F1946D09-22DB-DA44-97A8-32C221D17FE3}"/>
              </a:ext>
            </a:extLst>
          </p:cNvPr>
          <p:cNvSpPr/>
          <p:nvPr/>
        </p:nvSpPr>
        <p:spPr>
          <a:xfrm>
            <a:off x="7386520" y="2715438"/>
            <a:ext cx="731520" cy="731520"/>
          </a:xfrm>
          <a:prstGeom prst="ellipse">
            <a:avLst/>
          </a:prstGeom>
          <a:solidFill>
            <a:srgbClr val="224982"/>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srgbClr val="FFFFFF"/>
                </a:solidFill>
                <a:effectLst/>
                <a:uLnTx/>
                <a:uFillTx/>
                <a:latin typeface="Calibri"/>
                <a:ea typeface="+mn-ea"/>
                <a:cs typeface="+mn-cs"/>
              </a:rPr>
              <a:t>S</a:t>
            </a:r>
            <a:endParaRPr kumimoji="0" lang="en-US" sz="4400" b="0" i="0" u="none" strike="noStrike" kern="0" cap="none" spc="0" normalizeH="0" baseline="-25000" noProof="0" dirty="0">
              <a:ln>
                <a:noFill/>
              </a:ln>
              <a:solidFill>
                <a:srgbClr val="FFFFFF"/>
              </a:solidFill>
              <a:effectLst/>
              <a:uLnTx/>
              <a:uFillTx/>
              <a:latin typeface="Calibri"/>
              <a:ea typeface="+mn-ea"/>
              <a:cs typeface="+mn-cs"/>
            </a:endParaRPr>
          </a:p>
        </p:txBody>
      </p:sp>
      <p:sp>
        <p:nvSpPr>
          <p:cNvPr id="44" name="Oval 43">
            <a:extLst>
              <a:ext uri="{FF2B5EF4-FFF2-40B4-BE49-F238E27FC236}">
                <a16:creationId xmlns:a16="http://schemas.microsoft.com/office/drawing/2014/main" id="{07D2EC1D-3175-2A40-BBDA-1F8CFF829A01}"/>
              </a:ext>
            </a:extLst>
          </p:cNvPr>
          <p:cNvSpPr/>
          <p:nvPr/>
        </p:nvSpPr>
        <p:spPr>
          <a:xfrm>
            <a:off x="3718559" y="4159035"/>
            <a:ext cx="731520" cy="731520"/>
          </a:xfrm>
          <a:prstGeom prst="ellipse">
            <a:avLst/>
          </a:prstGeom>
          <a:solidFill>
            <a:srgbClr val="224982"/>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srgbClr val="FFFFFF"/>
                </a:solidFill>
                <a:effectLst/>
                <a:uLnTx/>
                <a:uFillTx/>
                <a:latin typeface="Calibri"/>
                <a:ea typeface="+mn-ea"/>
                <a:cs typeface="+mn-cs"/>
              </a:rPr>
              <a:t>F</a:t>
            </a:r>
          </a:p>
        </p:txBody>
      </p:sp>
      <p:sp>
        <p:nvSpPr>
          <p:cNvPr id="45" name="Rectangle 44">
            <a:extLst>
              <a:ext uri="{FF2B5EF4-FFF2-40B4-BE49-F238E27FC236}">
                <a16:creationId xmlns:a16="http://schemas.microsoft.com/office/drawing/2014/main" id="{F75F55A9-2FB4-6A4E-AAEA-B61B87B0234A}"/>
              </a:ext>
            </a:extLst>
          </p:cNvPr>
          <p:cNvSpPr/>
          <p:nvPr/>
        </p:nvSpPr>
        <p:spPr>
          <a:xfrm>
            <a:off x="5525097" y="2275345"/>
            <a:ext cx="1141787" cy="307777"/>
          </a:xfrm>
          <a:prstGeom prst="rect">
            <a:avLst/>
          </a:prstGeom>
        </p:spPr>
        <p:txBody>
          <a:bodyPr wrap="none">
            <a:spAutoFit/>
          </a:bodyPr>
          <a:lstStyle/>
          <a:p>
            <a:r>
              <a:rPr lang="en-US" sz="1400" b="1" dirty="0">
                <a:solidFill>
                  <a:srgbClr val="FFFFFF"/>
                </a:solidFill>
                <a:latin typeface="Calibri"/>
              </a:rPr>
              <a:t>Synchronizer</a:t>
            </a:r>
            <a:endParaRPr lang="en-US" sz="1400" dirty="0">
              <a:solidFill>
                <a:srgbClr val="FFFFFF"/>
              </a:solidFill>
              <a:latin typeface="Calibri"/>
            </a:endParaRPr>
          </a:p>
        </p:txBody>
      </p:sp>
    </p:spTree>
    <p:extLst>
      <p:ext uri="{BB962C8B-B14F-4D97-AF65-F5344CB8AC3E}">
        <p14:creationId xmlns:p14="http://schemas.microsoft.com/office/powerpoint/2010/main" val="3846563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Conjur</a:t>
            </a:r>
            <a:r>
              <a:rPr lang="en-US" dirty="0"/>
              <a:t> Secrets Manager Architecture – Example</a:t>
            </a:r>
          </a:p>
        </p:txBody>
      </p:sp>
      <p:sp>
        <p:nvSpPr>
          <p:cNvPr id="94" name="Rounded Rectangle 93">
            <a:extLst>
              <a:ext uri="{FF2B5EF4-FFF2-40B4-BE49-F238E27FC236}">
                <a16:creationId xmlns:a16="http://schemas.microsoft.com/office/drawing/2014/main" id="{3FDFE68B-0C27-EC48-9010-C2BFC59114A1}"/>
              </a:ext>
            </a:extLst>
          </p:cNvPr>
          <p:cNvSpPr/>
          <p:nvPr/>
        </p:nvSpPr>
        <p:spPr>
          <a:xfrm>
            <a:off x="235975" y="3692220"/>
            <a:ext cx="11720052" cy="1829190"/>
          </a:xfrm>
          <a:prstGeom prst="roundRect">
            <a:avLst/>
          </a:prstGeom>
          <a:solidFill>
            <a:srgbClr val="FFFFFF">
              <a:lumMod val="85000"/>
            </a:srgbClr>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a:ea typeface="+mn-ea"/>
              <a:cs typeface="+mn-cs"/>
            </a:endParaRPr>
          </a:p>
        </p:txBody>
      </p:sp>
      <p:sp>
        <p:nvSpPr>
          <p:cNvPr id="95" name="Rounded Rectangle 94">
            <a:extLst>
              <a:ext uri="{FF2B5EF4-FFF2-40B4-BE49-F238E27FC236}">
                <a16:creationId xmlns:a16="http://schemas.microsoft.com/office/drawing/2014/main" id="{233ECF2B-3CF6-1849-A4A5-7EECCA8AC25E}"/>
              </a:ext>
            </a:extLst>
          </p:cNvPr>
          <p:cNvSpPr/>
          <p:nvPr/>
        </p:nvSpPr>
        <p:spPr>
          <a:xfrm>
            <a:off x="2686138" y="1776350"/>
            <a:ext cx="6642747" cy="1527042"/>
          </a:xfrm>
          <a:prstGeom prst="roundRect">
            <a:avLst/>
          </a:prstGeom>
          <a:solidFill>
            <a:srgbClr val="FFFFFF">
              <a:lumMod val="85000"/>
            </a:srgbClr>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a:ea typeface="+mn-ea"/>
              <a:cs typeface="+mn-cs"/>
            </a:endParaRPr>
          </a:p>
        </p:txBody>
      </p:sp>
      <p:sp>
        <p:nvSpPr>
          <p:cNvPr id="96" name="Trapezoid 95">
            <a:extLst>
              <a:ext uri="{FF2B5EF4-FFF2-40B4-BE49-F238E27FC236}">
                <a16:creationId xmlns:a16="http://schemas.microsoft.com/office/drawing/2014/main" id="{1C146554-AA2A-9340-BD65-820742FE67E1}"/>
              </a:ext>
            </a:extLst>
          </p:cNvPr>
          <p:cNvSpPr/>
          <p:nvPr/>
        </p:nvSpPr>
        <p:spPr>
          <a:xfrm>
            <a:off x="8436816" y="5370473"/>
            <a:ext cx="3149111" cy="515818"/>
          </a:xfrm>
          <a:prstGeom prst="trapezoid">
            <a:avLst>
              <a:gd name="adj" fmla="val 282850"/>
            </a:avLst>
          </a:prstGeom>
          <a:solidFill>
            <a:srgbClr val="224982">
              <a:alpha val="18000"/>
            </a:srgbClr>
          </a:solidFill>
          <a:ln w="12700" cap="flat" cmpd="sng" algn="ctr">
            <a:noFill/>
            <a:prstDash val="solid"/>
          </a:ln>
          <a:effectLst/>
        </p:spPr>
        <p:txBody>
          <a:bodyPr vert="horz"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sp>
        <p:nvSpPr>
          <p:cNvPr id="98" name="Trapezoid 97">
            <a:extLst>
              <a:ext uri="{FF2B5EF4-FFF2-40B4-BE49-F238E27FC236}">
                <a16:creationId xmlns:a16="http://schemas.microsoft.com/office/drawing/2014/main" id="{82263C0A-EE21-6241-99B1-079F8F892EEE}"/>
              </a:ext>
            </a:extLst>
          </p:cNvPr>
          <p:cNvSpPr/>
          <p:nvPr/>
        </p:nvSpPr>
        <p:spPr>
          <a:xfrm>
            <a:off x="501323" y="5337816"/>
            <a:ext cx="3188245" cy="515818"/>
          </a:xfrm>
          <a:prstGeom prst="trapezoid">
            <a:avLst>
              <a:gd name="adj" fmla="val 282850"/>
            </a:avLst>
          </a:prstGeom>
          <a:solidFill>
            <a:srgbClr val="224982">
              <a:alpha val="18000"/>
            </a:srgbClr>
          </a:solidFill>
          <a:ln w="12700" cap="flat" cmpd="sng" algn="ctr">
            <a:noFill/>
            <a:prstDash val="solid"/>
          </a:ln>
          <a:effectLst/>
        </p:spPr>
        <p:txBody>
          <a:bodyPr vert="vert27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dirty="0">
              <a:ln>
                <a:noFill/>
              </a:ln>
              <a:solidFill>
                <a:srgbClr val="FFFFFF"/>
              </a:solidFill>
              <a:effectLst/>
              <a:uLnTx/>
              <a:uFillTx/>
              <a:latin typeface="Calibri"/>
              <a:ea typeface="+mn-ea"/>
              <a:cs typeface="+mn-cs"/>
            </a:endParaRPr>
          </a:p>
        </p:txBody>
      </p:sp>
      <p:sp>
        <p:nvSpPr>
          <p:cNvPr id="100" name="Rounded Rectangle 99">
            <a:extLst>
              <a:ext uri="{FF2B5EF4-FFF2-40B4-BE49-F238E27FC236}">
                <a16:creationId xmlns:a16="http://schemas.microsoft.com/office/drawing/2014/main" id="{F2FA0385-C4C9-4C4E-BAD1-1337D175C587}"/>
              </a:ext>
            </a:extLst>
          </p:cNvPr>
          <p:cNvSpPr/>
          <p:nvPr/>
        </p:nvSpPr>
        <p:spPr>
          <a:xfrm>
            <a:off x="9817512" y="1905000"/>
            <a:ext cx="1788934" cy="1221837"/>
          </a:xfrm>
          <a:prstGeom prst="roundRect">
            <a:avLst/>
          </a:prstGeom>
          <a:solidFill>
            <a:srgbClr val="224982">
              <a:alpha val="50000"/>
            </a:srgbClr>
          </a:solidFill>
          <a:ln w="12700" cap="flat"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Calibri"/>
                <a:ea typeface="+mn-ea"/>
                <a:cs typeface="+mn-cs"/>
              </a:rPr>
              <a:t>DR</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sp>
        <p:nvSpPr>
          <p:cNvPr id="101" name="Rounded Rectangle 100">
            <a:extLst>
              <a:ext uri="{FF2B5EF4-FFF2-40B4-BE49-F238E27FC236}">
                <a16:creationId xmlns:a16="http://schemas.microsoft.com/office/drawing/2014/main" id="{FD48CE4F-3F90-8A41-BA51-EB6993FD2185}"/>
              </a:ext>
            </a:extLst>
          </p:cNvPr>
          <p:cNvSpPr/>
          <p:nvPr/>
        </p:nvSpPr>
        <p:spPr>
          <a:xfrm>
            <a:off x="3026852" y="1904635"/>
            <a:ext cx="6113273" cy="1214296"/>
          </a:xfrm>
          <a:prstGeom prst="roundRect">
            <a:avLst/>
          </a:prstGeom>
          <a:solidFill>
            <a:srgbClr val="224982">
              <a:alpha val="50000"/>
            </a:srgbClr>
          </a:solidFill>
          <a:ln w="12700" cap="flat" cmpd="sng" algn="ctr">
            <a:noFill/>
            <a:prstDash val="solid"/>
          </a:ln>
          <a:effectLst/>
        </p:spPr>
        <p:txBody>
          <a:bodyPr rtlCol="0" anchor="ct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a:p>
            <a:pPr algn="r" defTabSz="914400">
              <a:defRPr/>
            </a:pPr>
            <a:r>
              <a:rPr lang="en-US" dirty="0">
                <a:solidFill>
                  <a:srgbClr val="FFFFFF"/>
                </a:solidFill>
                <a:latin typeface="Calibri"/>
              </a:rPr>
              <a:t>Primary cluster</a:t>
            </a: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sp>
        <p:nvSpPr>
          <p:cNvPr id="102" name="Oval 101">
            <a:extLst>
              <a:ext uri="{FF2B5EF4-FFF2-40B4-BE49-F238E27FC236}">
                <a16:creationId xmlns:a16="http://schemas.microsoft.com/office/drawing/2014/main" id="{873E2C44-F774-9A4D-A686-CEA7CE07C63E}"/>
              </a:ext>
            </a:extLst>
          </p:cNvPr>
          <p:cNvSpPr/>
          <p:nvPr/>
        </p:nvSpPr>
        <p:spPr>
          <a:xfrm>
            <a:off x="5645811" y="2191198"/>
            <a:ext cx="731520" cy="731520"/>
          </a:xfrm>
          <a:prstGeom prst="ellipse">
            <a:avLst/>
          </a:prstGeom>
          <a:solidFill>
            <a:srgbClr val="224982"/>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srgbClr val="FFFFFF"/>
                </a:solidFill>
                <a:effectLst/>
                <a:uLnTx/>
                <a:uFillTx/>
                <a:latin typeface="Calibri"/>
                <a:ea typeface="+mn-ea"/>
                <a:cs typeface="+mn-cs"/>
              </a:rPr>
              <a:t>L</a:t>
            </a:r>
          </a:p>
        </p:txBody>
      </p:sp>
      <p:sp>
        <p:nvSpPr>
          <p:cNvPr id="103" name="Oval 102">
            <a:extLst>
              <a:ext uri="{FF2B5EF4-FFF2-40B4-BE49-F238E27FC236}">
                <a16:creationId xmlns:a16="http://schemas.microsoft.com/office/drawing/2014/main" id="{9D197D53-4379-C845-9D69-51BB8C72D3B8}"/>
              </a:ext>
            </a:extLst>
          </p:cNvPr>
          <p:cNvSpPr/>
          <p:nvPr/>
        </p:nvSpPr>
        <p:spPr>
          <a:xfrm>
            <a:off x="3452976" y="2244343"/>
            <a:ext cx="731520" cy="731520"/>
          </a:xfrm>
          <a:prstGeom prst="ellipse">
            <a:avLst/>
          </a:prstGeom>
          <a:solidFill>
            <a:srgbClr val="224982"/>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srgbClr val="FFFFFF"/>
                </a:solidFill>
                <a:effectLst/>
                <a:uLnTx/>
                <a:uFillTx/>
                <a:latin typeface="Calibri"/>
                <a:ea typeface="+mn-ea"/>
                <a:cs typeface="+mn-cs"/>
              </a:rPr>
              <a:t>S</a:t>
            </a:r>
            <a:endParaRPr kumimoji="0" lang="en-US" sz="4400" b="0" i="0" u="none" strike="noStrike" kern="0" cap="none" spc="0" normalizeH="0" baseline="-25000" noProof="0" dirty="0">
              <a:ln>
                <a:noFill/>
              </a:ln>
              <a:solidFill>
                <a:srgbClr val="FFFFFF"/>
              </a:solidFill>
              <a:effectLst/>
              <a:uLnTx/>
              <a:uFillTx/>
              <a:latin typeface="Calibri"/>
              <a:ea typeface="+mn-ea"/>
              <a:cs typeface="+mn-cs"/>
            </a:endParaRPr>
          </a:p>
        </p:txBody>
      </p:sp>
      <p:sp>
        <p:nvSpPr>
          <p:cNvPr id="104" name="Oval 103">
            <a:extLst>
              <a:ext uri="{FF2B5EF4-FFF2-40B4-BE49-F238E27FC236}">
                <a16:creationId xmlns:a16="http://schemas.microsoft.com/office/drawing/2014/main" id="{D7D85C81-6995-7C47-AB6B-A526CBBC8784}"/>
              </a:ext>
            </a:extLst>
          </p:cNvPr>
          <p:cNvSpPr/>
          <p:nvPr/>
        </p:nvSpPr>
        <p:spPr>
          <a:xfrm>
            <a:off x="7845200" y="2244343"/>
            <a:ext cx="731520" cy="731520"/>
          </a:xfrm>
          <a:prstGeom prst="ellipse">
            <a:avLst/>
          </a:prstGeom>
          <a:solidFill>
            <a:srgbClr val="224982"/>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srgbClr val="FFFFFF"/>
                </a:solidFill>
                <a:effectLst/>
                <a:uLnTx/>
                <a:uFillTx/>
                <a:latin typeface="Calibri"/>
                <a:ea typeface="+mn-ea"/>
                <a:cs typeface="+mn-cs"/>
              </a:rPr>
              <a:t>S</a:t>
            </a:r>
            <a:endParaRPr kumimoji="0" lang="en-US" sz="4400" b="0" i="0" u="none" strike="noStrike" kern="0" cap="none" spc="0" normalizeH="0" baseline="-25000" noProof="0" dirty="0">
              <a:ln>
                <a:noFill/>
              </a:ln>
              <a:solidFill>
                <a:srgbClr val="FFFFFF"/>
              </a:solidFill>
              <a:effectLst/>
              <a:uLnTx/>
              <a:uFillTx/>
              <a:latin typeface="Calibri"/>
              <a:ea typeface="+mn-ea"/>
              <a:cs typeface="+mn-cs"/>
            </a:endParaRPr>
          </a:p>
        </p:txBody>
      </p:sp>
      <p:sp>
        <p:nvSpPr>
          <p:cNvPr id="105" name="Right Arrow 104">
            <a:extLst>
              <a:ext uri="{FF2B5EF4-FFF2-40B4-BE49-F238E27FC236}">
                <a16:creationId xmlns:a16="http://schemas.microsoft.com/office/drawing/2014/main" id="{4AD8B032-3EB0-0740-B9E4-195CDC446CD3}"/>
              </a:ext>
            </a:extLst>
          </p:cNvPr>
          <p:cNvSpPr/>
          <p:nvPr/>
        </p:nvSpPr>
        <p:spPr>
          <a:xfrm>
            <a:off x="6314126" y="2306523"/>
            <a:ext cx="1531074" cy="627328"/>
          </a:xfrm>
          <a:prstGeom prst="rightArrow">
            <a:avLst/>
          </a:prstGeom>
          <a:solidFill>
            <a:srgbClr val="224982"/>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Calibri"/>
                <a:ea typeface="+mn-ea"/>
                <a:cs typeface="+mn-cs"/>
              </a:rPr>
              <a:t>Sync</a:t>
            </a:r>
          </a:p>
        </p:txBody>
      </p:sp>
      <p:sp>
        <p:nvSpPr>
          <p:cNvPr id="106" name="Left Arrow 105">
            <a:extLst>
              <a:ext uri="{FF2B5EF4-FFF2-40B4-BE49-F238E27FC236}">
                <a16:creationId xmlns:a16="http://schemas.microsoft.com/office/drawing/2014/main" id="{A4828955-9651-BD48-BAA5-DB4C6ED7353C}"/>
              </a:ext>
            </a:extLst>
          </p:cNvPr>
          <p:cNvSpPr/>
          <p:nvPr/>
        </p:nvSpPr>
        <p:spPr>
          <a:xfrm>
            <a:off x="4184496" y="2326715"/>
            <a:ext cx="1507438" cy="588732"/>
          </a:xfrm>
          <a:prstGeom prst="leftArrow">
            <a:avLst/>
          </a:prstGeom>
          <a:solidFill>
            <a:srgbClr val="224982"/>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err="1">
                <a:ln>
                  <a:noFill/>
                </a:ln>
                <a:solidFill>
                  <a:srgbClr val="FFFFFF"/>
                </a:solidFill>
                <a:effectLst/>
                <a:uLnTx/>
                <a:uFillTx/>
                <a:latin typeface="Calibri"/>
                <a:ea typeface="+mn-ea"/>
                <a:cs typeface="+mn-cs"/>
              </a:rPr>
              <a:t>Async</a:t>
            </a:r>
            <a:endParaRPr kumimoji="0" lang="en-US" sz="1400" b="0" i="0" u="none" strike="noStrike" kern="0" cap="none" spc="0" normalizeH="0" baseline="0" noProof="0" dirty="0">
              <a:ln>
                <a:noFill/>
              </a:ln>
              <a:solidFill>
                <a:srgbClr val="FFFFFF"/>
              </a:solidFill>
              <a:effectLst/>
              <a:uLnTx/>
              <a:uFillTx/>
              <a:latin typeface="Calibri"/>
              <a:ea typeface="+mn-ea"/>
              <a:cs typeface="+mn-cs"/>
            </a:endParaRPr>
          </a:p>
        </p:txBody>
      </p:sp>
      <p:grpSp>
        <p:nvGrpSpPr>
          <p:cNvPr id="108" name="Group 107">
            <a:extLst>
              <a:ext uri="{FF2B5EF4-FFF2-40B4-BE49-F238E27FC236}">
                <a16:creationId xmlns:a16="http://schemas.microsoft.com/office/drawing/2014/main" id="{7C256498-3CAA-2547-8B7E-715BA4608BF5}"/>
              </a:ext>
            </a:extLst>
          </p:cNvPr>
          <p:cNvGrpSpPr/>
          <p:nvPr/>
        </p:nvGrpSpPr>
        <p:grpSpPr>
          <a:xfrm>
            <a:off x="438927" y="3817282"/>
            <a:ext cx="3465046" cy="1696216"/>
            <a:chOff x="1949319" y="3882596"/>
            <a:chExt cx="3465046" cy="1696216"/>
          </a:xfrm>
        </p:grpSpPr>
        <p:sp>
          <p:nvSpPr>
            <p:cNvPr id="109" name="Rounded Rectangle 108">
              <a:extLst>
                <a:ext uri="{FF2B5EF4-FFF2-40B4-BE49-F238E27FC236}">
                  <a16:creationId xmlns:a16="http://schemas.microsoft.com/office/drawing/2014/main" id="{16EA8DDE-2324-1C42-A550-87BFFE3B93E8}"/>
                </a:ext>
              </a:extLst>
            </p:cNvPr>
            <p:cNvSpPr/>
            <p:nvPr/>
          </p:nvSpPr>
          <p:spPr>
            <a:xfrm>
              <a:off x="1949319" y="3882596"/>
              <a:ext cx="3465046" cy="1439278"/>
            </a:xfrm>
            <a:prstGeom prst="roundRect">
              <a:avLst/>
            </a:prstGeom>
            <a:solidFill>
              <a:srgbClr val="224982">
                <a:alpha val="50000"/>
              </a:srgbClr>
            </a:solidFill>
            <a:ln w="12700" cap="flat" cmpd="sng" algn="ctr">
              <a:noFill/>
              <a:prstDash val="solid"/>
            </a:ln>
            <a:effectLst/>
          </p:spPr>
          <p:txBody>
            <a:bodyPr rtlCol="0" anchor="t"/>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Calibri"/>
                  <a:ea typeface="+mn-ea"/>
                  <a:cs typeface="+mn-cs"/>
                </a:rPr>
                <a:t>Cloud</a:t>
              </a:r>
              <a:br>
                <a:rPr kumimoji="0" lang="en-US" sz="1800" b="0" i="0" u="none" strike="noStrike" kern="0" cap="none" spc="0" normalizeH="0" baseline="0" noProof="0" dirty="0">
                  <a:ln>
                    <a:noFill/>
                  </a:ln>
                  <a:solidFill>
                    <a:srgbClr val="FFFFFF"/>
                  </a:solidFill>
                  <a:effectLst/>
                  <a:uLnTx/>
                  <a:uFillTx/>
                  <a:latin typeface="Calibri"/>
                  <a:ea typeface="+mn-ea"/>
                  <a:cs typeface="+mn-cs"/>
                </a:rPr>
              </a:br>
              <a:r>
                <a:rPr kumimoji="0" lang="en-US" sz="1800" b="0" i="0" u="none" strike="noStrike" kern="0" cap="none" spc="0" normalizeH="0" baseline="0" noProof="0" dirty="0">
                  <a:ln>
                    <a:noFill/>
                  </a:ln>
                  <a:solidFill>
                    <a:srgbClr val="FFFFFF"/>
                  </a:solidFill>
                  <a:effectLst/>
                  <a:uLnTx/>
                  <a:uFillTx/>
                  <a:latin typeface="Calibri"/>
                  <a:ea typeface="+mn-ea"/>
                  <a:cs typeface="+mn-cs"/>
                </a:rPr>
                <a:t>Region</a:t>
              </a:r>
            </a:p>
          </p:txBody>
        </p:sp>
        <p:sp>
          <p:nvSpPr>
            <p:cNvPr id="110" name="Oval 109">
              <a:extLst>
                <a:ext uri="{FF2B5EF4-FFF2-40B4-BE49-F238E27FC236}">
                  <a16:creationId xmlns:a16="http://schemas.microsoft.com/office/drawing/2014/main" id="{A6B037A8-1269-0241-B29B-88DEB3C206D7}"/>
                </a:ext>
              </a:extLst>
            </p:cNvPr>
            <p:cNvSpPr/>
            <p:nvPr/>
          </p:nvSpPr>
          <p:spPr>
            <a:xfrm>
              <a:off x="3937633" y="4335979"/>
              <a:ext cx="731520" cy="731520"/>
            </a:xfrm>
            <a:prstGeom prst="ellipse">
              <a:avLst/>
            </a:prstGeom>
            <a:solidFill>
              <a:srgbClr val="224982"/>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srgbClr val="FFFFFF"/>
                  </a:solidFill>
                  <a:effectLst/>
                  <a:uLnTx/>
                  <a:uFillTx/>
                  <a:latin typeface="Calibri"/>
                  <a:ea typeface="+mn-ea"/>
                  <a:cs typeface="+mn-cs"/>
                </a:rPr>
                <a:t>F</a:t>
              </a:r>
            </a:p>
          </p:txBody>
        </p:sp>
        <p:sp>
          <p:nvSpPr>
            <p:cNvPr id="111" name="Oval 110">
              <a:extLst>
                <a:ext uri="{FF2B5EF4-FFF2-40B4-BE49-F238E27FC236}">
                  <a16:creationId xmlns:a16="http://schemas.microsoft.com/office/drawing/2014/main" id="{33D93C00-EA85-DC40-84A9-032FAE366D45}"/>
                </a:ext>
              </a:extLst>
            </p:cNvPr>
            <p:cNvSpPr/>
            <p:nvPr/>
          </p:nvSpPr>
          <p:spPr>
            <a:xfrm>
              <a:off x="2509063" y="4318986"/>
              <a:ext cx="731520" cy="731520"/>
            </a:xfrm>
            <a:prstGeom prst="ellipse">
              <a:avLst/>
            </a:prstGeom>
            <a:solidFill>
              <a:srgbClr val="224982"/>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srgbClr val="FFFFFF"/>
                  </a:solidFill>
                  <a:effectLst/>
                  <a:uLnTx/>
                  <a:uFillTx/>
                  <a:latin typeface="Calibri"/>
                  <a:ea typeface="+mn-ea"/>
                  <a:cs typeface="+mn-cs"/>
                </a:rPr>
                <a:t>F</a:t>
              </a:r>
            </a:p>
          </p:txBody>
        </p:sp>
        <p:sp>
          <p:nvSpPr>
            <p:cNvPr id="112" name="Oval 111">
              <a:extLst>
                <a:ext uri="{FF2B5EF4-FFF2-40B4-BE49-F238E27FC236}">
                  <a16:creationId xmlns:a16="http://schemas.microsoft.com/office/drawing/2014/main" id="{F000A239-D6A6-224A-AF5D-49D48DD75044}"/>
                </a:ext>
              </a:extLst>
            </p:cNvPr>
            <p:cNvSpPr/>
            <p:nvPr/>
          </p:nvSpPr>
          <p:spPr>
            <a:xfrm>
              <a:off x="3282387" y="5030172"/>
              <a:ext cx="548640" cy="548640"/>
            </a:xfrm>
            <a:prstGeom prst="ellipse">
              <a:avLst/>
            </a:prstGeom>
            <a:solidFill>
              <a:srgbClr val="54B847">
                <a:lumMod val="40000"/>
                <a:lumOff val="60000"/>
              </a:srgbClr>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Calibri"/>
                  <a:ea typeface="+mn-ea"/>
                  <a:cs typeface="+mn-cs"/>
                </a:rPr>
                <a:t>LB</a:t>
              </a:r>
            </a:p>
          </p:txBody>
        </p:sp>
      </p:grpSp>
      <p:sp>
        <p:nvSpPr>
          <p:cNvPr id="113" name="Rounded Rectangle 112">
            <a:extLst>
              <a:ext uri="{FF2B5EF4-FFF2-40B4-BE49-F238E27FC236}">
                <a16:creationId xmlns:a16="http://schemas.microsoft.com/office/drawing/2014/main" id="{5F2942DF-E264-DB4D-8D56-CA3F444D725D}"/>
              </a:ext>
            </a:extLst>
          </p:cNvPr>
          <p:cNvSpPr/>
          <p:nvPr/>
        </p:nvSpPr>
        <p:spPr>
          <a:xfrm>
            <a:off x="397729" y="5849129"/>
            <a:ext cx="3464476" cy="538247"/>
          </a:xfrm>
          <a:prstGeom prst="roundRect">
            <a:avLst/>
          </a:prstGeom>
          <a:solidFill>
            <a:srgbClr val="FFFFFF">
              <a:alpha val="50000"/>
            </a:srgbClr>
          </a:solidFill>
          <a:ln w="12700" cap="flat" cmpd="sng" algn="ctr">
            <a:solidFill>
              <a:srgbClr val="FFFFFF">
                <a:lumMod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Calibri"/>
                <a:ea typeface="+mn-ea"/>
                <a:cs typeface="+mn-cs"/>
              </a:rPr>
              <a:t>CI-CD Tools / Applications</a:t>
            </a:r>
          </a:p>
        </p:txBody>
      </p:sp>
      <p:sp>
        <p:nvSpPr>
          <p:cNvPr id="114" name="Rounded Rectangle 113">
            <a:extLst>
              <a:ext uri="{FF2B5EF4-FFF2-40B4-BE49-F238E27FC236}">
                <a16:creationId xmlns:a16="http://schemas.microsoft.com/office/drawing/2014/main" id="{5BE4CAB3-C5D3-1C45-A045-ACBFF0B913B5}"/>
              </a:ext>
            </a:extLst>
          </p:cNvPr>
          <p:cNvSpPr/>
          <p:nvPr/>
        </p:nvSpPr>
        <p:spPr>
          <a:xfrm>
            <a:off x="8198615" y="5881786"/>
            <a:ext cx="3530041" cy="538247"/>
          </a:xfrm>
          <a:prstGeom prst="roundRect">
            <a:avLst/>
          </a:prstGeom>
          <a:solidFill>
            <a:srgbClr val="FFFFFF">
              <a:alpha val="50000"/>
            </a:srgbClr>
          </a:solidFill>
          <a:ln w="12700" cap="flat" cmpd="sng" algn="ctr">
            <a:solidFill>
              <a:srgbClr val="FFFFFF">
                <a:lumMod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Calibri"/>
                <a:ea typeface="+mn-ea"/>
                <a:cs typeface="+mn-cs"/>
              </a:rPr>
              <a:t>CI-CD Tools / Applications</a:t>
            </a:r>
          </a:p>
        </p:txBody>
      </p:sp>
      <p:grpSp>
        <p:nvGrpSpPr>
          <p:cNvPr id="115" name="Group 114">
            <a:extLst>
              <a:ext uri="{FF2B5EF4-FFF2-40B4-BE49-F238E27FC236}">
                <a16:creationId xmlns:a16="http://schemas.microsoft.com/office/drawing/2014/main" id="{CCEED660-C8FB-2340-8ABA-D4D040E7734D}"/>
              </a:ext>
            </a:extLst>
          </p:cNvPr>
          <p:cNvGrpSpPr/>
          <p:nvPr/>
        </p:nvGrpSpPr>
        <p:grpSpPr>
          <a:xfrm flipH="1">
            <a:off x="1364432" y="3462102"/>
            <a:ext cx="4185881" cy="808563"/>
            <a:chOff x="6385193" y="3451539"/>
            <a:chExt cx="6530819" cy="808563"/>
          </a:xfrm>
        </p:grpSpPr>
        <p:cxnSp>
          <p:nvCxnSpPr>
            <p:cNvPr id="116" name="Elbow Connector 115">
              <a:extLst>
                <a:ext uri="{FF2B5EF4-FFF2-40B4-BE49-F238E27FC236}">
                  <a16:creationId xmlns:a16="http://schemas.microsoft.com/office/drawing/2014/main" id="{839102AD-0558-0041-AFA4-A6A38B045221}"/>
                </a:ext>
              </a:extLst>
            </p:cNvPr>
            <p:cNvCxnSpPr>
              <a:stCxn id="107" idx="2"/>
              <a:endCxn id="110" idx="0"/>
            </p:cNvCxnSpPr>
            <p:nvPr/>
          </p:nvCxnSpPr>
          <p:spPr>
            <a:xfrm rot="10800000" flipH="1" flipV="1">
              <a:off x="6385193" y="3451540"/>
              <a:ext cx="4301962" cy="808562"/>
            </a:xfrm>
            <a:prstGeom prst="bentConnector2">
              <a:avLst/>
            </a:prstGeom>
            <a:noFill/>
            <a:ln w="76200" cap="flat" cmpd="sng" algn="ctr">
              <a:solidFill>
                <a:srgbClr val="224982"/>
              </a:solidFill>
              <a:prstDash val="solid"/>
              <a:headEnd type="triangle"/>
              <a:tailEnd type="triangle"/>
            </a:ln>
            <a:effectLst/>
          </p:spPr>
        </p:cxnSp>
        <p:cxnSp>
          <p:nvCxnSpPr>
            <p:cNvPr id="117" name="Elbow Connector 116">
              <a:extLst>
                <a:ext uri="{FF2B5EF4-FFF2-40B4-BE49-F238E27FC236}">
                  <a16:creationId xmlns:a16="http://schemas.microsoft.com/office/drawing/2014/main" id="{8C3E8E06-72B5-5843-AD92-684B2100ED1E}"/>
                </a:ext>
              </a:extLst>
            </p:cNvPr>
            <p:cNvCxnSpPr>
              <a:stCxn id="107" idx="2"/>
              <a:endCxn id="111" idx="0"/>
            </p:cNvCxnSpPr>
            <p:nvPr/>
          </p:nvCxnSpPr>
          <p:spPr>
            <a:xfrm rot="10800000" flipH="1" flipV="1">
              <a:off x="6385193" y="3451539"/>
              <a:ext cx="6530819" cy="791569"/>
            </a:xfrm>
            <a:prstGeom prst="bentConnector2">
              <a:avLst/>
            </a:prstGeom>
            <a:noFill/>
            <a:ln w="76200" cap="flat" cmpd="sng" algn="ctr">
              <a:solidFill>
                <a:srgbClr val="224982"/>
              </a:solidFill>
              <a:prstDash val="solid"/>
              <a:headEnd type="triangle"/>
              <a:tailEnd type="triangle"/>
            </a:ln>
            <a:effectLst/>
          </p:spPr>
        </p:cxnSp>
      </p:grpSp>
      <p:grpSp>
        <p:nvGrpSpPr>
          <p:cNvPr id="118" name="Group 117">
            <a:extLst>
              <a:ext uri="{FF2B5EF4-FFF2-40B4-BE49-F238E27FC236}">
                <a16:creationId xmlns:a16="http://schemas.microsoft.com/office/drawing/2014/main" id="{7D2A5A3B-DCA0-E648-9BDD-7232AAF1B578}"/>
              </a:ext>
            </a:extLst>
          </p:cNvPr>
          <p:cNvGrpSpPr/>
          <p:nvPr/>
        </p:nvGrpSpPr>
        <p:grpSpPr>
          <a:xfrm>
            <a:off x="8268010" y="3849939"/>
            <a:ext cx="3465046" cy="1716550"/>
            <a:chOff x="1949319" y="3882596"/>
            <a:chExt cx="3465046" cy="1716550"/>
          </a:xfrm>
        </p:grpSpPr>
        <p:sp>
          <p:nvSpPr>
            <p:cNvPr id="119" name="Rounded Rectangle 118">
              <a:extLst>
                <a:ext uri="{FF2B5EF4-FFF2-40B4-BE49-F238E27FC236}">
                  <a16:creationId xmlns:a16="http://schemas.microsoft.com/office/drawing/2014/main" id="{6BFFCFAF-31BA-CF47-BA96-A2A5C75DA322}"/>
                </a:ext>
              </a:extLst>
            </p:cNvPr>
            <p:cNvSpPr/>
            <p:nvPr/>
          </p:nvSpPr>
          <p:spPr>
            <a:xfrm>
              <a:off x="1949319" y="3882596"/>
              <a:ext cx="3465046" cy="1439278"/>
            </a:xfrm>
            <a:prstGeom prst="roundRect">
              <a:avLst/>
            </a:prstGeom>
            <a:solidFill>
              <a:srgbClr val="224982">
                <a:alpha val="50000"/>
              </a:srgbClr>
            </a:solidFill>
            <a:ln w="12700" cap="flat" cmpd="sng" algn="ctr">
              <a:noFill/>
              <a:prstDash val="solid"/>
            </a:ln>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Calibri"/>
                  <a:ea typeface="+mn-ea"/>
                  <a:cs typeface="+mn-cs"/>
                </a:rPr>
                <a:t>OpenShift</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Calibri"/>
                  <a:ea typeface="+mn-ea"/>
                  <a:cs typeface="+mn-cs"/>
                </a:rPr>
                <a:t>/ K8s</a:t>
              </a:r>
            </a:p>
          </p:txBody>
        </p:sp>
        <p:sp>
          <p:nvSpPr>
            <p:cNvPr id="120" name="Oval 119">
              <a:extLst>
                <a:ext uri="{FF2B5EF4-FFF2-40B4-BE49-F238E27FC236}">
                  <a16:creationId xmlns:a16="http://schemas.microsoft.com/office/drawing/2014/main" id="{519D6228-5712-C348-9A94-37AA3C0EE022}"/>
                </a:ext>
              </a:extLst>
            </p:cNvPr>
            <p:cNvSpPr/>
            <p:nvPr/>
          </p:nvSpPr>
          <p:spPr>
            <a:xfrm>
              <a:off x="4266073" y="4335979"/>
              <a:ext cx="731520" cy="731520"/>
            </a:xfrm>
            <a:prstGeom prst="ellipse">
              <a:avLst/>
            </a:prstGeom>
            <a:solidFill>
              <a:srgbClr val="224982"/>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srgbClr val="FFFFFF"/>
                  </a:solidFill>
                  <a:effectLst/>
                  <a:uLnTx/>
                  <a:uFillTx/>
                  <a:latin typeface="Calibri"/>
                  <a:ea typeface="+mn-ea"/>
                  <a:cs typeface="+mn-cs"/>
                </a:rPr>
                <a:t>F</a:t>
              </a:r>
            </a:p>
          </p:txBody>
        </p:sp>
        <p:sp>
          <p:nvSpPr>
            <p:cNvPr id="121" name="Oval 120">
              <a:extLst>
                <a:ext uri="{FF2B5EF4-FFF2-40B4-BE49-F238E27FC236}">
                  <a16:creationId xmlns:a16="http://schemas.microsoft.com/office/drawing/2014/main" id="{D1527E8C-C980-3440-AC08-31758B56E41E}"/>
                </a:ext>
              </a:extLst>
            </p:cNvPr>
            <p:cNvSpPr/>
            <p:nvPr/>
          </p:nvSpPr>
          <p:spPr>
            <a:xfrm>
              <a:off x="2837503" y="4318986"/>
              <a:ext cx="731520" cy="731520"/>
            </a:xfrm>
            <a:prstGeom prst="ellipse">
              <a:avLst/>
            </a:prstGeom>
            <a:solidFill>
              <a:srgbClr val="224982"/>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srgbClr val="FFFFFF"/>
                  </a:solidFill>
                  <a:effectLst/>
                  <a:uLnTx/>
                  <a:uFillTx/>
                  <a:latin typeface="Calibri"/>
                  <a:ea typeface="+mn-ea"/>
                  <a:cs typeface="+mn-cs"/>
                </a:rPr>
                <a:t>F</a:t>
              </a:r>
            </a:p>
          </p:txBody>
        </p:sp>
        <p:sp>
          <p:nvSpPr>
            <p:cNvPr id="122" name="Oval 121">
              <a:extLst>
                <a:ext uri="{FF2B5EF4-FFF2-40B4-BE49-F238E27FC236}">
                  <a16:creationId xmlns:a16="http://schemas.microsoft.com/office/drawing/2014/main" id="{DBA02DF7-6946-F74B-9FEE-BE8E71F6CCF5}"/>
                </a:ext>
              </a:extLst>
            </p:cNvPr>
            <p:cNvSpPr/>
            <p:nvPr/>
          </p:nvSpPr>
          <p:spPr>
            <a:xfrm>
              <a:off x="3506521" y="5050506"/>
              <a:ext cx="548640" cy="548640"/>
            </a:xfrm>
            <a:prstGeom prst="ellipse">
              <a:avLst/>
            </a:prstGeom>
            <a:solidFill>
              <a:srgbClr val="54B847">
                <a:lumMod val="40000"/>
                <a:lumOff val="60000"/>
              </a:srgbClr>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Calibri"/>
                  <a:ea typeface="+mn-ea"/>
                  <a:cs typeface="+mn-cs"/>
                </a:rPr>
                <a:t>LB</a:t>
              </a:r>
            </a:p>
          </p:txBody>
        </p:sp>
      </p:grpSp>
      <p:grpSp>
        <p:nvGrpSpPr>
          <p:cNvPr id="123" name="Group 122">
            <a:extLst>
              <a:ext uri="{FF2B5EF4-FFF2-40B4-BE49-F238E27FC236}">
                <a16:creationId xmlns:a16="http://schemas.microsoft.com/office/drawing/2014/main" id="{AE3A50F9-9E1F-3E49-85DE-94B09FB09ABD}"/>
              </a:ext>
            </a:extLst>
          </p:cNvPr>
          <p:cNvGrpSpPr/>
          <p:nvPr/>
        </p:nvGrpSpPr>
        <p:grpSpPr>
          <a:xfrm>
            <a:off x="6464712" y="3462103"/>
            <a:ext cx="4485812" cy="841219"/>
            <a:chOff x="6144683" y="3451540"/>
            <a:chExt cx="6998777" cy="841219"/>
          </a:xfrm>
        </p:grpSpPr>
        <p:cxnSp>
          <p:nvCxnSpPr>
            <p:cNvPr id="124" name="Elbow Connector 123">
              <a:extLst>
                <a:ext uri="{FF2B5EF4-FFF2-40B4-BE49-F238E27FC236}">
                  <a16:creationId xmlns:a16="http://schemas.microsoft.com/office/drawing/2014/main" id="{75F63164-5B71-D244-AA51-923CD3557163}"/>
                </a:ext>
              </a:extLst>
            </p:cNvPr>
            <p:cNvCxnSpPr>
              <a:cxnSpLocks/>
              <a:stCxn id="107" idx="6"/>
              <a:endCxn id="121" idx="0"/>
            </p:cNvCxnSpPr>
            <p:nvPr/>
          </p:nvCxnSpPr>
          <p:spPr>
            <a:xfrm>
              <a:off x="6144683" y="3451540"/>
              <a:ext cx="4769918" cy="824226"/>
            </a:xfrm>
            <a:prstGeom prst="bentConnector2">
              <a:avLst/>
            </a:prstGeom>
            <a:noFill/>
            <a:ln w="76200" cap="flat" cmpd="sng" algn="ctr">
              <a:solidFill>
                <a:srgbClr val="224982"/>
              </a:solidFill>
              <a:prstDash val="solid"/>
              <a:headEnd type="triangle"/>
              <a:tailEnd type="triangle"/>
            </a:ln>
            <a:effectLst/>
          </p:spPr>
        </p:cxnSp>
        <p:cxnSp>
          <p:nvCxnSpPr>
            <p:cNvPr id="125" name="Elbow Connector 124">
              <a:extLst>
                <a:ext uri="{FF2B5EF4-FFF2-40B4-BE49-F238E27FC236}">
                  <a16:creationId xmlns:a16="http://schemas.microsoft.com/office/drawing/2014/main" id="{5376EAA7-E801-5F4B-9E02-F383D03D6D6F}"/>
                </a:ext>
              </a:extLst>
            </p:cNvPr>
            <p:cNvCxnSpPr>
              <a:cxnSpLocks/>
              <a:stCxn id="107" idx="6"/>
              <a:endCxn id="120" idx="0"/>
            </p:cNvCxnSpPr>
            <p:nvPr/>
          </p:nvCxnSpPr>
          <p:spPr>
            <a:xfrm>
              <a:off x="6144683" y="3451540"/>
              <a:ext cx="6998777" cy="841219"/>
            </a:xfrm>
            <a:prstGeom prst="bentConnector2">
              <a:avLst/>
            </a:prstGeom>
            <a:noFill/>
            <a:ln w="76200" cap="flat" cmpd="sng" algn="ctr">
              <a:solidFill>
                <a:srgbClr val="224982"/>
              </a:solidFill>
              <a:prstDash val="solid"/>
              <a:headEnd type="triangle"/>
              <a:tailEnd type="triangle"/>
            </a:ln>
            <a:effectLst/>
          </p:spPr>
        </p:cxnSp>
      </p:grpSp>
      <p:sp>
        <p:nvSpPr>
          <p:cNvPr id="126" name="Rectangle 125">
            <a:extLst>
              <a:ext uri="{FF2B5EF4-FFF2-40B4-BE49-F238E27FC236}">
                <a16:creationId xmlns:a16="http://schemas.microsoft.com/office/drawing/2014/main" id="{71E10F37-28B3-0F44-8188-C6BF93FD71CB}"/>
              </a:ext>
            </a:extLst>
          </p:cNvPr>
          <p:cNvSpPr/>
          <p:nvPr/>
        </p:nvSpPr>
        <p:spPr>
          <a:xfrm>
            <a:off x="5480808" y="1503491"/>
            <a:ext cx="1141787" cy="307777"/>
          </a:xfrm>
          <a:prstGeom prst="rect">
            <a:avLst/>
          </a:prstGeom>
        </p:spPr>
        <p:txBody>
          <a:bodyPr wrap="none">
            <a:spAutoFit/>
          </a:bodyPr>
          <a:lstStyle/>
          <a:p>
            <a:r>
              <a:rPr lang="en-US" sz="1400" b="1" dirty="0">
                <a:solidFill>
                  <a:srgbClr val="000000">
                    <a:lumMod val="50000"/>
                    <a:lumOff val="50000"/>
                  </a:srgbClr>
                </a:solidFill>
                <a:latin typeface="Calibri"/>
              </a:rPr>
              <a:t>Synchronizer</a:t>
            </a:r>
            <a:endParaRPr lang="en-US" sz="1400" dirty="0">
              <a:solidFill>
                <a:srgbClr val="000000"/>
              </a:solidFill>
              <a:latin typeface="Calibri"/>
            </a:endParaRPr>
          </a:p>
        </p:txBody>
      </p:sp>
      <p:sp>
        <p:nvSpPr>
          <p:cNvPr id="127" name="Rounded Rectangle 126">
            <a:extLst>
              <a:ext uri="{FF2B5EF4-FFF2-40B4-BE49-F238E27FC236}">
                <a16:creationId xmlns:a16="http://schemas.microsoft.com/office/drawing/2014/main" id="{6095CA67-BF18-3749-9A62-434B275FE194}"/>
              </a:ext>
            </a:extLst>
          </p:cNvPr>
          <p:cNvSpPr/>
          <p:nvPr/>
        </p:nvSpPr>
        <p:spPr>
          <a:xfrm>
            <a:off x="4313055" y="1132856"/>
            <a:ext cx="3388912" cy="393639"/>
          </a:xfrm>
          <a:prstGeom prst="roundRect">
            <a:avLst/>
          </a:prstGeom>
          <a:solidFill>
            <a:srgbClr val="224982"/>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Calibri"/>
                <a:ea typeface="+mn-ea"/>
                <a:cs typeface="+mn-cs"/>
              </a:rPr>
              <a:t>Enterprise Vault</a:t>
            </a:r>
          </a:p>
        </p:txBody>
      </p:sp>
      <p:sp>
        <p:nvSpPr>
          <p:cNvPr id="129" name="Oval 128">
            <a:extLst>
              <a:ext uri="{FF2B5EF4-FFF2-40B4-BE49-F238E27FC236}">
                <a16:creationId xmlns:a16="http://schemas.microsoft.com/office/drawing/2014/main" id="{CC44BA22-309B-BD4D-9295-3E8E587FBB23}"/>
              </a:ext>
            </a:extLst>
          </p:cNvPr>
          <p:cNvSpPr/>
          <p:nvPr/>
        </p:nvSpPr>
        <p:spPr>
          <a:xfrm>
            <a:off x="10350912" y="2209800"/>
            <a:ext cx="731520" cy="731520"/>
          </a:xfrm>
          <a:prstGeom prst="ellipse">
            <a:avLst/>
          </a:prstGeom>
          <a:solidFill>
            <a:srgbClr val="224982"/>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srgbClr val="FFFFFF"/>
                </a:solidFill>
                <a:effectLst/>
                <a:uLnTx/>
                <a:uFillTx/>
                <a:latin typeface="Calibri"/>
                <a:ea typeface="+mn-ea"/>
                <a:cs typeface="+mn-cs"/>
              </a:rPr>
              <a:t>S</a:t>
            </a:r>
            <a:endParaRPr kumimoji="0" lang="en-US" sz="4400" b="0" i="0" u="none" strike="noStrike" kern="0" cap="none" spc="0" normalizeH="0" baseline="-25000" noProof="0" dirty="0">
              <a:ln>
                <a:noFill/>
              </a:ln>
              <a:solidFill>
                <a:srgbClr val="FFFFFF"/>
              </a:solidFill>
              <a:effectLst/>
              <a:uLnTx/>
              <a:uFillTx/>
              <a:latin typeface="Calibri"/>
              <a:ea typeface="+mn-ea"/>
              <a:cs typeface="+mn-cs"/>
            </a:endParaRPr>
          </a:p>
        </p:txBody>
      </p:sp>
      <p:cxnSp>
        <p:nvCxnSpPr>
          <p:cNvPr id="130" name="Elbow Connector 129">
            <a:extLst>
              <a:ext uri="{FF2B5EF4-FFF2-40B4-BE49-F238E27FC236}">
                <a16:creationId xmlns:a16="http://schemas.microsoft.com/office/drawing/2014/main" id="{52BA03F0-2C23-824E-9F5A-50284642F7D3}"/>
              </a:ext>
            </a:extLst>
          </p:cNvPr>
          <p:cNvCxnSpPr>
            <a:cxnSpLocks/>
            <a:stCxn id="102" idx="7"/>
            <a:endCxn id="129" idx="0"/>
          </p:cNvCxnSpPr>
          <p:nvPr/>
        </p:nvCxnSpPr>
        <p:spPr>
          <a:xfrm rot="5400000" flipH="1" flipV="1">
            <a:off x="8449174" y="30829"/>
            <a:ext cx="88527" cy="4446470"/>
          </a:xfrm>
          <a:prstGeom prst="bentConnector3">
            <a:avLst>
              <a:gd name="adj1" fmla="val 545837"/>
            </a:avLst>
          </a:prstGeom>
          <a:noFill/>
          <a:ln w="76200" cap="flat" cmpd="sng" algn="ctr">
            <a:solidFill>
              <a:srgbClr val="224982"/>
            </a:solidFill>
            <a:prstDash val="solid"/>
            <a:headEnd type="none"/>
            <a:tailEnd type="triangle"/>
          </a:ln>
          <a:effectLst/>
        </p:spPr>
      </p:cxnSp>
      <p:sp>
        <p:nvSpPr>
          <p:cNvPr id="3" name="TextBox 2">
            <a:extLst>
              <a:ext uri="{FF2B5EF4-FFF2-40B4-BE49-F238E27FC236}">
                <a16:creationId xmlns:a16="http://schemas.microsoft.com/office/drawing/2014/main" id="{3DBBD4CC-098C-D545-8397-A11F27BD9DB2}"/>
              </a:ext>
            </a:extLst>
          </p:cNvPr>
          <p:cNvSpPr txBox="1"/>
          <p:nvPr/>
        </p:nvSpPr>
        <p:spPr>
          <a:xfrm>
            <a:off x="10453562" y="2826327"/>
            <a:ext cx="0" cy="0"/>
          </a:xfrm>
          <a:prstGeom prst="rect">
            <a:avLst/>
          </a:prstGeom>
          <a:noFill/>
        </p:spPr>
        <p:txBody>
          <a:bodyPr wrap="none" rtlCol="0">
            <a:normAutofit fontScale="25000" lnSpcReduction="20000"/>
          </a:bodyPr>
          <a:lstStyle/>
          <a:p>
            <a:endParaRPr lang="en-US" dirty="0"/>
          </a:p>
        </p:txBody>
      </p:sp>
      <p:sp>
        <p:nvSpPr>
          <p:cNvPr id="44" name="Trapezoid 43">
            <a:extLst>
              <a:ext uri="{FF2B5EF4-FFF2-40B4-BE49-F238E27FC236}">
                <a16:creationId xmlns:a16="http://schemas.microsoft.com/office/drawing/2014/main" id="{08C59553-6691-EB4C-ACF3-9EC3173899C1}"/>
              </a:ext>
            </a:extLst>
          </p:cNvPr>
          <p:cNvSpPr/>
          <p:nvPr/>
        </p:nvSpPr>
        <p:spPr>
          <a:xfrm>
            <a:off x="4430188" y="5340450"/>
            <a:ext cx="3188245" cy="515818"/>
          </a:xfrm>
          <a:prstGeom prst="trapezoid">
            <a:avLst>
              <a:gd name="adj" fmla="val 282850"/>
            </a:avLst>
          </a:prstGeom>
          <a:solidFill>
            <a:srgbClr val="224982">
              <a:alpha val="18000"/>
            </a:srgbClr>
          </a:solidFill>
          <a:ln w="12700" cap="flat" cmpd="sng" algn="ctr">
            <a:noFill/>
            <a:prstDash val="solid"/>
          </a:ln>
          <a:effectLst/>
        </p:spPr>
        <p:txBody>
          <a:bodyPr vert="vert27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dirty="0">
              <a:ln>
                <a:noFill/>
              </a:ln>
              <a:solidFill>
                <a:srgbClr val="FFFFFF"/>
              </a:solidFill>
              <a:effectLst/>
              <a:uLnTx/>
              <a:uFillTx/>
              <a:latin typeface="Calibri"/>
              <a:ea typeface="+mn-ea"/>
              <a:cs typeface="+mn-cs"/>
            </a:endParaRPr>
          </a:p>
        </p:txBody>
      </p:sp>
      <p:grpSp>
        <p:nvGrpSpPr>
          <p:cNvPr id="45" name="Group 44">
            <a:extLst>
              <a:ext uri="{FF2B5EF4-FFF2-40B4-BE49-F238E27FC236}">
                <a16:creationId xmlns:a16="http://schemas.microsoft.com/office/drawing/2014/main" id="{4EE8232A-C5C3-7745-9CC8-0910CEAE552A}"/>
              </a:ext>
            </a:extLst>
          </p:cNvPr>
          <p:cNvGrpSpPr/>
          <p:nvPr/>
        </p:nvGrpSpPr>
        <p:grpSpPr>
          <a:xfrm>
            <a:off x="4367792" y="3819916"/>
            <a:ext cx="3465046" cy="1696216"/>
            <a:chOff x="1949319" y="3882596"/>
            <a:chExt cx="3465046" cy="1696216"/>
          </a:xfrm>
        </p:grpSpPr>
        <p:sp>
          <p:nvSpPr>
            <p:cNvPr id="46" name="Rounded Rectangle 45">
              <a:extLst>
                <a:ext uri="{FF2B5EF4-FFF2-40B4-BE49-F238E27FC236}">
                  <a16:creationId xmlns:a16="http://schemas.microsoft.com/office/drawing/2014/main" id="{D695A8BA-6E4F-9E49-AF3C-7901A0329A58}"/>
                </a:ext>
              </a:extLst>
            </p:cNvPr>
            <p:cNvSpPr/>
            <p:nvPr/>
          </p:nvSpPr>
          <p:spPr>
            <a:xfrm>
              <a:off x="1949319" y="3882596"/>
              <a:ext cx="3465046" cy="1439278"/>
            </a:xfrm>
            <a:prstGeom prst="roundRect">
              <a:avLst/>
            </a:prstGeom>
            <a:solidFill>
              <a:srgbClr val="224982">
                <a:alpha val="50000"/>
              </a:srgbClr>
            </a:solidFill>
            <a:ln w="12700" cap="flat" cmpd="sng" algn="ctr">
              <a:noFill/>
              <a:prstDash val="solid"/>
            </a:ln>
            <a:effectLst/>
          </p:spPr>
          <p:txBody>
            <a:bodyPr rtlCol="0" anchor="t"/>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Calibri"/>
                  <a:ea typeface="+mn-ea"/>
                  <a:cs typeface="+mn-cs"/>
                </a:rPr>
                <a:t>On-Prem</a:t>
              </a:r>
            </a:p>
          </p:txBody>
        </p:sp>
        <p:sp>
          <p:nvSpPr>
            <p:cNvPr id="47" name="Oval 46">
              <a:extLst>
                <a:ext uri="{FF2B5EF4-FFF2-40B4-BE49-F238E27FC236}">
                  <a16:creationId xmlns:a16="http://schemas.microsoft.com/office/drawing/2014/main" id="{B709B0BC-6B79-404D-98A7-368C747791AA}"/>
                </a:ext>
              </a:extLst>
            </p:cNvPr>
            <p:cNvSpPr/>
            <p:nvPr/>
          </p:nvSpPr>
          <p:spPr>
            <a:xfrm>
              <a:off x="4094950" y="4335979"/>
              <a:ext cx="731520" cy="731520"/>
            </a:xfrm>
            <a:prstGeom prst="ellipse">
              <a:avLst/>
            </a:prstGeom>
            <a:solidFill>
              <a:srgbClr val="224982"/>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srgbClr val="FFFFFF"/>
                  </a:solidFill>
                  <a:effectLst/>
                  <a:uLnTx/>
                  <a:uFillTx/>
                  <a:latin typeface="Calibri"/>
                  <a:ea typeface="+mn-ea"/>
                  <a:cs typeface="+mn-cs"/>
                </a:rPr>
                <a:t>F</a:t>
              </a:r>
            </a:p>
          </p:txBody>
        </p:sp>
        <p:sp>
          <p:nvSpPr>
            <p:cNvPr id="48" name="Oval 47">
              <a:extLst>
                <a:ext uri="{FF2B5EF4-FFF2-40B4-BE49-F238E27FC236}">
                  <a16:creationId xmlns:a16="http://schemas.microsoft.com/office/drawing/2014/main" id="{5310F874-E41F-8241-8FC7-1B8380ED7E02}"/>
                </a:ext>
              </a:extLst>
            </p:cNvPr>
            <p:cNvSpPr/>
            <p:nvPr/>
          </p:nvSpPr>
          <p:spPr>
            <a:xfrm>
              <a:off x="2381247" y="4338650"/>
              <a:ext cx="731520" cy="731520"/>
            </a:xfrm>
            <a:prstGeom prst="ellipse">
              <a:avLst/>
            </a:prstGeom>
            <a:solidFill>
              <a:srgbClr val="224982"/>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srgbClr val="FFFFFF"/>
                  </a:solidFill>
                  <a:effectLst/>
                  <a:uLnTx/>
                  <a:uFillTx/>
                  <a:latin typeface="Calibri"/>
                  <a:ea typeface="+mn-ea"/>
                  <a:cs typeface="+mn-cs"/>
                </a:rPr>
                <a:t>F</a:t>
              </a:r>
            </a:p>
          </p:txBody>
        </p:sp>
        <p:sp>
          <p:nvSpPr>
            <p:cNvPr id="49" name="Oval 48">
              <a:extLst>
                <a:ext uri="{FF2B5EF4-FFF2-40B4-BE49-F238E27FC236}">
                  <a16:creationId xmlns:a16="http://schemas.microsoft.com/office/drawing/2014/main" id="{D8B0E3A7-FFAC-BF4C-BA1E-094292DD76C1}"/>
                </a:ext>
              </a:extLst>
            </p:cNvPr>
            <p:cNvSpPr/>
            <p:nvPr/>
          </p:nvSpPr>
          <p:spPr>
            <a:xfrm>
              <a:off x="3282387" y="5030172"/>
              <a:ext cx="548640" cy="548640"/>
            </a:xfrm>
            <a:prstGeom prst="ellipse">
              <a:avLst/>
            </a:prstGeom>
            <a:solidFill>
              <a:srgbClr val="54B847">
                <a:lumMod val="40000"/>
                <a:lumOff val="60000"/>
              </a:srgbClr>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Calibri"/>
                  <a:ea typeface="+mn-ea"/>
                  <a:cs typeface="+mn-cs"/>
                </a:rPr>
                <a:t>LB</a:t>
              </a:r>
            </a:p>
          </p:txBody>
        </p:sp>
      </p:grpSp>
      <p:sp>
        <p:nvSpPr>
          <p:cNvPr id="50" name="Rounded Rectangle 49">
            <a:extLst>
              <a:ext uri="{FF2B5EF4-FFF2-40B4-BE49-F238E27FC236}">
                <a16:creationId xmlns:a16="http://schemas.microsoft.com/office/drawing/2014/main" id="{05E5C05E-ADD6-E042-B614-0234E04B8C0E}"/>
              </a:ext>
            </a:extLst>
          </p:cNvPr>
          <p:cNvSpPr/>
          <p:nvPr/>
        </p:nvSpPr>
        <p:spPr>
          <a:xfrm>
            <a:off x="4326594" y="5851763"/>
            <a:ext cx="3464476" cy="538247"/>
          </a:xfrm>
          <a:prstGeom prst="roundRect">
            <a:avLst/>
          </a:prstGeom>
          <a:solidFill>
            <a:srgbClr val="FFFFFF">
              <a:alpha val="50000"/>
            </a:srgbClr>
          </a:solidFill>
          <a:ln w="12700" cap="flat" cmpd="sng" algn="ctr">
            <a:solidFill>
              <a:srgbClr val="FFFFFF">
                <a:lumMod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Calibri"/>
                <a:ea typeface="+mn-ea"/>
                <a:cs typeface="+mn-cs"/>
              </a:rPr>
              <a:t>CI-CD Tools / Applications</a:t>
            </a:r>
          </a:p>
        </p:txBody>
      </p:sp>
      <p:sp>
        <p:nvSpPr>
          <p:cNvPr id="107" name="Oval 106">
            <a:extLst>
              <a:ext uri="{FF2B5EF4-FFF2-40B4-BE49-F238E27FC236}">
                <a16:creationId xmlns:a16="http://schemas.microsoft.com/office/drawing/2014/main" id="{FF8FD0EF-6727-4143-B1A7-AC38C250999C}"/>
              </a:ext>
            </a:extLst>
          </p:cNvPr>
          <p:cNvSpPr/>
          <p:nvPr/>
        </p:nvSpPr>
        <p:spPr>
          <a:xfrm>
            <a:off x="5550312" y="3004903"/>
            <a:ext cx="914400" cy="914400"/>
          </a:xfrm>
          <a:prstGeom prst="ellipse">
            <a:avLst/>
          </a:prstGeom>
          <a:solidFill>
            <a:srgbClr val="54B847">
              <a:lumMod val="40000"/>
              <a:lumOff val="60000"/>
            </a:srgbClr>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Calibri"/>
                <a:ea typeface="+mn-ea"/>
                <a:cs typeface="+mn-cs"/>
              </a:rPr>
              <a:t>LB w/ Health check</a:t>
            </a:r>
          </a:p>
        </p:txBody>
      </p:sp>
      <p:cxnSp>
        <p:nvCxnSpPr>
          <p:cNvPr id="51" name="Elbow Connector 50">
            <a:extLst>
              <a:ext uri="{FF2B5EF4-FFF2-40B4-BE49-F238E27FC236}">
                <a16:creationId xmlns:a16="http://schemas.microsoft.com/office/drawing/2014/main" id="{8B7DC07E-7317-1F48-AA1A-3C1E548F70F3}"/>
              </a:ext>
            </a:extLst>
          </p:cNvPr>
          <p:cNvCxnSpPr>
            <a:cxnSpLocks/>
            <a:stCxn id="107" idx="4"/>
            <a:endCxn id="47" idx="2"/>
          </p:cNvCxnSpPr>
          <p:nvPr/>
        </p:nvCxnSpPr>
        <p:spPr>
          <a:xfrm rot="16200000" flipH="1">
            <a:off x="5900589" y="4026225"/>
            <a:ext cx="719756" cy="505911"/>
          </a:xfrm>
          <a:prstGeom prst="bentConnector2">
            <a:avLst/>
          </a:prstGeom>
          <a:noFill/>
          <a:ln w="76200" cap="flat" cmpd="sng" algn="ctr">
            <a:solidFill>
              <a:srgbClr val="224982"/>
            </a:solidFill>
            <a:prstDash val="solid"/>
            <a:headEnd type="triangle"/>
            <a:tailEnd type="triangle"/>
          </a:ln>
          <a:effectLst/>
        </p:spPr>
      </p:cxnSp>
      <p:cxnSp>
        <p:nvCxnSpPr>
          <p:cNvPr id="54" name="Elbow Connector 53">
            <a:extLst>
              <a:ext uri="{FF2B5EF4-FFF2-40B4-BE49-F238E27FC236}">
                <a16:creationId xmlns:a16="http://schemas.microsoft.com/office/drawing/2014/main" id="{2F407934-C080-134D-A628-01EC09805778}"/>
              </a:ext>
            </a:extLst>
          </p:cNvPr>
          <p:cNvCxnSpPr>
            <a:cxnSpLocks/>
            <a:stCxn id="107" idx="4"/>
            <a:endCxn id="48" idx="6"/>
          </p:cNvCxnSpPr>
          <p:nvPr/>
        </p:nvCxnSpPr>
        <p:spPr>
          <a:xfrm rot="5400000">
            <a:off x="5408163" y="4042380"/>
            <a:ext cx="722427" cy="476272"/>
          </a:xfrm>
          <a:prstGeom prst="bentConnector2">
            <a:avLst/>
          </a:prstGeom>
          <a:noFill/>
          <a:ln w="76200" cap="flat" cmpd="sng" algn="ctr">
            <a:solidFill>
              <a:srgbClr val="224982"/>
            </a:solidFill>
            <a:prstDash val="solid"/>
            <a:headEnd type="triangle"/>
            <a:tailEnd type="triangle"/>
          </a:ln>
          <a:effectLst/>
        </p:spPr>
      </p:cxnSp>
      <p:cxnSp>
        <p:nvCxnSpPr>
          <p:cNvPr id="52" name="Elbow Connector 51">
            <a:extLst>
              <a:ext uri="{FF2B5EF4-FFF2-40B4-BE49-F238E27FC236}">
                <a16:creationId xmlns:a16="http://schemas.microsoft.com/office/drawing/2014/main" id="{72319506-FAE5-FD41-86C2-1BC4629365BB}"/>
              </a:ext>
            </a:extLst>
          </p:cNvPr>
          <p:cNvCxnSpPr>
            <a:cxnSpLocks/>
            <a:stCxn id="126" idx="1"/>
            <a:endCxn id="107" idx="1"/>
          </p:cNvCxnSpPr>
          <p:nvPr/>
        </p:nvCxnSpPr>
        <p:spPr>
          <a:xfrm rot="10800000" flipH="1" flipV="1">
            <a:off x="5480807" y="1657380"/>
            <a:ext cx="203415" cy="1481434"/>
          </a:xfrm>
          <a:prstGeom prst="bentConnector4">
            <a:avLst>
              <a:gd name="adj1" fmla="val -1505535"/>
              <a:gd name="adj2" fmla="val 99135"/>
            </a:avLst>
          </a:prstGeom>
          <a:noFill/>
          <a:ln w="50800" cap="flat" cmpd="sng" algn="ctr">
            <a:solidFill>
              <a:srgbClr val="224982"/>
            </a:solidFill>
            <a:prstDash val="solid"/>
            <a:headEnd type="none"/>
            <a:tailEnd type="triangle"/>
          </a:ln>
          <a:effectLst/>
        </p:spPr>
      </p:cxnSp>
    </p:spTree>
    <p:extLst>
      <p:ext uri="{BB962C8B-B14F-4D97-AF65-F5344CB8AC3E}">
        <p14:creationId xmlns:p14="http://schemas.microsoft.com/office/powerpoint/2010/main" val="2484283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Authentication</a:t>
            </a:r>
          </a:p>
        </p:txBody>
      </p:sp>
    </p:spTree>
    <p:extLst>
      <p:ext uri="{BB962C8B-B14F-4D97-AF65-F5344CB8AC3E}">
        <p14:creationId xmlns:p14="http://schemas.microsoft.com/office/powerpoint/2010/main" val="6180681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8" name="Shape 179"/>
          <p:cNvSpPr txBox="1">
            <a:spLocks noGrp="1"/>
          </p:cNvSpPr>
          <p:nvPr>
            <p:ph sz="half" idx="1"/>
          </p:nvPr>
        </p:nvSpPr>
        <p:spPr/>
        <p:txBody>
          <a:bodyPr/>
          <a:lstStyle/>
          <a:p>
            <a:r>
              <a:rPr lang="en-US" dirty="0"/>
              <a:t>Build on a chain of trust</a:t>
            </a:r>
          </a:p>
          <a:p>
            <a:pPr lvl="1"/>
            <a:r>
              <a:rPr lang="en-US" dirty="0"/>
              <a:t>Authenticate all requests</a:t>
            </a:r>
          </a:p>
          <a:p>
            <a:pPr lvl="1"/>
            <a:r>
              <a:rPr lang="en-US" dirty="0"/>
              <a:t>Authorize w/ least amount of privilege</a:t>
            </a:r>
          </a:p>
          <a:p>
            <a:pPr lvl="1"/>
            <a:r>
              <a:rPr lang="en-US" dirty="0"/>
              <a:t>Audit everything</a:t>
            </a:r>
          </a:p>
          <a:p>
            <a:pPr lvl="1"/>
            <a:r>
              <a:rPr lang="en-US" dirty="0"/>
              <a:t>...and do it with code!</a:t>
            </a:r>
          </a:p>
          <a:p>
            <a:r>
              <a:rPr lang="en-US" dirty="0"/>
              <a:t>The Secret-Zero Problem…</a:t>
            </a:r>
          </a:p>
          <a:p>
            <a:pPr lvl="1"/>
            <a:r>
              <a:rPr lang="en-US" dirty="0"/>
              <a:t>Humans have built-in authentication support:</a:t>
            </a:r>
          </a:p>
          <a:p>
            <a:pPr lvl="2"/>
            <a:r>
              <a:rPr lang="en-US" dirty="0"/>
              <a:t>Built-in vault for passwords</a:t>
            </a:r>
          </a:p>
          <a:p>
            <a:pPr lvl="2"/>
            <a:r>
              <a:rPr lang="en-US" dirty="0"/>
              <a:t>Back-channels for MFA (e.g. phones)</a:t>
            </a:r>
          </a:p>
          <a:p>
            <a:pPr lvl="1"/>
            <a:r>
              <a:rPr lang="en-US" dirty="0"/>
              <a:t>Non-humans need a way to bootstrap identity authentication that doesn’t put credentials at risk</a:t>
            </a:r>
          </a:p>
          <a:p>
            <a:pPr lvl="1"/>
            <a:r>
              <a:rPr lang="en-US" dirty="0"/>
              <a:t>But how to manage that initial secret required by apps to bootstrap identity?</a:t>
            </a:r>
          </a:p>
        </p:txBody>
      </p:sp>
      <p:sp>
        <p:nvSpPr>
          <p:cNvPr id="163" name="Shape 163"/>
          <p:cNvSpPr txBox="1">
            <a:spLocks noGrp="1"/>
          </p:cNvSpPr>
          <p:nvPr>
            <p:ph type="title"/>
          </p:nvPr>
        </p:nvSpPr>
        <p:spPr/>
        <p:txBody>
          <a:bodyPr>
            <a:normAutofit fontScale="90000"/>
          </a:bodyPr>
          <a:lstStyle/>
          <a:p>
            <a:r>
              <a:rPr lang="en" dirty="0"/>
              <a:t>If it can be identified, It</a:t>
            </a:r>
            <a:r>
              <a:rPr lang="en-US" dirty="0"/>
              <a:t>s access</a:t>
            </a:r>
            <a:r>
              <a:rPr lang="en" dirty="0"/>
              <a:t> can be managed</a:t>
            </a:r>
          </a:p>
        </p:txBody>
      </p:sp>
      <p:pic>
        <p:nvPicPr>
          <p:cNvPr id="12" name="Shape 164">
            <a:extLst>
              <a:ext uri="{FF2B5EF4-FFF2-40B4-BE49-F238E27FC236}">
                <a16:creationId xmlns:a16="http://schemas.microsoft.com/office/drawing/2014/main" id="{4E7C7DE7-92DA-7344-8260-59C700AB9737}"/>
              </a:ext>
            </a:extLst>
          </p:cNvPr>
          <p:cNvPicPr preferRelativeResize="0"/>
          <p:nvPr/>
        </p:nvPicPr>
        <p:blipFill rotWithShape="1">
          <a:blip r:embed="rId3" cstate="print">
            <a:clrChange>
              <a:clrFrom>
                <a:srgbClr val="FFFFFF"/>
              </a:clrFrom>
              <a:clrTo>
                <a:srgbClr val="FFFFFF">
                  <a:alpha val="0"/>
                </a:srgbClr>
              </a:clrTo>
            </a:clrChange>
            <a:alphaModFix/>
            <a:extLst>
              <a:ext uri="{28A0092B-C50C-407E-A947-70E740481C1C}">
                <a14:useLocalDpi xmlns:a14="http://schemas.microsoft.com/office/drawing/2010/main"/>
              </a:ext>
            </a:extLst>
          </a:blip>
          <a:srcRect l="4593" t="4919" b="5049"/>
          <a:stretch/>
        </p:blipFill>
        <p:spPr>
          <a:xfrm>
            <a:off x="8827508" y="1182051"/>
            <a:ext cx="1898768" cy="1927707"/>
          </a:xfrm>
          <a:prstGeom prst="rect">
            <a:avLst/>
          </a:prstGeom>
          <a:noFill/>
          <a:ln>
            <a:noFill/>
          </a:ln>
        </p:spPr>
      </p:pic>
      <p:grpSp>
        <p:nvGrpSpPr>
          <p:cNvPr id="13" name="Group 12">
            <a:extLst>
              <a:ext uri="{FF2B5EF4-FFF2-40B4-BE49-F238E27FC236}">
                <a16:creationId xmlns:a16="http://schemas.microsoft.com/office/drawing/2014/main" id="{C5B234A3-9B09-914F-8A24-90DE43ED38AE}"/>
              </a:ext>
            </a:extLst>
          </p:cNvPr>
          <p:cNvGrpSpPr/>
          <p:nvPr/>
        </p:nvGrpSpPr>
        <p:grpSpPr>
          <a:xfrm>
            <a:off x="6424651" y="1206160"/>
            <a:ext cx="1915101" cy="1903598"/>
            <a:chOff x="8842637" y="1247016"/>
            <a:chExt cx="2500840" cy="2485821"/>
          </a:xfrm>
        </p:grpSpPr>
        <p:pic>
          <p:nvPicPr>
            <p:cNvPr id="14" name="Shape 166">
              <a:extLst>
                <a:ext uri="{FF2B5EF4-FFF2-40B4-BE49-F238E27FC236}">
                  <a16:creationId xmlns:a16="http://schemas.microsoft.com/office/drawing/2014/main" id="{0ADCE26C-62E9-EB42-B9D5-903145BCE254}"/>
                </a:ext>
              </a:extLst>
            </p:cNvPr>
            <p:cNvPicPr preferRelativeResize="0"/>
            <p:nvPr/>
          </p:nvPicPr>
          <p:blipFill>
            <a:blip r:embed="rId4" cstate="print">
              <a:clrChange>
                <a:clrFrom>
                  <a:srgbClr val="212121"/>
                </a:clrFrom>
                <a:clrTo>
                  <a:srgbClr val="212121">
                    <a:alpha val="0"/>
                  </a:srgbClr>
                </a:clrTo>
              </a:clrChange>
              <a:alphaModFix/>
              <a:extLst>
                <a:ext uri="{BEBA8EAE-BF5A-486C-A8C5-ECC9F3942E4B}">
                  <a14:imgProps xmlns:a14="http://schemas.microsoft.com/office/drawing/2010/main">
                    <a14:imgLayer r:embed="rId5">
                      <a14:imgEffect>
                        <a14:artisticGlowEdges/>
                      </a14:imgEffect>
                    </a14:imgLayer>
                  </a14:imgProps>
                </a:ext>
                <a:ext uri="{28A0092B-C50C-407E-A947-70E740481C1C}">
                  <a14:useLocalDpi xmlns:a14="http://schemas.microsoft.com/office/drawing/2010/main"/>
                </a:ext>
              </a:extLst>
            </a:blip>
            <a:stretch>
              <a:fillRect/>
            </a:stretch>
          </p:blipFill>
          <p:spPr>
            <a:xfrm>
              <a:off x="9335863" y="1247016"/>
              <a:ext cx="1448643" cy="2008081"/>
            </a:xfrm>
            <a:prstGeom prst="rect">
              <a:avLst/>
            </a:prstGeom>
            <a:noFill/>
            <a:ln>
              <a:noFill/>
            </a:ln>
          </p:spPr>
        </p:pic>
        <p:sp>
          <p:nvSpPr>
            <p:cNvPr id="15" name="Shape 167">
              <a:extLst>
                <a:ext uri="{FF2B5EF4-FFF2-40B4-BE49-F238E27FC236}">
                  <a16:creationId xmlns:a16="http://schemas.microsoft.com/office/drawing/2014/main" id="{380245A3-CD45-C449-ABE1-C367362A3B16}"/>
                </a:ext>
              </a:extLst>
            </p:cNvPr>
            <p:cNvSpPr txBox="1"/>
            <p:nvPr/>
          </p:nvSpPr>
          <p:spPr>
            <a:xfrm>
              <a:off x="8842637" y="3219904"/>
              <a:ext cx="2500840" cy="512933"/>
            </a:xfrm>
            <a:prstGeom prst="rect">
              <a:avLst/>
            </a:prstGeom>
            <a:noFill/>
            <a:ln>
              <a:noFill/>
            </a:ln>
          </p:spPr>
          <p:txBody>
            <a:bodyPr wrap="square" lIns="121900" tIns="121900" rIns="121900" bIns="121900" anchor="ctr" anchorCtr="0">
              <a:noAutofit/>
            </a:bodyPr>
            <a:lstStyle/>
            <a:p>
              <a:pPr algn="ctr"/>
              <a:r>
                <a:rPr lang="en" sz="1200" dirty="0">
                  <a:solidFill>
                    <a:schemeClr val="bg2"/>
                  </a:solidFill>
                  <a:latin typeface="+mn-lt"/>
                  <a:ea typeface="Proxima Nova Semibold"/>
                  <a:cs typeface="Proxima Nova Semibold"/>
                  <a:sym typeface="Proxima Nova Semibold"/>
                </a:rPr>
                <a:t>Human Identity</a:t>
              </a:r>
            </a:p>
          </p:txBody>
        </p:sp>
      </p:grpSp>
      <p:pic>
        <p:nvPicPr>
          <p:cNvPr id="16" name="Picture 15">
            <a:extLst>
              <a:ext uri="{FF2B5EF4-FFF2-40B4-BE49-F238E27FC236}">
                <a16:creationId xmlns:a16="http://schemas.microsoft.com/office/drawing/2014/main" id="{DE421B1A-52C6-3C45-836D-8CA02C296031}"/>
              </a:ext>
            </a:extLst>
          </p:cNvPr>
          <p:cNvPicPr>
            <a:picLocks noChangeAspect="1"/>
          </p:cNvPicPr>
          <p:nvPr/>
        </p:nvPicPr>
        <p:blipFill>
          <a:blip r:embed="rId6"/>
          <a:stretch>
            <a:fillRect/>
          </a:stretch>
        </p:blipFill>
        <p:spPr>
          <a:xfrm>
            <a:off x="7140168" y="3570768"/>
            <a:ext cx="3072441" cy="2496358"/>
          </a:xfrm>
          <a:prstGeom prst="rect">
            <a:avLst/>
          </a:prstGeom>
        </p:spPr>
      </p:pic>
      <p:grpSp>
        <p:nvGrpSpPr>
          <p:cNvPr id="5" name="Group 4">
            <a:extLst>
              <a:ext uri="{FF2B5EF4-FFF2-40B4-BE49-F238E27FC236}">
                <a16:creationId xmlns:a16="http://schemas.microsoft.com/office/drawing/2014/main" id="{0CB8D167-51EB-FE48-992C-F3A1B32AD925}"/>
              </a:ext>
            </a:extLst>
          </p:cNvPr>
          <p:cNvGrpSpPr/>
          <p:nvPr/>
        </p:nvGrpSpPr>
        <p:grpSpPr>
          <a:xfrm>
            <a:off x="9113387" y="2765906"/>
            <a:ext cx="597960" cy="304560"/>
            <a:chOff x="9113387" y="2765906"/>
            <a:chExt cx="597960" cy="304560"/>
          </a:xfrm>
        </p:grpSpPr>
        <mc:AlternateContent xmlns:mc="http://schemas.openxmlformats.org/markup-compatibility/2006" xmlns:p14="http://schemas.microsoft.com/office/powerpoint/2010/main">
          <mc:Choice Requires="p14">
            <p:contentPart p14:bwMode="auto" r:id="rId7">
              <p14:nvContentPartPr>
                <p14:cNvPr id="3" name="Ink 2">
                  <a:extLst>
                    <a:ext uri="{FF2B5EF4-FFF2-40B4-BE49-F238E27FC236}">
                      <a16:creationId xmlns:a16="http://schemas.microsoft.com/office/drawing/2014/main" id="{FB0A1BCA-1EDE-D94E-A6F1-C6AC1B71EB57}"/>
                    </a:ext>
                  </a:extLst>
                </p14:cNvPr>
                <p14:cNvContentPartPr/>
                <p14:nvPr/>
              </p14:nvContentPartPr>
              <p14:xfrm>
                <a:off x="9113387" y="2774186"/>
                <a:ext cx="597960" cy="255960"/>
              </p14:xfrm>
            </p:contentPart>
          </mc:Choice>
          <mc:Fallback xmlns="">
            <p:pic>
              <p:nvPicPr>
                <p:cNvPr id="3" name="Ink 2">
                  <a:extLst>
                    <a:ext uri="{FF2B5EF4-FFF2-40B4-BE49-F238E27FC236}">
                      <a16:creationId xmlns:a16="http://schemas.microsoft.com/office/drawing/2014/main" id="{FB0A1BCA-1EDE-D94E-A6F1-C6AC1B71EB57}"/>
                    </a:ext>
                  </a:extLst>
                </p:cNvPr>
                <p:cNvPicPr/>
                <p:nvPr/>
              </p:nvPicPr>
              <p:blipFill>
                <a:blip r:embed="rId8"/>
                <a:stretch>
                  <a:fillRect/>
                </a:stretch>
              </p:blipFill>
              <p:spPr>
                <a:xfrm>
                  <a:off x="9104747" y="2765546"/>
                  <a:ext cx="615600" cy="2736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4" name="Ink 3">
                  <a:extLst>
                    <a:ext uri="{FF2B5EF4-FFF2-40B4-BE49-F238E27FC236}">
                      <a16:creationId xmlns:a16="http://schemas.microsoft.com/office/drawing/2014/main" id="{507AD53D-78C0-B348-8515-119912591D38}"/>
                    </a:ext>
                  </a:extLst>
                </p14:cNvPr>
                <p14:cNvContentPartPr/>
                <p14:nvPr/>
              </p14:nvContentPartPr>
              <p14:xfrm>
                <a:off x="9118787" y="2765906"/>
                <a:ext cx="553320" cy="304560"/>
              </p14:xfrm>
            </p:contentPart>
          </mc:Choice>
          <mc:Fallback xmlns="">
            <p:pic>
              <p:nvPicPr>
                <p:cNvPr id="4" name="Ink 3">
                  <a:extLst>
                    <a:ext uri="{FF2B5EF4-FFF2-40B4-BE49-F238E27FC236}">
                      <a16:creationId xmlns:a16="http://schemas.microsoft.com/office/drawing/2014/main" id="{507AD53D-78C0-B348-8515-119912591D38}"/>
                    </a:ext>
                  </a:extLst>
                </p:cNvPr>
                <p:cNvPicPr/>
                <p:nvPr/>
              </p:nvPicPr>
              <p:blipFill>
                <a:blip r:embed="rId10"/>
                <a:stretch>
                  <a:fillRect/>
                </a:stretch>
              </p:blipFill>
              <p:spPr>
                <a:xfrm>
                  <a:off x="9109787" y="2756906"/>
                  <a:ext cx="570960" cy="322200"/>
                </a:xfrm>
                <a:prstGeom prst="rect">
                  <a:avLst/>
                </a:prstGeom>
              </p:spPr>
            </p:pic>
          </mc:Fallback>
        </mc:AlternateContent>
      </p:grpSp>
      <p:sp>
        <p:nvSpPr>
          <p:cNvPr id="7" name="Rectangle 6">
            <a:extLst>
              <a:ext uri="{FF2B5EF4-FFF2-40B4-BE49-F238E27FC236}">
                <a16:creationId xmlns:a16="http://schemas.microsoft.com/office/drawing/2014/main" id="{4437CB3C-9F9A-B943-AAF7-678EDA1751B5}"/>
              </a:ext>
            </a:extLst>
          </p:cNvPr>
          <p:cNvSpPr/>
          <p:nvPr/>
        </p:nvSpPr>
        <p:spPr>
          <a:xfrm>
            <a:off x="8980686" y="2979538"/>
            <a:ext cx="829522" cy="276999"/>
          </a:xfrm>
          <a:prstGeom prst="rect">
            <a:avLst/>
          </a:prstGeom>
        </p:spPr>
        <p:txBody>
          <a:bodyPr wrap="none">
            <a:spAutoFit/>
          </a:bodyPr>
          <a:lstStyle/>
          <a:p>
            <a:r>
              <a:rPr lang="en-US" sz="1200" dirty="0"/>
              <a:t>Workload</a:t>
            </a:r>
          </a:p>
        </p:txBody>
      </p:sp>
    </p:spTree>
    <p:extLst>
      <p:ext uri="{BB962C8B-B14F-4D97-AF65-F5344CB8AC3E}">
        <p14:creationId xmlns:p14="http://schemas.microsoft.com/office/powerpoint/2010/main" val="542198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Ways to establish &amp; authenticate Identity</a:t>
            </a:r>
          </a:p>
        </p:txBody>
      </p:sp>
      <p:graphicFrame>
        <p:nvGraphicFramePr>
          <p:cNvPr id="4" name="Table 3">
            <a:extLst>
              <a:ext uri="{FF2B5EF4-FFF2-40B4-BE49-F238E27FC236}">
                <a16:creationId xmlns:a16="http://schemas.microsoft.com/office/drawing/2014/main" id="{4BB56460-6632-0649-9DA8-C13343CE7F77}"/>
              </a:ext>
            </a:extLst>
          </p:cNvPr>
          <p:cNvGraphicFramePr>
            <a:graphicFrameLocks noGrp="1"/>
          </p:cNvGraphicFramePr>
          <p:nvPr>
            <p:extLst>
              <p:ext uri="{D42A27DB-BD31-4B8C-83A1-F6EECF244321}">
                <p14:modId xmlns:p14="http://schemas.microsoft.com/office/powerpoint/2010/main" val="4078646204"/>
              </p:ext>
            </p:extLst>
          </p:nvPr>
        </p:nvGraphicFramePr>
        <p:xfrm>
          <a:off x="617025" y="1179050"/>
          <a:ext cx="10957950" cy="4942438"/>
        </p:xfrm>
        <a:graphic>
          <a:graphicData uri="http://schemas.openxmlformats.org/drawingml/2006/table">
            <a:tbl>
              <a:tblPr/>
              <a:tblGrid>
                <a:gridCol w="1347033">
                  <a:extLst>
                    <a:ext uri="{9D8B030D-6E8A-4147-A177-3AD203B41FA5}">
                      <a16:colId xmlns:a16="http://schemas.microsoft.com/office/drawing/2014/main" val="20000"/>
                    </a:ext>
                  </a:extLst>
                </a:gridCol>
                <a:gridCol w="1703686">
                  <a:extLst>
                    <a:ext uri="{9D8B030D-6E8A-4147-A177-3AD203B41FA5}">
                      <a16:colId xmlns:a16="http://schemas.microsoft.com/office/drawing/2014/main" val="20001"/>
                    </a:ext>
                  </a:extLst>
                </a:gridCol>
                <a:gridCol w="1143756">
                  <a:extLst>
                    <a:ext uri="{9D8B030D-6E8A-4147-A177-3AD203B41FA5}">
                      <a16:colId xmlns:a16="http://schemas.microsoft.com/office/drawing/2014/main" val="20002"/>
                    </a:ext>
                  </a:extLst>
                </a:gridCol>
                <a:gridCol w="3200392">
                  <a:extLst>
                    <a:ext uri="{9D8B030D-6E8A-4147-A177-3AD203B41FA5}">
                      <a16:colId xmlns:a16="http://schemas.microsoft.com/office/drawing/2014/main" val="20003"/>
                    </a:ext>
                  </a:extLst>
                </a:gridCol>
                <a:gridCol w="3563083">
                  <a:extLst>
                    <a:ext uri="{9D8B030D-6E8A-4147-A177-3AD203B41FA5}">
                      <a16:colId xmlns:a16="http://schemas.microsoft.com/office/drawing/2014/main" val="20004"/>
                    </a:ext>
                  </a:extLst>
                </a:gridCol>
              </a:tblGrid>
              <a:tr h="286740">
                <a:tc>
                  <a:txBody>
                    <a:bodyPr/>
                    <a:lstStyle/>
                    <a:p>
                      <a:pPr algn="ctr"/>
                      <a:endParaRPr lang="en-US" sz="1600" b="1" dirty="0">
                        <a:solidFill>
                          <a:schemeClr val="bg1"/>
                        </a:solidFill>
                        <a:effectLst/>
                        <a:latin typeface="+mn-lt"/>
                      </a:endParaRPr>
                    </a:p>
                  </a:txBody>
                  <a:tcPr marL="65638" marR="65638" marT="32819" marB="32819"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90000"/>
                        <a:lumOff val="10000"/>
                      </a:schemeClr>
                    </a:solidFill>
                  </a:tcPr>
                </a:tc>
                <a:tc>
                  <a:txBody>
                    <a:bodyPr/>
                    <a:lstStyle/>
                    <a:p>
                      <a:pPr algn="ctr"/>
                      <a:r>
                        <a:rPr lang="en-US" sz="1600" b="1" dirty="0">
                          <a:solidFill>
                            <a:schemeClr val="bg1"/>
                          </a:solidFill>
                          <a:effectLst/>
                          <a:latin typeface="+mn-lt"/>
                        </a:rPr>
                        <a:t>Use-Case</a:t>
                      </a:r>
                    </a:p>
                  </a:txBody>
                  <a:tcPr marL="65638" marR="65638" marT="32819" marB="32819"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90000"/>
                        <a:lumOff val="10000"/>
                      </a:schemeClr>
                    </a:solidFill>
                  </a:tcPr>
                </a:tc>
                <a:tc>
                  <a:txBody>
                    <a:bodyPr/>
                    <a:lstStyle/>
                    <a:p>
                      <a:pPr algn="ctr"/>
                      <a:r>
                        <a:rPr lang="en-US" sz="1600" b="1" dirty="0">
                          <a:solidFill>
                            <a:schemeClr val="bg1"/>
                          </a:solidFill>
                          <a:effectLst/>
                          <a:latin typeface="+mn-lt"/>
                        </a:rPr>
                        <a:t>Means</a:t>
                      </a:r>
                    </a:p>
                  </a:txBody>
                  <a:tcPr marL="65638" marR="65638" marT="32819" marB="32819"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90000"/>
                        <a:lumOff val="10000"/>
                      </a:schemeClr>
                    </a:solidFill>
                  </a:tcPr>
                </a:tc>
                <a:tc>
                  <a:txBody>
                    <a:bodyPr/>
                    <a:lstStyle/>
                    <a:p>
                      <a:pPr marL="0" marR="0" indent="0" algn="ctr" rtl="0">
                        <a:lnSpc>
                          <a:spcPct val="100000"/>
                        </a:lnSpc>
                        <a:spcBef>
                          <a:spcPts val="0"/>
                        </a:spcBef>
                        <a:spcAft>
                          <a:spcPts val="0"/>
                        </a:spcAft>
                        <a:buFont typeface="Arial" charset="0"/>
                        <a:buNone/>
                        <a:tabLst/>
                      </a:pPr>
                      <a:r>
                        <a:rPr lang="en-US" sz="1600" b="1" i="0" u="none" strike="noStrike" cap="none" dirty="0">
                          <a:solidFill>
                            <a:schemeClr val="bg1"/>
                          </a:solidFill>
                          <a:effectLst/>
                          <a:latin typeface="+mn-lt"/>
                          <a:ea typeface="+mn-ea"/>
                          <a:cs typeface="+mn-cs"/>
                          <a:sym typeface="Arial"/>
                        </a:rPr>
                        <a:t>Strengths </a:t>
                      </a:r>
                    </a:p>
                  </a:txBody>
                  <a:tcPr marL="65638" marR="65638" marT="32819" marB="32819"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90000"/>
                        <a:lumOff val="10000"/>
                      </a:schemeClr>
                    </a:solidFill>
                  </a:tcPr>
                </a:tc>
                <a:tc>
                  <a:txBody>
                    <a:bodyPr/>
                    <a:lstStyle/>
                    <a:p>
                      <a:pPr marL="0" marR="0" indent="0" algn="ctr" rtl="0">
                        <a:lnSpc>
                          <a:spcPct val="100000"/>
                        </a:lnSpc>
                        <a:spcBef>
                          <a:spcPts val="0"/>
                        </a:spcBef>
                        <a:spcAft>
                          <a:spcPts val="0"/>
                        </a:spcAft>
                        <a:buFont typeface="Arial" charset="0"/>
                        <a:buNone/>
                        <a:tabLst/>
                      </a:pPr>
                      <a:r>
                        <a:rPr lang="en-US" sz="1600" b="1" i="0" u="none" strike="noStrike" cap="none" dirty="0">
                          <a:solidFill>
                            <a:schemeClr val="bg1"/>
                          </a:solidFill>
                          <a:effectLst/>
                          <a:latin typeface="+mn-lt"/>
                          <a:ea typeface="+mn-ea"/>
                          <a:cs typeface="+mn-cs"/>
                          <a:sym typeface="Arial"/>
                        </a:rPr>
                        <a:t>Weaknesses </a:t>
                      </a:r>
                    </a:p>
                  </a:txBody>
                  <a:tcPr marL="65638" marR="65638" marT="32819" marB="32819"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90000"/>
                        <a:lumOff val="10000"/>
                      </a:schemeClr>
                    </a:solidFill>
                  </a:tcPr>
                </a:tc>
                <a:extLst>
                  <a:ext uri="{0D108BD9-81ED-4DB2-BD59-A6C34878D82A}">
                    <a16:rowId xmlns:a16="http://schemas.microsoft.com/office/drawing/2014/main" val="10000"/>
                  </a:ext>
                </a:extLst>
              </a:tr>
              <a:tr h="649533">
                <a:tc rowSpan="3">
                  <a:txBody>
                    <a:bodyPr/>
                    <a:lstStyle/>
                    <a:p>
                      <a:pPr algn="ctr"/>
                      <a:r>
                        <a:rPr lang="en-US" sz="1800" b="1" dirty="0">
                          <a:effectLst/>
                          <a:latin typeface="+mn-lt"/>
                        </a:rPr>
                        <a:t>Credential</a:t>
                      </a:r>
                      <a:r>
                        <a:rPr lang="en-US" sz="1800" b="1" baseline="0" dirty="0">
                          <a:effectLst/>
                          <a:latin typeface="+mn-lt"/>
                        </a:rPr>
                        <a:t> Based</a:t>
                      </a:r>
                      <a:endParaRPr lang="en-US" sz="1800" b="1" dirty="0">
                        <a:effectLst/>
                        <a:latin typeface="+mn-lt"/>
                      </a:endParaRPr>
                    </a:p>
                  </a:txBody>
                  <a:tcPr marL="65638" marR="65638" marT="32819" marB="32819"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sz="1800" b="1" dirty="0">
                          <a:effectLst/>
                          <a:latin typeface="+mn-lt"/>
                        </a:rPr>
                        <a:t>Human identity</a:t>
                      </a:r>
                    </a:p>
                  </a:txBody>
                  <a:tcPr marL="65638" marR="65638" marT="32819" marB="32819"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a:r>
                        <a:rPr lang="en-US" sz="1400" b="0" dirty="0">
                          <a:effectLst/>
                          <a:latin typeface="+mn-lt"/>
                        </a:rPr>
                        <a:t>Passport, Password</a:t>
                      </a:r>
                    </a:p>
                  </a:txBody>
                  <a:tcPr marL="65638" marR="65638" marT="32819" marB="32819"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marL="117475" marR="0" indent="-117475" algn="l" rtl="0">
                        <a:lnSpc>
                          <a:spcPct val="100000"/>
                        </a:lnSpc>
                        <a:spcBef>
                          <a:spcPts val="0"/>
                        </a:spcBef>
                        <a:spcAft>
                          <a:spcPts val="0"/>
                        </a:spcAft>
                        <a:buFont typeface="Arial" charset="0"/>
                        <a:buChar char="•"/>
                        <a:tabLst/>
                      </a:pPr>
                      <a:r>
                        <a:rPr lang="en-US" sz="1400" b="0" i="0" u="none" strike="noStrike" cap="none" dirty="0">
                          <a:solidFill>
                            <a:schemeClr val="tx1"/>
                          </a:solidFill>
                          <a:effectLst/>
                          <a:latin typeface="+mn-lt"/>
                          <a:ea typeface="+mn-ea"/>
                          <a:cs typeface="+mn-cs"/>
                          <a:sym typeface="Arial"/>
                        </a:rPr>
                        <a:t>Very</a:t>
                      </a:r>
                      <a:r>
                        <a:rPr lang="en-US" sz="1400" b="0" i="0" u="none" strike="noStrike" cap="none" baseline="0" dirty="0">
                          <a:solidFill>
                            <a:schemeClr val="tx1"/>
                          </a:solidFill>
                          <a:effectLst/>
                          <a:latin typeface="+mn-lt"/>
                          <a:ea typeface="+mn-ea"/>
                          <a:cs typeface="+mn-cs"/>
                          <a:sym typeface="Arial"/>
                        </a:rPr>
                        <a:t> familiar</a:t>
                      </a:r>
                    </a:p>
                    <a:p>
                      <a:pPr marL="117475" marR="0" indent="-117475" algn="l" rtl="0">
                        <a:lnSpc>
                          <a:spcPct val="100000"/>
                        </a:lnSpc>
                        <a:spcBef>
                          <a:spcPts val="0"/>
                        </a:spcBef>
                        <a:spcAft>
                          <a:spcPts val="0"/>
                        </a:spcAft>
                        <a:buFont typeface="Arial" charset="0"/>
                        <a:buChar char="•"/>
                        <a:tabLst/>
                      </a:pPr>
                      <a:r>
                        <a:rPr lang="en-US" sz="1400" b="0" i="0" u="none" strike="noStrike" cap="none" baseline="0" dirty="0">
                          <a:solidFill>
                            <a:schemeClr val="tx1"/>
                          </a:solidFill>
                          <a:effectLst/>
                          <a:latin typeface="+mn-lt"/>
                          <a:ea typeface="+mn-ea"/>
                          <a:cs typeface="+mn-cs"/>
                          <a:sym typeface="Arial"/>
                        </a:rPr>
                        <a:t>Humans have built-in vaults</a:t>
                      </a:r>
                      <a:endParaRPr lang="en-US" sz="1400" b="0" i="0" u="none" strike="noStrike" cap="none" dirty="0">
                        <a:solidFill>
                          <a:schemeClr val="tx1"/>
                        </a:solidFill>
                        <a:effectLst/>
                        <a:latin typeface="+mn-lt"/>
                        <a:ea typeface="+mn-ea"/>
                        <a:cs typeface="+mn-cs"/>
                        <a:sym typeface="Arial"/>
                      </a:endParaRPr>
                    </a:p>
                  </a:txBody>
                  <a:tcPr marL="137160" marR="137160" marT="137160" marB="13716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marL="117475" marR="0" indent="-117475" algn="l" rtl="0">
                        <a:lnSpc>
                          <a:spcPct val="100000"/>
                        </a:lnSpc>
                        <a:spcBef>
                          <a:spcPts val="0"/>
                        </a:spcBef>
                        <a:spcAft>
                          <a:spcPts val="0"/>
                        </a:spcAft>
                        <a:buFont typeface="Arial" charset="0"/>
                        <a:buChar char="•"/>
                        <a:tabLst/>
                      </a:pPr>
                      <a:r>
                        <a:rPr lang="en-US" sz="1400" b="0" i="0" u="none" strike="noStrike" cap="none" dirty="0">
                          <a:solidFill>
                            <a:schemeClr val="tx1"/>
                          </a:solidFill>
                          <a:effectLst/>
                          <a:latin typeface="+mn-lt"/>
                          <a:ea typeface="+mn-ea"/>
                          <a:cs typeface="+mn-cs"/>
                          <a:sym typeface="Arial"/>
                        </a:rPr>
                        <a:t>Social engineering</a:t>
                      </a:r>
                    </a:p>
                    <a:p>
                      <a:pPr marL="117475" marR="0" indent="-117475" algn="l" rtl="0">
                        <a:lnSpc>
                          <a:spcPct val="100000"/>
                        </a:lnSpc>
                        <a:spcBef>
                          <a:spcPts val="0"/>
                        </a:spcBef>
                        <a:spcAft>
                          <a:spcPts val="0"/>
                        </a:spcAft>
                        <a:buFont typeface="Arial" charset="0"/>
                        <a:buChar char="•"/>
                        <a:tabLst/>
                      </a:pPr>
                      <a:r>
                        <a:rPr lang="en-US" sz="1400" b="0" i="0" u="none" strike="noStrike" cap="none" dirty="0">
                          <a:solidFill>
                            <a:schemeClr val="tx1"/>
                          </a:solidFill>
                          <a:effectLst/>
                          <a:latin typeface="+mn-lt"/>
                          <a:ea typeface="+mn-ea"/>
                          <a:cs typeface="+mn-cs"/>
                          <a:sym typeface="Arial"/>
                        </a:rPr>
                        <a:t>Insecure</a:t>
                      </a:r>
                      <a:r>
                        <a:rPr lang="en-US" sz="1400" b="0" i="0" u="none" strike="noStrike" cap="none" baseline="0" dirty="0">
                          <a:solidFill>
                            <a:schemeClr val="tx1"/>
                          </a:solidFill>
                          <a:effectLst/>
                          <a:latin typeface="+mn-lt"/>
                          <a:ea typeface="+mn-ea"/>
                          <a:cs typeface="+mn-cs"/>
                          <a:sym typeface="Arial"/>
                        </a:rPr>
                        <a:t> persistent storage</a:t>
                      </a:r>
                      <a:endParaRPr lang="en-US" sz="1400" b="0" i="0" u="none" strike="noStrike" cap="none" dirty="0">
                        <a:solidFill>
                          <a:schemeClr val="tx1"/>
                        </a:solidFill>
                        <a:effectLst/>
                        <a:latin typeface="+mn-lt"/>
                        <a:ea typeface="+mn-ea"/>
                        <a:cs typeface="+mn-cs"/>
                        <a:sym typeface="Arial"/>
                      </a:endParaRPr>
                    </a:p>
                  </a:txBody>
                  <a:tcPr marL="137160" marR="137160" marT="137160" marB="13716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1"/>
                  </a:ext>
                </a:extLst>
              </a:tr>
              <a:tr h="649533">
                <a:tc vMerge="1">
                  <a:txBody>
                    <a:bodyPr/>
                    <a:lstStyle/>
                    <a:p>
                      <a:pPr algn="ctr"/>
                      <a:endParaRPr lang="en-US" sz="1400" b="1" dirty="0">
                        <a:effectLst/>
                        <a:latin typeface="+mn-lt"/>
                      </a:endParaRPr>
                    </a:p>
                  </a:txBody>
                  <a:tcPr marL="88502" marR="88502" marT="44251" marB="4425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r>
                        <a:rPr lang="en-US" sz="1800" b="1" dirty="0">
                          <a:effectLst/>
                          <a:latin typeface="+mn-lt"/>
                        </a:rPr>
                        <a:t>Pre-Configured</a:t>
                      </a:r>
                    </a:p>
                    <a:p>
                      <a:pPr algn="ctr"/>
                      <a:r>
                        <a:rPr lang="en-US" sz="1800" b="1" baseline="0" dirty="0">
                          <a:effectLst/>
                          <a:latin typeface="+mn-lt"/>
                        </a:rPr>
                        <a:t>Identity</a:t>
                      </a:r>
                      <a:endParaRPr lang="en-US" sz="1800" b="1" dirty="0">
                        <a:effectLst/>
                        <a:latin typeface="+mn-lt"/>
                      </a:endParaRPr>
                    </a:p>
                  </a:txBody>
                  <a:tcPr marL="65638" marR="65638" marT="32819" marB="32819"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a:r>
                        <a:rPr lang="en-US" sz="1400" b="0" dirty="0">
                          <a:effectLst/>
                          <a:latin typeface="+mn-lt"/>
                        </a:rPr>
                        <a:t>API Key</a:t>
                      </a:r>
                    </a:p>
                  </a:txBody>
                  <a:tcPr marL="65638" marR="65638" marT="32819" marB="32819"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marL="0" marR="0" indent="0" algn="l" rtl="0">
                        <a:lnSpc>
                          <a:spcPct val="100000"/>
                        </a:lnSpc>
                        <a:spcBef>
                          <a:spcPts val="0"/>
                        </a:spcBef>
                        <a:spcAft>
                          <a:spcPts val="0"/>
                        </a:spcAft>
                        <a:buFont typeface="Arial" charset="0"/>
                        <a:buNone/>
                        <a:tabLst/>
                      </a:pPr>
                      <a:r>
                        <a:rPr lang="en-US" sz="1400" b="0" i="0" u="none" strike="noStrike" cap="none" dirty="0">
                          <a:solidFill>
                            <a:schemeClr val="tx1"/>
                          </a:solidFill>
                          <a:effectLst/>
                          <a:latin typeface="+mn-lt"/>
                          <a:ea typeface="+mn-ea"/>
                          <a:cs typeface="+mn-cs"/>
                          <a:sym typeface="Arial"/>
                        </a:rPr>
                        <a:t>Analogous to human </a:t>
                      </a:r>
                      <a:r>
                        <a:rPr lang="en-US" sz="1400" b="0" i="0" u="none" strike="noStrike" cap="none" dirty="0" err="1">
                          <a:solidFill>
                            <a:schemeClr val="tx1"/>
                          </a:solidFill>
                          <a:effectLst/>
                          <a:latin typeface="+mn-lt"/>
                          <a:ea typeface="+mn-ea"/>
                          <a:cs typeface="+mn-cs"/>
                          <a:sym typeface="Arial"/>
                        </a:rPr>
                        <a:t>uname</a:t>
                      </a:r>
                      <a:r>
                        <a:rPr lang="en-US" sz="1400" b="0" i="0" u="none" strike="noStrike" cap="none" dirty="0">
                          <a:solidFill>
                            <a:schemeClr val="tx1"/>
                          </a:solidFill>
                          <a:effectLst/>
                          <a:latin typeface="+mn-lt"/>
                          <a:ea typeface="+mn-ea"/>
                          <a:cs typeface="+mn-cs"/>
                          <a:sym typeface="Arial"/>
                        </a:rPr>
                        <a:t>/</a:t>
                      </a:r>
                      <a:r>
                        <a:rPr lang="en-US" sz="1400" b="0" i="0" u="none" strike="noStrike" cap="none" dirty="0" err="1">
                          <a:solidFill>
                            <a:schemeClr val="tx1"/>
                          </a:solidFill>
                          <a:effectLst/>
                          <a:latin typeface="+mn-lt"/>
                          <a:ea typeface="+mn-ea"/>
                          <a:cs typeface="+mn-cs"/>
                          <a:sym typeface="Arial"/>
                        </a:rPr>
                        <a:t>pwd</a:t>
                      </a:r>
                      <a:r>
                        <a:rPr lang="en-US" sz="1400" b="0" i="0" u="none" strike="noStrike" cap="none" baseline="0" dirty="0">
                          <a:solidFill>
                            <a:schemeClr val="tx1"/>
                          </a:solidFill>
                          <a:effectLst/>
                          <a:latin typeface="+mn-lt"/>
                          <a:ea typeface="+mn-ea"/>
                          <a:cs typeface="+mn-cs"/>
                          <a:sym typeface="Arial"/>
                        </a:rPr>
                        <a:t> model</a:t>
                      </a:r>
                      <a:endParaRPr lang="en-US" sz="1400" b="0" i="0" u="none" strike="noStrike" cap="none" dirty="0">
                        <a:solidFill>
                          <a:schemeClr val="tx1"/>
                        </a:solidFill>
                        <a:effectLst/>
                        <a:latin typeface="+mn-lt"/>
                        <a:ea typeface="+mn-ea"/>
                        <a:cs typeface="+mn-cs"/>
                        <a:sym typeface="Arial"/>
                      </a:endParaRPr>
                    </a:p>
                  </a:txBody>
                  <a:tcPr marL="137160" marR="137160" marT="137160" marB="13716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marL="117475" marR="0" indent="-117475" algn="l" rtl="0">
                        <a:lnSpc>
                          <a:spcPct val="100000"/>
                        </a:lnSpc>
                        <a:spcBef>
                          <a:spcPts val="0"/>
                        </a:spcBef>
                        <a:spcAft>
                          <a:spcPts val="0"/>
                        </a:spcAft>
                        <a:buFont typeface="Arial" charset="0"/>
                        <a:buChar char="•"/>
                        <a:tabLst/>
                      </a:pPr>
                      <a:r>
                        <a:rPr lang="en-US" sz="1400" b="0" i="0" u="none" strike="noStrike" cap="none" dirty="0">
                          <a:solidFill>
                            <a:schemeClr val="tx1"/>
                          </a:solidFill>
                          <a:effectLst/>
                          <a:latin typeface="+mn-lt"/>
                          <a:ea typeface="+mn-ea"/>
                          <a:cs typeface="+mn-cs"/>
                          <a:sym typeface="Arial"/>
                        </a:rPr>
                        <a:t>Key distribution is</a:t>
                      </a:r>
                      <a:r>
                        <a:rPr lang="en-US" sz="1400" b="0" i="0" u="none" strike="noStrike" cap="none" baseline="0" dirty="0">
                          <a:solidFill>
                            <a:schemeClr val="tx1"/>
                          </a:solidFill>
                          <a:effectLst/>
                          <a:latin typeface="+mn-lt"/>
                          <a:ea typeface="+mn-ea"/>
                          <a:cs typeface="+mn-cs"/>
                          <a:sym typeface="Arial"/>
                        </a:rPr>
                        <a:t> subject to compromise</a:t>
                      </a:r>
                    </a:p>
                    <a:p>
                      <a:pPr marL="117475" marR="0" indent="-117475" algn="l" rtl="0">
                        <a:lnSpc>
                          <a:spcPct val="100000"/>
                        </a:lnSpc>
                        <a:spcBef>
                          <a:spcPts val="0"/>
                        </a:spcBef>
                        <a:spcAft>
                          <a:spcPts val="0"/>
                        </a:spcAft>
                        <a:buFont typeface="Arial" charset="0"/>
                        <a:buChar char="•"/>
                        <a:tabLst/>
                      </a:pPr>
                      <a:r>
                        <a:rPr lang="en-US" sz="1400" b="0" i="0" u="none" strike="noStrike" cap="none" baseline="0" dirty="0">
                          <a:solidFill>
                            <a:schemeClr val="tx1"/>
                          </a:solidFill>
                          <a:effectLst/>
                          <a:latin typeface="+mn-lt"/>
                          <a:ea typeface="+mn-ea"/>
                          <a:cs typeface="+mn-cs"/>
                          <a:sym typeface="Arial"/>
                        </a:rPr>
                        <a:t>Requestor can’t initiate</a:t>
                      </a:r>
                      <a:endParaRPr lang="en-US" sz="1400" b="0" i="0" u="none" strike="noStrike" cap="none" dirty="0">
                        <a:solidFill>
                          <a:schemeClr val="tx1"/>
                        </a:solidFill>
                        <a:effectLst/>
                        <a:latin typeface="+mn-lt"/>
                        <a:ea typeface="+mn-ea"/>
                        <a:cs typeface="+mn-cs"/>
                        <a:sym typeface="Arial"/>
                      </a:endParaRPr>
                    </a:p>
                  </a:txBody>
                  <a:tcPr marL="137160" marR="137160" marT="137160" marB="13716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2"/>
                  </a:ext>
                </a:extLst>
              </a:tr>
              <a:tr h="649533">
                <a:tc vMerge="1">
                  <a:txBody>
                    <a:bodyPr/>
                    <a:lstStyle/>
                    <a:p>
                      <a:pPr algn="ctr"/>
                      <a:endParaRPr lang="en-US" sz="1400" b="1" dirty="0">
                        <a:effectLst/>
                        <a:latin typeface="+mn-lt"/>
                      </a:endParaRPr>
                    </a:p>
                  </a:txBody>
                  <a:tcPr marL="88502" marR="88502" marT="44251" marB="4425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r>
                        <a:rPr lang="en-US" sz="1800" b="1" dirty="0">
                          <a:effectLst/>
                          <a:latin typeface="+mn-lt"/>
                        </a:rPr>
                        <a:t>Bootstrapped </a:t>
                      </a:r>
                      <a:r>
                        <a:rPr lang="en-US" sz="1800" b="1" baseline="0" dirty="0">
                          <a:effectLst/>
                          <a:latin typeface="+mn-lt"/>
                        </a:rPr>
                        <a:t>I</a:t>
                      </a:r>
                      <a:r>
                        <a:rPr lang="en-US" sz="1800" b="1" dirty="0">
                          <a:effectLst/>
                          <a:latin typeface="+mn-lt"/>
                        </a:rPr>
                        <a:t>dentity</a:t>
                      </a:r>
                    </a:p>
                  </a:txBody>
                  <a:tcPr marL="65638" marR="65638" marT="32819" marB="32819"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sz="1400" b="0" dirty="0">
                          <a:effectLst/>
                          <a:latin typeface="+mn-lt"/>
                        </a:rPr>
                        <a:t>Token-based</a:t>
                      </a:r>
                    </a:p>
                  </a:txBody>
                  <a:tcPr marL="65638" marR="65638" marT="32819" marB="32819"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117475" marR="0" indent="-117475" algn="l" rtl="0">
                        <a:lnSpc>
                          <a:spcPct val="100000"/>
                        </a:lnSpc>
                        <a:spcBef>
                          <a:spcPts val="0"/>
                        </a:spcBef>
                        <a:spcAft>
                          <a:spcPts val="0"/>
                        </a:spcAft>
                        <a:buFont typeface="Arial" charset="0"/>
                        <a:buChar char="•"/>
                        <a:tabLst/>
                      </a:pPr>
                      <a:r>
                        <a:rPr lang="en-US" sz="1400" b="0" i="0" u="none" strike="noStrike" cap="none" dirty="0">
                          <a:solidFill>
                            <a:schemeClr val="tx1"/>
                          </a:solidFill>
                          <a:effectLst/>
                          <a:latin typeface="+mn-lt"/>
                          <a:ea typeface="+mn-ea"/>
                          <a:cs typeface="+mn-cs"/>
                          <a:sym typeface="Arial"/>
                        </a:rPr>
                        <a:t>Can provide extra</a:t>
                      </a:r>
                      <a:r>
                        <a:rPr lang="en-US" sz="1400" b="0" i="0" u="none" strike="noStrike" cap="none" baseline="0" dirty="0">
                          <a:solidFill>
                            <a:schemeClr val="tx1"/>
                          </a:solidFill>
                          <a:effectLst/>
                          <a:latin typeface="+mn-lt"/>
                          <a:ea typeface="+mn-ea"/>
                          <a:cs typeface="+mn-cs"/>
                          <a:sym typeface="Arial"/>
                        </a:rPr>
                        <a:t> control factors, e.g. time, CIDR, one-time use, etc.</a:t>
                      </a:r>
                      <a:endParaRPr lang="en-US" sz="1400" b="0" i="0" u="none" strike="noStrike" cap="none" dirty="0">
                        <a:solidFill>
                          <a:schemeClr val="tx1"/>
                        </a:solidFill>
                        <a:effectLst/>
                        <a:latin typeface="+mn-lt"/>
                        <a:ea typeface="+mn-ea"/>
                        <a:cs typeface="+mn-cs"/>
                        <a:sym typeface="Arial"/>
                      </a:endParaRPr>
                    </a:p>
                  </a:txBody>
                  <a:tcPr marL="137160" marR="137160" marT="137160" marB="13716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117475" marR="0" indent="-117475" algn="l" rtl="0">
                        <a:lnSpc>
                          <a:spcPct val="100000"/>
                        </a:lnSpc>
                        <a:spcBef>
                          <a:spcPts val="0"/>
                        </a:spcBef>
                        <a:spcAft>
                          <a:spcPts val="0"/>
                        </a:spcAft>
                        <a:buFont typeface="Arial" charset="0"/>
                        <a:buChar char="•"/>
                        <a:tabLst/>
                      </a:pPr>
                      <a:r>
                        <a:rPr lang="en-US" sz="1400" b="0" i="0" u="none" strike="noStrike" cap="none" dirty="0">
                          <a:solidFill>
                            <a:schemeClr val="tx1"/>
                          </a:solidFill>
                          <a:effectLst/>
                          <a:latin typeface="+mn-lt"/>
                          <a:ea typeface="+mn-ea"/>
                          <a:cs typeface="+mn-cs"/>
                          <a:sym typeface="Arial"/>
                        </a:rPr>
                        <a:t>Secret</a:t>
                      </a:r>
                      <a:r>
                        <a:rPr lang="en-US" sz="1400" b="0" i="0" u="none" strike="noStrike" cap="none" baseline="0" dirty="0">
                          <a:solidFill>
                            <a:schemeClr val="tx1"/>
                          </a:solidFill>
                          <a:effectLst/>
                          <a:latin typeface="+mn-lt"/>
                          <a:ea typeface="+mn-ea"/>
                          <a:cs typeface="+mn-cs"/>
                          <a:sym typeface="Arial"/>
                        </a:rPr>
                        <a:t> to get a secret</a:t>
                      </a:r>
                    </a:p>
                    <a:p>
                      <a:pPr marL="117475" marR="0" indent="-117475" algn="l" rtl="0">
                        <a:lnSpc>
                          <a:spcPct val="100000"/>
                        </a:lnSpc>
                        <a:spcBef>
                          <a:spcPts val="0"/>
                        </a:spcBef>
                        <a:spcAft>
                          <a:spcPts val="0"/>
                        </a:spcAft>
                        <a:buFont typeface="Arial" charset="0"/>
                        <a:buChar char="•"/>
                        <a:tabLst/>
                      </a:pPr>
                      <a:r>
                        <a:rPr lang="en-US" sz="1400" b="0" i="0" u="none" strike="noStrike" cap="none" baseline="0" dirty="0" err="1">
                          <a:solidFill>
                            <a:schemeClr val="tx1"/>
                          </a:solidFill>
                          <a:effectLst/>
                          <a:latin typeface="+mn-lt"/>
                          <a:ea typeface="+mn-ea"/>
                          <a:cs typeface="+mn-cs"/>
                          <a:sym typeface="Arial"/>
                        </a:rPr>
                        <a:t>Stateful</a:t>
                      </a:r>
                      <a:r>
                        <a:rPr lang="en-US" sz="1400" b="0" i="0" u="none" strike="noStrike" cap="none" baseline="0" dirty="0">
                          <a:solidFill>
                            <a:schemeClr val="tx1"/>
                          </a:solidFill>
                          <a:effectLst/>
                          <a:latin typeface="+mn-lt"/>
                          <a:ea typeface="+mn-ea"/>
                          <a:cs typeface="+mn-cs"/>
                          <a:sym typeface="Arial"/>
                        </a:rPr>
                        <a:t> - requires active entropy </a:t>
                      </a:r>
                      <a:r>
                        <a:rPr lang="en-US" sz="1400" b="0" i="0" u="none" strike="noStrike" cap="none" baseline="0" dirty="0" err="1">
                          <a:solidFill>
                            <a:schemeClr val="tx1"/>
                          </a:solidFill>
                          <a:effectLst/>
                          <a:latin typeface="+mn-lt"/>
                          <a:ea typeface="+mn-ea"/>
                          <a:cs typeface="+mn-cs"/>
                          <a:sym typeface="Arial"/>
                        </a:rPr>
                        <a:t>mgmt</a:t>
                      </a:r>
                      <a:endParaRPr lang="en-US" sz="1400" b="0" i="0" u="none" strike="noStrike" cap="none" dirty="0">
                        <a:solidFill>
                          <a:schemeClr val="tx1"/>
                        </a:solidFill>
                        <a:effectLst/>
                        <a:latin typeface="+mn-lt"/>
                        <a:ea typeface="+mn-ea"/>
                        <a:cs typeface="+mn-cs"/>
                        <a:sym typeface="Arial"/>
                      </a:endParaRPr>
                    </a:p>
                  </a:txBody>
                  <a:tcPr marL="137160" marR="137160" marT="137160" marB="13716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3"/>
                  </a:ext>
                </a:extLst>
              </a:tr>
              <a:tr h="649533">
                <a:tc rowSpan="3">
                  <a:txBody>
                    <a:bodyPr/>
                    <a:lstStyle/>
                    <a:p>
                      <a:pPr marL="171450" marR="0" lvl="0" indent="-111125" algn="ctr" defTabSz="457200" rtl="0" eaLnBrk="1" fontAlgn="auto" latinLnBrk="0" hangingPunct="1">
                        <a:lnSpc>
                          <a:spcPct val="100000"/>
                        </a:lnSpc>
                        <a:spcBef>
                          <a:spcPts val="0"/>
                        </a:spcBef>
                        <a:spcAft>
                          <a:spcPts val="0"/>
                        </a:spcAft>
                        <a:buClrTx/>
                        <a:buSzTx/>
                        <a:buFont typeface="Arial" charset="0"/>
                        <a:buNone/>
                        <a:tabLst/>
                        <a:defRPr/>
                      </a:pPr>
                      <a:r>
                        <a:rPr lang="en-US" sz="1800" b="1" dirty="0">
                          <a:solidFill>
                            <a:schemeClr val="tx1"/>
                          </a:solidFill>
                          <a:effectLst/>
                          <a:latin typeface="+mn-lt"/>
                        </a:rPr>
                        <a:t>Attribute</a:t>
                      </a:r>
                      <a:r>
                        <a:rPr lang="en-US" sz="1800" b="1" baseline="0" dirty="0">
                          <a:solidFill>
                            <a:schemeClr val="tx1"/>
                          </a:solidFill>
                          <a:effectLst/>
                          <a:latin typeface="+mn-lt"/>
                        </a:rPr>
                        <a:t> Based</a:t>
                      </a:r>
                      <a:endParaRPr lang="en-US" sz="1800" b="1" dirty="0">
                        <a:solidFill>
                          <a:schemeClr val="tx1"/>
                        </a:solidFill>
                        <a:effectLst/>
                        <a:latin typeface="+mn-lt"/>
                      </a:endParaRPr>
                    </a:p>
                  </a:txBody>
                  <a:tcPr marL="65638" marR="65638" marT="32819" marB="32819" anchor="ctr">
                    <a:lnL w="12700" cap="flat" cmpd="sng" algn="ctr">
                      <a:solidFill>
                        <a:schemeClr val="tx1"/>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171450" marR="0" lvl="0" indent="-111125" algn="ctr" defTabSz="457200" rtl="0" eaLnBrk="1" fontAlgn="auto" latinLnBrk="0" hangingPunct="1">
                        <a:lnSpc>
                          <a:spcPct val="100000"/>
                        </a:lnSpc>
                        <a:spcBef>
                          <a:spcPts val="0"/>
                        </a:spcBef>
                        <a:spcAft>
                          <a:spcPts val="0"/>
                        </a:spcAft>
                        <a:buClrTx/>
                        <a:buSzTx/>
                        <a:buFont typeface="Arial" charset="0"/>
                        <a:buNone/>
                        <a:tabLst/>
                        <a:defRPr/>
                      </a:pPr>
                      <a:r>
                        <a:rPr lang="en-US" sz="1800" b="1" dirty="0">
                          <a:effectLst/>
                          <a:latin typeface="+mn-lt"/>
                        </a:rPr>
                        <a:t>Human Identity</a:t>
                      </a:r>
                    </a:p>
                  </a:txBody>
                  <a:tcPr marL="65638" marR="65638" marT="32819" marB="32819"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50800" marR="0" lvl="0" indent="9525" algn="ctr" defTabSz="457200" rtl="0" eaLnBrk="1" fontAlgn="auto" latinLnBrk="0" hangingPunct="1">
                        <a:lnSpc>
                          <a:spcPct val="100000"/>
                        </a:lnSpc>
                        <a:spcBef>
                          <a:spcPts val="0"/>
                        </a:spcBef>
                        <a:spcAft>
                          <a:spcPts val="0"/>
                        </a:spcAft>
                        <a:buClrTx/>
                        <a:buSzTx/>
                        <a:buFont typeface="Arial" charset="0"/>
                        <a:buNone/>
                        <a:tabLst/>
                        <a:defRPr/>
                      </a:pPr>
                      <a:r>
                        <a:rPr lang="en-US" sz="1400" b="0" dirty="0">
                          <a:effectLst/>
                          <a:latin typeface="+mn-lt"/>
                        </a:rPr>
                        <a:t>Biometrics</a:t>
                      </a:r>
                    </a:p>
                  </a:txBody>
                  <a:tcPr marL="65638" marR="65638" marT="32819" marB="32819"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279400" marR="0" lvl="0" indent="-114300" algn="l" defTabSz="457200" rtl="0" eaLnBrk="1" fontAlgn="auto" latinLnBrk="0" hangingPunct="1">
                        <a:lnSpc>
                          <a:spcPct val="100000"/>
                        </a:lnSpc>
                        <a:spcBef>
                          <a:spcPts val="0"/>
                        </a:spcBef>
                        <a:spcAft>
                          <a:spcPts val="0"/>
                        </a:spcAft>
                        <a:buClrTx/>
                        <a:buSzTx/>
                        <a:buFont typeface="Arial" charset="0"/>
                        <a:buChar char="•"/>
                        <a:tabLst/>
                        <a:defRPr/>
                      </a:pPr>
                      <a:r>
                        <a:rPr lang="en-US" sz="1400" b="0" kern="1200" dirty="0">
                          <a:solidFill>
                            <a:schemeClr val="tx1"/>
                          </a:solidFill>
                          <a:effectLst/>
                          <a:latin typeface="+mn-lt"/>
                          <a:ea typeface="+mn-ea"/>
                          <a:cs typeface="+mn-cs"/>
                        </a:rPr>
                        <a:t>Hard</a:t>
                      </a:r>
                      <a:r>
                        <a:rPr lang="en-US" sz="1400" b="0" kern="1200" baseline="0" dirty="0">
                          <a:solidFill>
                            <a:schemeClr val="tx1"/>
                          </a:solidFill>
                          <a:effectLst/>
                          <a:latin typeface="+mn-lt"/>
                          <a:ea typeface="+mn-ea"/>
                          <a:cs typeface="+mn-cs"/>
                        </a:rPr>
                        <a:t> to spoof</a:t>
                      </a:r>
                    </a:p>
                    <a:p>
                      <a:pPr marL="279400" marR="0" lvl="0" indent="-114300" algn="l" defTabSz="457200" rtl="0" eaLnBrk="1" fontAlgn="auto" latinLnBrk="0" hangingPunct="1">
                        <a:lnSpc>
                          <a:spcPct val="100000"/>
                        </a:lnSpc>
                        <a:spcBef>
                          <a:spcPts val="0"/>
                        </a:spcBef>
                        <a:spcAft>
                          <a:spcPts val="0"/>
                        </a:spcAft>
                        <a:buClrTx/>
                        <a:buSzTx/>
                        <a:buFont typeface="Arial" charset="0"/>
                        <a:buChar char="•"/>
                        <a:tabLst/>
                        <a:defRPr/>
                      </a:pPr>
                      <a:r>
                        <a:rPr lang="en-US" sz="1400" b="0" kern="1200" baseline="0" dirty="0">
                          <a:solidFill>
                            <a:schemeClr val="tx1"/>
                          </a:solidFill>
                          <a:effectLst/>
                          <a:latin typeface="+mn-lt"/>
                          <a:ea typeface="+mn-ea"/>
                          <a:cs typeface="+mn-cs"/>
                        </a:rPr>
                        <a:t>Convenient</a:t>
                      </a:r>
                      <a:endParaRPr lang="en-US" sz="1400" b="0" kern="1200" dirty="0">
                        <a:solidFill>
                          <a:schemeClr val="tx1"/>
                        </a:solidFill>
                        <a:effectLst/>
                        <a:latin typeface="+mn-lt"/>
                        <a:ea typeface="+mn-ea"/>
                        <a:cs typeface="+mn-cs"/>
                      </a:endParaRPr>
                    </a:p>
                  </a:txBody>
                  <a:tcPr marL="137160" marR="137160" marT="137160" marB="13716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117475" marR="0" indent="-117475" algn="l" rtl="0">
                        <a:lnSpc>
                          <a:spcPct val="100000"/>
                        </a:lnSpc>
                        <a:spcBef>
                          <a:spcPts val="0"/>
                        </a:spcBef>
                        <a:spcAft>
                          <a:spcPts val="0"/>
                        </a:spcAft>
                        <a:buFont typeface="Arial" charset="0"/>
                        <a:buChar char="•"/>
                        <a:tabLst/>
                      </a:pPr>
                      <a:r>
                        <a:rPr lang="en-US" sz="1400" b="0" i="0" u="none" strike="noStrike" cap="none" baseline="0" dirty="0">
                          <a:solidFill>
                            <a:schemeClr val="tx1"/>
                          </a:solidFill>
                          <a:effectLst/>
                          <a:latin typeface="+mn-lt"/>
                          <a:ea typeface="+mn-ea"/>
                          <a:cs typeface="+mn-cs"/>
                          <a:sym typeface="Arial"/>
                        </a:rPr>
                        <a:t>Context dependent</a:t>
                      </a:r>
                    </a:p>
                  </a:txBody>
                  <a:tcPr marL="137160" marR="137160" marT="137160" marB="13716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1044901">
                <a:tc vMerge="1">
                  <a:txBody>
                    <a:bodyPr/>
                    <a:lstStyle/>
                    <a:p>
                      <a:pPr marL="171450" marR="0" lvl="0" indent="-111125" algn="ctr" defTabSz="457200" rtl="0" eaLnBrk="1" fontAlgn="auto" latinLnBrk="0" hangingPunct="1">
                        <a:lnSpc>
                          <a:spcPct val="100000"/>
                        </a:lnSpc>
                        <a:spcBef>
                          <a:spcPts val="0"/>
                        </a:spcBef>
                        <a:spcAft>
                          <a:spcPts val="0"/>
                        </a:spcAft>
                        <a:buClrTx/>
                        <a:buSzTx/>
                        <a:buFont typeface="Arial" charset="0"/>
                        <a:buNone/>
                        <a:tabLst/>
                        <a:defRPr/>
                      </a:pPr>
                      <a:endParaRPr lang="en-US" sz="1800" b="1" dirty="0">
                        <a:solidFill>
                          <a:schemeClr val="tx1"/>
                        </a:solidFill>
                        <a:effectLst/>
                        <a:latin typeface="+mn-lt"/>
                      </a:endParaRPr>
                    </a:p>
                  </a:txBody>
                  <a:tcPr marL="65638" marR="65638" marT="32819" marB="32819" anchor="ctr">
                    <a:lnL w="12700" cap="flat" cmpd="sng" algn="ctr">
                      <a:solidFill>
                        <a:schemeClr val="tx1"/>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171450" marR="0" lvl="0" indent="-111125" algn="ctr" defTabSz="457200" rtl="0" eaLnBrk="1" fontAlgn="auto" latinLnBrk="0" hangingPunct="1">
                        <a:lnSpc>
                          <a:spcPct val="100000"/>
                        </a:lnSpc>
                        <a:spcBef>
                          <a:spcPts val="0"/>
                        </a:spcBef>
                        <a:spcAft>
                          <a:spcPts val="0"/>
                        </a:spcAft>
                        <a:buClrTx/>
                        <a:buSzTx/>
                        <a:buFont typeface="Arial" charset="0"/>
                        <a:buNone/>
                        <a:tabLst/>
                        <a:defRPr/>
                      </a:pPr>
                      <a:r>
                        <a:rPr lang="en-US" sz="1800" b="1" dirty="0">
                          <a:effectLst/>
                          <a:latin typeface="+mn-lt"/>
                        </a:rPr>
                        <a:t>Pre-Configured</a:t>
                      </a:r>
                    </a:p>
                    <a:p>
                      <a:pPr marL="171450" marR="0" lvl="0" indent="-111125" algn="ctr" defTabSz="457200" rtl="0" eaLnBrk="1" fontAlgn="auto" latinLnBrk="0" hangingPunct="1">
                        <a:lnSpc>
                          <a:spcPct val="100000"/>
                        </a:lnSpc>
                        <a:spcBef>
                          <a:spcPts val="0"/>
                        </a:spcBef>
                        <a:spcAft>
                          <a:spcPts val="0"/>
                        </a:spcAft>
                        <a:buClrTx/>
                        <a:buSzTx/>
                        <a:buFont typeface="Arial" charset="0"/>
                        <a:buNone/>
                        <a:tabLst/>
                        <a:defRPr/>
                      </a:pPr>
                      <a:r>
                        <a:rPr lang="en-US" sz="1800" b="1" dirty="0">
                          <a:effectLst/>
                          <a:latin typeface="+mn-lt"/>
                        </a:rPr>
                        <a:t>Identity</a:t>
                      </a:r>
                    </a:p>
                  </a:txBody>
                  <a:tcPr marL="65638" marR="65638" marT="32819" marB="32819"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bg1"/>
                    </a:solidFill>
                  </a:tcPr>
                </a:tc>
                <a:tc>
                  <a:txBody>
                    <a:bodyPr/>
                    <a:lstStyle/>
                    <a:p>
                      <a:pPr marL="50800" marR="0" lvl="0" indent="9525" algn="ctr" defTabSz="457200" rtl="0" eaLnBrk="1" fontAlgn="auto" latinLnBrk="0" hangingPunct="1">
                        <a:lnSpc>
                          <a:spcPct val="100000"/>
                        </a:lnSpc>
                        <a:spcBef>
                          <a:spcPts val="0"/>
                        </a:spcBef>
                        <a:spcAft>
                          <a:spcPts val="0"/>
                        </a:spcAft>
                        <a:buClrTx/>
                        <a:buSzTx/>
                        <a:buFont typeface="Arial" charset="0"/>
                        <a:buNone/>
                        <a:tabLst/>
                        <a:defRPr/>
                      </a:pPr>
                      <a:r>
                        <a:rPr lang="en-US" sz="1400" b="0" dirty="0">
                          <a:effectLst/>
                          <a:latin typeface="+mn-lt"/>
                        </a:rPr>
                        <a:t>Various Factors</a:t>
                      </a:r>
                    </a:p>
                  </a:txBody>
                  <a:tcPr marL="65638" marR="65638" marT="32819" marB="32819"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bg1"/>
                    </a:solidFill>
                  </a:tcPr>
                </a:tc>
                <a:tc>
                  <a:txBody>
                    <a:bodyPr/>
                    <a:lstStyle/>
                    <a:p>
                      <a:pPr marL="117475" marR="0" indent="-117475" algn="l" rtl="0">
                        <a:lnSpc>
                          <a:spcPct val="100000"/>
                        </a:lnSpc>
                        <a:spcBef>
                          <a:spcPts val="0"/>
                        </a:spcBef>
                        <a:spcAft>
                          <a:spcPts val="0"/>
                        </a:spcAft>
                        <a:buFont typeface="Arial" charset="0"/>
                        <a:buChar char="•"/>
                        <a:tabLst/>
                      </a:pPr>
                      <a:r>
                        <a:rPr lang="en-US" sz="1400" b="0" i="0" u="none" strike="noStrike" cap="none" dirty="0">
                          <a:solidFill>
                            <a:schemeClr val="tx1"/>
                          </a:solidFill>
                          <a:effectLst/>
                          <a:latin typeface="+mn-lt"/>
                          <a:ea typeface="+mn-ea"/>
                          <a:cs typeface="+mn-cs"/>
                          <a:sym typeface="Arial"/>
                        </a:rPr>
                        <a:t>Multi-factor (selectable)</a:t>
                      </a:r>
                    </a:p>
                    <a:p>
                      <a:pPr marL="279400" marR="0" lvl="0" indent="-114300" algn="l" defTabSz="457200" rtl="0" eaLnBrk="1" fontAlgn="auto" latinLnBrk="0" hangingPunct="1">
                        <a:lnSpc>
                          <a:spcPct val="100000"/>
                        </a:lnSpc>
                        <a:spcBef>
                          <a:spcPts val="0"/>
                        </a:spcBef>
                        <a:spcAft>
                          <a:spcPts val="0"/>
                        </a:spcAft>
                        <a:buClrTx/>
                        <a:buSzTx/>
                        <a:buFont typeface="Arial" charset="0"/>
                        <a:buChar char="•"/>
                        <a:tabLst/>
                        <a:defRPr/>
                      </a:pPr>
                      <a:r>
                        <a:rPr lang="en-US" sz="1400" b="0" kern="1200" dirty="0">
                          <a:solidFill>
                            <a:schemeClr val="tx1"/>
                          </a:solidFill>
                          <a:effectLst/>
                          <a:latin typeface="+mn-lt"/>
                          <a:ea typeface="+mn-ea"/>
                          <a:cs typeface="+mn-cs"/>
                        </a:rPr>
                        <a:t>OS user, path, MD5 hash, IP/Hostname</a:t>
                      </a:r>
                    </a:p>
                  </a:txBody>
                  <a:tcPr marL="137160" marR="137160" marT="137160" marB="13716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bg1"/>
                    </a:solidFill>
                  </a:tcPr>
                </a:tc>
                <a:tc>
                  <a:txBody>
                    <a:bodyPr/>
                    <a:lstStyle/>
                    <a:p>
                      <a:pPr marL="117475" marR="0" indent="-117475" algn="l" rtl="0">
                        <a:lnSpc>
                          <a:spcPct val="100000"/>
                        </a:lnSpc>
                        <a:spcBef>
                          <a:spcPts val="0"/>
                        </a:spcBef>
                        <a:spcAft>
                          <a:spcPts val="0"/>
                        </a:spcAft>
                        <a:buFont typeface="Arial" charset="0"/>
                        <a:buChar char="•"/>
                        <a:tabLst/>
                      </a:pPr>
                      <a:r>
                        <a:rPr lang="en-US" sz="1400" b="0" i="0" u="none" strike="noStrike" cap="none" dirty="0">
                          <a:solidFill>
                            <a:schemeClr val="tx1"/>
                          </a:solidFill>
                          <a:effectLst/>
                          <a:latin typeface="+mn-lt"/>
                          <a:ea typeface="+mn-ea"/>
                          <a:cs typeface="+mn-cs"/>
                          <a:sym typeface="Arial"/>
                        </a:rPr>
                        <a:t>No trusted 3</a:t>
                      </a:r>
                      <a:r>
                        <a:rPr lang="en-US" sz="1400" b="0" i="0" u="none" strike="noStrike" cap="none" baseline="30000" dirty="0">
                          <a:solidFill>
                            <a:schemeClr val="tx1"/>
                          </a:solidFill>
                          <a:effectLst/>
                          <a:latin typeface="+mn-lt"/>
                          <a:ea typeface="+mn-ea"/>
                          <a:cs typeface="+mn-cs"/>
                          <a:sym typeface="Arial"/>
                        </a:rPr>
                        <a:t>rd</a:t>
                      </a:r>
                      <a:r>
                        <a:rPr lang="en-US" sz="1400" b="0" i="0" u="none" strike="noStrike" cap="none" dirty="0">
                          <a:solidFill>
                            <a:schemeClr val="tx1"/>
                          </a:solidFill>
                          <a:effectLst/>
                          <a:latin typeface="+mn-lt"/>
                          <a:ea typeface="+mn-ea"/>
                          <a:cs typeface="+mn-cs"/>
                          <a:sym typeface="Arial"/>
                        </a:rPr>
                        <a:t> party</a:t>
                      </a:r>
                    </a:p>
                    <a:p>
                      <a:pPr marL="117475" marR="0" indent="-117475" algn="l" rtl="0">
                        <a:lnSpc>
                          <a:spcPct val="100000"/>
                        </a:lnSpc>
                        <a:spcBef>
                          <a:spcPts val="0"/>
                        </a:spcBef>
                        <a:spcAft>
                          <a:spcPts val="0"/>
                        </a:spcAft>
                        <a:buFont typeface="Arial" charset="0"/>
                        <a:buChar char="•"/>
                        <a:tabLst/>
                      </a:pPr>
                      <a:r>
                        <a:rPr lang="en-US" sz="1400" b="0" i="0" u="none" strike="noStrike" cap="none" dirty="0">
                          <a:solidFill>
                            <a:schemeClr val="tx1"/>
                          </a:solidFill>
                          <a:effectLst/>
                          <a:latin typeface="+mn-lt"/>
                          <a:ea typeface="+mn-ea"/>
                          <a:cs typeface="+mn-cs"/>
                          <a:sym typeface="Arial"/>
                        </a:rPr>
                        <a:t>Requires</a:t>
                      </a:r>
                      <a:r>
                        <a:rPr lang="en-US" sz="1400" b="0" i="0" u="none" strike="noStrike" cap="none" baseline="0" dirty="0">
                          <a:solidFill>
                            <a:schemeClr val="tx1"/>
                          </a:solidFill>
                          <a:effectLst/>
                          <a:latin typeface="+mn-lt"/>
                          <a:ea typeface="+mn-ea"/>
                          <a:cs typeface="+mn-cs"/>
                          <a:sym typeface="Arial"/>
                        </a:rPr>
                        <a:t> </a:t>
                      </a:r>
                      <a:r>
                        <a:rPr lang="en-US" sz="1400" b="0" i="0" u="none" strike="noStrike" cap="none" baseline="0" dirty="0" err="1">
                          <a:solidFill>
                            <a:schemeClr val="tx1"/>
                          </a:solidFill>
                          <a:effectLst/>
                          <a:latin typeface="+mn-lt"/>
                          <a:ea typeface="+mn-ea"/>
                          <a:cs typeface="+mn-cs"/>
                          <a:sym typeface="Arial"/>
                        </a:rPr>
                        <a:t>authn</a:t>
                      </a:r>
                      <a:r>
                        <a:rPr lang="en-US" sz="1400" b="0" i="0" u="none" strike="noStrike" cap="none" baseline="0" dirty="0">
                          <a:solidFill>
                            <a:schemeClr val="tx1"/>
                          </a:solidFill>
                          <a:effectLst/>
                          <a:latin typeface="+mn-lt"/>
                          <a:ea typeface="+mn-ea"/>
                          <a:cs typeface="+mn-cs"/>
                          <a:sym typeface="Arial"/>
                        </a:rPr>
                        <a:t> agent running local to applications</a:t>
                      </a:r>
                    </a:p>
                    <a:p>
                      <a:pPr marL="117475" marR="0" indent="-117475" algn="l" rtl="0">
                        <a:lnSpc>
                          <a:spcPct val="100000"/>
                        </a:lnSpc>
                        <a:spcBef>
                          <a:spcPts val="0"/>
                        </a:spcBef>
                        <a:spcAft>
                          <a:spcPts val="0"/>
                        </a:spcAft>
                        <a:buFont typeface="Arial" charset="0"/>
                        <a:buChar char="•"/>
                        <a:tabLst/>
                      </a:pPr>
                      <a:r>
                        <a:rPr lang="en-US" sz="1400" b="0" i="0" u="none" strike="noStrike" cap="none" baseline="0" dirty="0">
                          <a:solidFill>
                            <a:schemeClr val="tx1"/>
                          </a:solidFill>
                          <a:effectLst/>
                          <a:latin typeface="+mn-lt"/>
                          <a:ea typeface="+mn-ea"/>
                          <a:cs typeface="+mn-cs"/>
                          <a:sym typeface="Arial"/>
                        </a:rPr>
                        <a:t>Not scalable to container use-cases</a:t>
                      </a:r>
                    </a:p>
                  </a:txBody>
                  <a:tcPr marL="137160" marR="137160" marT="137160" marB="13716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r h="661067">
                <a:tc vMerge="1">
                  <a:txBody>
                    <a:bodyPr/>
                    <a:lstStyle/>
                    <a:p>
                      <a:pPr marL="171450" marR="0" lvl="0" indent="-111125" algn="ctr" defTabSz="457200" rtl="0" eaLnBrk="1" fontAlgn="auto" latinLnBrk="0" hangingPunct="1">
                        <a:lnSpc>
                          <a:spcPct val="100000"/>
                        </a:lnSpc>
                        <a:spcBef>
                          <a:spcPts val="0"/>
                        </a:spcBef>
                        <a:spcAft>
                          <a:spcPts val="0"/>
                        </a:spcAft>
                        <a:buClrTx/>
                        <a:buSzTx/>
                        <a:buFont typeface="Arial" charset="0"/>
                        <a:buNone/>
                        <a:tabLst/>
                        <a:defRPr/>
                      </a:pPr>
                      <a:endParaRPr lang="en-US" sz="1400" b="1" dirty="0">
                        <a:effectLst/>
                        <a:latin typeface="+mn-lt"/>
                      </a:endParaRPr>
                    </a:p>
                  </a:txBody>
                  <a:tcPr marL="88502" marR="88502" marT="44251" marB="4425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marL="171450" marR="0" lvl="0" indent="-111125" algn="ctr" defTabSz="457200" rtl="0" eaLnBrk="1" fontAlgn="auto" latinLnBrk="0" hangingPunct="1">
                        <a:lnSpc>
                          <a:spcPct val="100000"/>
                        </a:lnSpc>
                        <a:spcBef>
                          <a:spcPts val="0"/>
                        </a:spcBef>
                        <a:spcAft>
                          <a:spcPts val="0"/>
                        </a:spcAft>
                        <a:buClrTx/>
                        <a:buSzTx/>
                        <a:buFont typeface="Arial" charset="0"/>
                        <a:buNone/>
                        <a:tabLst/>
                        <a:defRPr/>
                      </a:pPr>
                      <a:r>
                        <a:rPr lang="en-US" sz="1800" b="1" dirty="0">
                          <a:effectLst/>
                          <a:latin typeface="+mn-lt"/>
                        </a:rPr>
                        <a:t>Bootstrapped</a:t>
                      </a:r>
                      <a:endParaRPr lang="en-US" sz="1800" b="1" baseline="0" dirty="0">
                        <a:effectLst/>
                        <a:latin typeface="+mn-lt"/>
                      </a:endParaRPr>
                    </a:p>
                    <a:p>
                      <a:pPr marL="171450" marR="0" lvl="0" indent="-111125" algn="ctr" defTabSz="457200" rtl="0" eaLnBrk="1" fontAlgn="auto" latinLnBrk="0" hangingPunct="1">
                        <a:lnSpc>
                          <a:spcPct val="100000"/>
                        </a:lnSpc>
                        <a:spcBef>
                          <a:spcPts val="0"/>
                        </a:spcBef>
                        <a:spcAft>
                          <a:spcPts val="0"/>
                        </a:spcAft>
                        <a:buClrTx/>
                        <a:buSzTx/>
                        <a:buFont typeface="Arial" charset="0"/>
                        <a:buNone/>
                        <a:tabLst/>
                        <a:defRPr/>
                      </a:pPr>
                      <a:r>
                        <a:rPr lang="en-US" sz="1800" b="1" baseline="0" dirty="0">
                          <a:effectLst/>
                          <a:latin typeface="+mn-lt"/>
                        </a:rPr>
                        <a:t>Identity</a:t>
                      </a:r>
                      <a:endParaRPr lang="en-US" sz="1800" b="1" dirty="0">
                        <a:effectLst/>
                        <a:latin typeface="+mn-lt"/>
                      </a:endParaRPr>
                    </a:p>
                  </a:txBody>
                  <a:tcPr marL="65638" marR="65638" marT="32819" marB="32819"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effectLst/>
                          <a:latin typeface="+mn-lt"/>
                        </a:rPr>
                        <a:t>Trusted </a:t>
                      </a:r>
                      <a:br>
                        <a:rPr lang="en-US" sz="1400" b="0" dirty="0">
                          <a:effectLst/>
                          <a:latin typeface="+mn-lt"/>
                        </a:rPr>
                      </a:br>
                      <a:r>
                        <a:rPr lang="en-US" sz="1400" b="0" dirty="0">
                          <a:effectLst/>
                          <a:latin typeface="+mn-lt"/>
                        </a:rPr>
                        <a:t>3</a:t>
                      </a:r>
                      <a:r>
                        <a:rPr lang="en-US" sz="1400" b="0" baseline="30000" dirty="0">
                          <a:effectLst/>
                          <a:latin typeface="+mn-lt"/>
                        </a:rPr>
                        <a:t>rd</a:t>
                      </a:r>
                      <a:r>
                        <a:rPr lang="en-US" sz="1400" b="0" dirty="0">
                          <a:effectLst/>
                          <a:latin typeface="+mn-lt"/>
                        </a:rPr>
                        <a:t> Party</a:t>
                      </a:r>
                    </a:p>
                  </a:txBody>
                  <a:tcPr marL="65638" marR="65638" marT="32819" marB="32819"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117475" marR="0" indent="-117475" algn="l" rtl="0">
                        <a:lnSpc>
                          <a:spcPct val="100000"/>
                        </a:lnSpc>
                        <a:spcBef>
                          <a:spcPts val="0"/>
                        </a:spcBef>
                        <a:spcAft>
                          <a:spcPts val="0"/>
                        </a:spcAft>
                        <a:buFont typeface="Arial" charset="0"/>
                        <a:buChar char="•"/>
                        <a:tabLst/>
                      </a:pPr>
                      <a:r>
                        <a:rPr lang="en-US" sz="1400" b="0" i="0" u="none" strike="noStrike" cap="none" dirty="0">
                          <a:solidFill>
                            <a:schemeClr val="tx1"/>
                          </a:solidFill>
                          <a:effectLst/>
                          <a:latin typeface="+mn-lt"/>
                          <a:ea typeface="+mn-ea"/>
                          <a:cs typeface="+mn-cs"/>
                          <a:sym typeface="Arial"/>
                        </a:rPr>
                        <a:t>Ideal for container</a:t>
                      </a:r>
                      <a:r>
                        <a:rPr lang="en-US" sz="1400" b="0" i="0" u="none" strike="noStrike" cap="none" baseline="0" dirty="0">
                          <a:solidFill>
                            <a:schemeClr val="tx1"/>
                          </a:solidFill>
                          <a:effectLst/>
                          <a:latin typeface="+mn-lt"/>
                          <a:ea typeface="+mn-ea"/>
                          <a:cs typeface="+mn-cs"/>
                          <a:sym typeface="Arial"/>
                        </a:rPr>
                        <a:t> orchestration</a:t>
                      </a:r>
                      <a:endParaRPr lang="en-US" sz="1400" b="0" i="0" u="none" strike="noStrike" cap="none" dirty="0">
                        <a:solidFill>
                          <a:schemeClr val="tx1"/>
                        </a:solidFill>
                        <a:effectLst/>
                        <a:latin typeface="+mn-lt"/>
                        <a:ea typeface="+mn-ea"/>
                        <a:cs typeface="+mn-cs"/>
                        <a:sym typeface="Arial"/>
                      </a:endParaRPr>
                    </a:p>
                  </a:txBody>
                  <a:tcPr marL="137160" marR="137160" marT="137160" marB="13716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117475" marR="0" indent="-117475" algn="l" rtl="0">
                        <a:lnSpc>
                          <a:spcPct val="100000"/>
                        </a:lnSpc>
                        <a:spcBef>
                          <a:spcPts val="0"/>
                        </a:spcBef>
                        <a:spcAft>
                          <a:spcPts val="0"/>
                        </a:spcAft>
                        <a:buFont typeface="Arial" charset="0"/>
                        <a:buChar char="•"/>
                        <a:tabLst/>
                      </a:pPr>
                      <a:r>
                        <a:rPr lang="en-US" sz="1400" b="0" i="0" u="none" strike="noStrike" cap="none" dirty="0">
                          <a:solidFill>
                            <a:schemeClr val="tx1"/>
                          </a:solidFill>
                          <a:effectLst/>
                          <a:latin typeface="+mn-lt"/>
                          <a:ea typeface="+mn-ea"/>
                          <a:cs typeface="+mn-cs"/>
                          <a:sym typeface="Arial"/>
                        </a:rPr>
                        <a:t>Platform dependencies</a:t>
                      </a:r>
                    </a:p>
                    <a:p>
                      <a:pPr marL="117475" marR="0" indent="-117475" algn="l" rtl="0">
                        <a:lnSpc>
                          <a:spcPct val="100000"/>
                        </a:lnSpc>
                        <a:spcBef>
                          <a:spcPts val="0"/>
                        </a:spcBef>
                        <a:spcAft>
                          <a:spcPts val="0"/>
                        </a:spcAft>
                        <a:buFont typeface="Arial" charset="0"/>
                        <a:buChar char="•"/>
                        <a:tabLst/>
                      </a:pPr>
                      <a:r>
                        <a:rPr lang="en-US" sz="1400" b="0" i="0" u="none" strike="noStrike" cap="none" dirty="0">
                          <a:solidFill>
                            <a:schemeClr val="tx1"/>
                          </a:solidFill>
                          <a:effectLst/>
                          <a:latin typeface="+mn-lt"/>
                          <a:ea typeface="+mn-ea"/>
                          <a:cs typeface="+mn-cs"/>
                          <a:sym typeface="Arial"/>
                        </a:rPr>
                        <a:t>Hard to implement for</a:t>
                      </a:r>
                      <a:r>
                        <a:rPr lang="en-US" sz="1400" b="0" i="0" u="none" strike="noStrike" cap="none" baseline="0" dirty="0">
                          <a:solidFill>
                            <a:schemeClr val="tx1"/>
                          </a:solidFill>
                          <a:effectLst/>
                          <a:latin typeface="+mn-lt"/>
                          <a:ea typeface="+mn-ea"/>
                          <a:cs typeface="+mn-cs"/>
                          <a:sym typeface="Arial"/>
                        </a:rPr>
                        <a:t> legacy technologies</a:t>
                      </a:r>
                      <a:endParaRPr lang="en-US" sz="1400" b="0" i="0" u="none" strike="noStrike" cap="none" dirty="0">
                        <a:solidFill>
                          <a:schemeClr val="tx1"/>
                        </a:solidFill>
                        <a:effectLst/>
                        <a:latin typeface="+mn-lt"/>
                        <a:ea typeface="+mn-ea"/>
                        <a:cs typeface="+mn-cs"/>
                        <a:sym typeface="Arial"/>
                      </a:endParaRPr>
                    </a:p>
                  </a:txBody>
                  <a:tcPr marL="137160" marR="137160" marT="137160" marB="13716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32603494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4" name="Shape 124"/>
          <p:cNvSpPr txBox="1"/>
          <p:nvPr/>
        </p:nvSpPr>
        <p:spPr>
          <a:xfrm>
            <a:off x="0" y="0"/>
            <a:ext cx="7935200" cy="925600"/>
          </a:xfrm>
          <a:prstGeom prst="rect">
            <a:avLst/>
          </a:prstGeom>
          <a:noFill/>
          <a:ln>
            <a:noFill/>
          </a:ln>
        </p:spPr>
        <p:txBody>
          <a:bodyPr wrap="square" lIns="121900" tIns="121900" rIns="121900" bIns="121900" anchor="t" anchorCtr="0">
            <a:noAutofit/>
          </a:bodyPr>
          <a:lstStyle/>
          <a:p>
            <a:endParaRPr lang="en" sz="3200" b="1" dirty="0">
              <a:solidFill>
                <a:srgbClr val="224982"/>
              </a:solidFill>
            </a:endParaRPr>
          </a:p>
        </p:txBody>
      </p:sp>
      <p:sp>
        <p:nvSpPr>
          <p:cNvPr id="2" name="Title 1"/>
          <p:cNvSpPr>
            <a:spLocks noGrp="1"/>
          </p:cNvSpPr>
          <p:nvPr>
            <p:ph type="title"/>
          </p:nvPr>
        </p:nvSpPr>
        <p:spPr>
          <a:xfrm>
            <a:off x="329852" y="327666"/>
            <a:ext cx="11544822" cy="402352"/>
          </a:xfrm>
        </p:spPr>
        <p:txBody>
          <a:bodyPr/>
          <a:lstStyle/>
          <a:p>
            <a:r>
              <a:rPr lang="en-US" dirty="0"/>
              <a:t>IAM Role authentication in</a:t>
            </a:r>
          </a:p>
        </p:txBody>
      </p:sp>
      <p:pic>
        <p:nvPicPr>
          <p:cNvPr id="41" name="image91.png" descr="AmazonWebservices_Logo.svg.png">
            <a:extLst>
              <a:ext uri="{FF2B5EF4-FFF2-40B4-BE49-F238E27FC236}">
                <a16:creationId xmlns:a16="http://schemas.microsoft.com/office/drawing/2014/main" id="{4138EBF2-3F00-9D4F-BF80-7BFC4979F100}"/>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782815" y="182344"/>
            <a:ext cx="1670701" cy="625201"/>
          </a:xfrm>
          <a:prstGeom prst="rect">
            <a:avLst/>
          </a:prstGeom>
          <a:ln w="12700">
            <a:miter lim="400000"/>
          </a:ln>
        </p:spPr>
      </p:pic>
      <p:sp>
        <p:nvSpPr>
          <p:cNvPr id="42" name="Shape 142">
            <a:extLst>
              <a:ext uri="{FF2B5EF4-FFF2-40B4-BE49-F238E27FC236}">
                <a16:creationId xmlns:a16="http://schemas.microsoft.com/office/drawing/2014/main" id="{D46D45F6-ED87-E64F-A41C-3589C740B756}"/>
              </a:ext>
            </a:extLst>
          </p:cNvPr>
          <p:cNvSpPr txBox="1"/>
          <p:nvPr/>
        </p:nvSpPr>
        <p:spPr>
          <a:xfrm>
            <a:off x="609600" y="1645272"/>
            <a:ext cx="6379440" cy="2983416"/>
          </a:xfrm>
          <a:prstGeom prst="rect">
            <a:avLst/>
          </a:prstGeom>
          <a:noFill/>
          <a:ln>
            <a:noFill/>
          </a:ln>
        </p:spPr>
        <p:txBody>
          <a:bodyPr wrap="square" lIns="121900" tIns="121900" rIns="121900" bIns="121900" anchor="t" anchorCtr="0">
            <a:noAutofit/>
          </a:bodyPr>
          <a:lstStyle/>
          <a:p>
            <a:pPr marL="457200" indent="-457200">
              <a:lnSpc>
                <a:spcPct val="150000"/>
              </a:lnSpc>
              <a:buFont typeface="+mj-lt"/>
              <a:buAutoNum type="arabicParenR"/>
            </a:pPr>
            <a:r>
              <a:rPr lang="en" sz="2000" dirty="0">
                <a:solidFill>
                  <a:srgbClr val="343434"/>
                </a:solidFill>
              </a:rPr>
              <a:t>Admin </a:t>
            </a:r>
            <a:r>
              <a:rPr lang="en" sz="2000" dirty="0" err="1">
                <a:solidFill>
                  <a:srgbClr val="343434"/>
                </a:solidFill>
              </a:rPr>
              <a:t>allowlists</a:t>
            </a:r>
            <a:r>
              <a:rPr lang="en" sz="2000" dirty="0">
                <a:solidFill>
                  <a:srgbClr val="343434"/>
                </a:solidFill>
              </a:rPr>
              <a:t> app identity with </a:t>
            </a:r>
            <a:r>
              <a:rPr lang="en-US" sz="2000" dirty="0" err="1">
                <a:solidFill>
                  <a:srgbClr val="343434"/>
                </a:solidFill>
              </a:rPr>
              <a:t>Conjur</a:t>
            </a:r>
            <a:endParaRPr lang="en" sz="2000" dirty="0">
              <a:solidFill>
                <a:srgbClr val="343434"/>
              </a:solidFill>
            </a:endParaRPr>
          </a:p>
          <a:p>
            <a:pPr marL="742950" lvl="1" indent="-285750">
              <a:lnSpc>
                <a:spcPct val="150000"/>
              </a:lnSpc>
              <a:buFont typeface="Arial" panose="020B0604020202020204" pitchFamily="34" charset="0"/>
              <a:buChar char="•"/>
            </a:pPr>
            <a:r>
              <a:rPr lang="en" sz="1400" dirty="0">
                <a:solidFill>
                  <a:srgbClr val="343434"/>
                </a:solidFill>
              </a:rPr>
              <a:t>Identity = app name + account # + IAM role</a:t>
            </a:r>
          </a:p>
          <a:p>
            <a:pPr marL="457200" indent="-457200">
              <a:lnSpc>
                <a:spcPct val="150000"/>
              </a:lnSpc>
              <a:buFont typeface="+mj-lt"/>
              <a:buAutoNum type="arabicParenR"/>
            </a:pPr>
            <a:r>
              <a:rPr lang="en" sz="2000" dirty="0">
                <a:solidFill>
                  <a:srgbClr val="343434"/>
                </a:solidFill>
              </a:rPr>
              <a:t>App gets signed header from platform service</a:t>
            </a:r>
          </a:p>
          <a:p>
            <a:pPr marL="457200" indent="-457200">
              <a:lnSpc>
                <a:spcPct val="150000"/>
              </a:lnSpc>
              <a:buFont typeface="+mj-lt"/>
              <a:buAutoNum type="arabicParenR"/>
            </a:pPr>
            <a:r>
              <a:rPr lang="en" sz="2000" dirty="0">
                <a:solidFill>
                  <a:srgbClr val="343434"/>
                </a:solidFill>
              </a:rPr>
              <a:t>App submits identity &amp; signed header to </a:t>
            </a:r>
            <a:r>
              <a:rPr lang="en-US" sz="2000" dirty="0" err="1">
                <a:solidFill>
                  <a:srgbClr val="343434"/>
                </a:solidFill>
              </a:rPr>
              <a:t>Conjur</a:t>
            </a:r>
            <a:endParaRPr lang="en" sz="2000" dirty="0">
              <a:solidFill>
                <a:srgbClr val="343434"/>
              </a:solidFill>
            </a:endParaRPr>
          </a:p>
          <a:p>
            <a:pPr marL="457200" indent="-457200">
              <a:lnSpc>
                <a:spcPct val="150000"/>
              </a:lnSpc>
              <a:buFont typeface="+mj-lt"/>
              <a:buAutoNum type="arabicParenR"/>
            </a:pPr>
            <a:r>
              <a:rPr lang="en-US" sz="2000" dirty="0" err="1">
                <a:solidFill>
                  <a:srgbClr val="343434"/>
                </a:solidFill>
              </a:rPr>
              <a:t>Conjur</a:t>
            </a:r>
            <a:r>
              <a:rPr lang="en" sz="2000" dirty="0">
                <a:solidFill>
                  <a:srgbClr val="343434"/>
                </a:solidFill>
              </a:rPr>
              <a:t> verifies header w/ platform service</a:t>
            </a:r>
          </a:p>
          <a:p>
            <a:pPr marL="457200" indent="-457200">
              <a:lnSpc>
                <a:spcPct val="150000"/>
              </a:lnSpc>
              <a:buFont typeface="+mj-lt"/>
              <a:buAutoNum type="arabicParenR"/>
            </a:pPr>
            <a:r>
              <a:rPr lang="en-US" sz="2000" dirty="0" err="1">
                <a:solidFill>
                  <a:srgbClr val="343434"/>
                </a:solidFill>
              </a:rPr>
              <a:t>Conjur</a:t>
            </a:r>
            <a:r>
              <a:rPr lang="en" sz="2000" dirty="0">
                <a:solidFill>
                  <a:srgbClr val="343434"/>
                </a:solidFill>
              </a:rPr>
              <a:t> issues </a:t>
            </a:r>
            <a:r>
              <a:rPr lang="en-US" sz="2000" dirty="0" err="1">
                <a:solidFill>
                  <a:srgbClr val="343434"/>
                </a:solidFill>
              </a:rPr>
              <a:t>Conjur</a:t>
            </a:r>
            <a:r>
              <a:rPr lang="en" sz="2000" dirty="0">
                <a:solidFill>
                  <a:srgbClr val="343434"/>
                </a:solidFill>
              </a:rPr>
              <a:t> access token to app</a:t>
            </a:r>
          </a:p>
          <a:p>
            <a:endParaRPr lang="en" sz="2000" dirty="0">
              <a:solidFill>
                <a:srgbClr val="343434"/>
              </a:solidFill>
            </a:endParaRPr>
          </a:p>
        </p:txBody>
      </p:sp>
      <p:sp>
        <p:nvSpPr>
          <p:cNvPr id="43" name="Shape 123">
            <a:extLst>
              <a:ext uri="{FF2B5EF4-FFF2-40B4-BE49-F238E27FC236}">
                <a16:creationId xmlns:a16="http://schemas.microsoft.com/office/drawing/2014/main" id="{C759BA93-6C05-9449-992F-09B07BF251E5}"/>
              </a:ext>
            </a:extLst>
          </p:cNvPr>
          <p:cNvSpPr/>
          <p:nvPr/>
        </p:nvSpPr>
        <p:spPr>
          <a:xfrm>
            <a:off x="6618166" y="3935216"/>
            <a:ext cx="5108400" cy="2476128"/>
          </a:xfrm>
          <a:prstGeom prst="roundRect">
            <a:avLst>
              <a:gd name="adj" fmla="val 16667"/>
            </a:avLst>
          </a:prstGeom>
          <a:noFill/>
          <a:ln w="19050" cap="flat" cmpd="sng">
            <a:solidFill>
              <a:schemeClr val="accent1"/>
            </a:solidFill>
            <a:prstDash val="dash"/>
            <a:round/>
            <a:headEnd type="none" w="med" len="med"/>
            <a:tailEnd type="none" w="med" len="med"/>
          </a:ln>
        </p:spPr>
        <p:txBody>
          <a:bodyPr wrap="square" lIns="121900" tIns="121900" rIns="121900" bIns="121900" anchor="ctr" anchorCtr="0">
            <a:noAutofit/>
          </a:bodyPr>
          <a:lstStyle/>
          <a:p>
            <a:endParaRPr/>
          </a:p>
        </p:txBody>
      </p:sp>
      <p:cxnSp>
        <p:nvCxnSpPr>
          <p:cNvPr id="44" name="Shape 127">
            <a:extLst>
              <a:ext uri="{FF2B5EF4-FFF2-40B4-BE49-F238E27FC236}">
                <a16:creationId xmlns:a16="http://schemas.microsoft.com/office/drawing/2014/main" id="{CE2D43AC-5C56-4F4C-ADFB-BB6DCFEF2531}"/>
              </a:ext>
            </a:extLst>
          </p:cNvPr>
          <p:cNvCxnSpPr>
            <a:cxnSpLocks/>
            <a:stCxn id="62" idx="2"/>
            <a:endCxn id="78" idx="3"/>
          </p:cNvCxnSpPr>
          <p:nvPr/>
        </p:nvCxnSpPr>
        <p:spPr>
          <a:xfrm flipH="1">
            <a:off x="8474123" y="2958517"/>
            <a:ext cx="1542775" cy="2362228"/>
          </a:xfrm>
          <a:prstGeom prst="straightConnector1">
            <a:avLst/>
          </a:prstGeom>
          <a:noFill/>
          <a:ln w="19050" cap="flat" cmpd="sng">
            <a:solidFill>
              <a:srgbClr val="23C181"/>
            </a:solidFill>
            <a:prstDash val="dot"/>
            <a:round/>
            <a:headEnd type="none" w="lg" len="lg"/>
            <a:tailEnd type="triangle" w="lg" len="lg"/>
          </a:ln>
        </p:spPr>
      </p:cxnSp>
      <p:cxnSp>
        <p:nvCxnSpPr>
          <p:cNvPr id="45" name="Shape 158">
            <a:extLst>
              <a:ext uri="{FF2B5EF4-FFF2-40B4-BE49-F238E27FC236}">
                <a16:creationId xmlns:a16="http://schemas.microsoft.com/office/drawing/2014/main" id="{A44ABD6A-E1C0-F44E-8A2E-9DCD347AF29B}"/>
              </a:ext>
            </a:extLst>
          </p:cNvPr>
          <p:cNvCxnSpPr>
            <a:cxnSpLocks/>
            <a:stCxn id="62" idx="3"/>
            <a:endCxn id="55" idx="0"/>
          </p:cNvCxnSpPr>
          <p:nvPr/>
        </p:nvCxnSpPr>
        <p:spPr>
          <a:xfrm>
            <a:off x="10571617" y="2403796"/>
            <a:ext cx="192236" cy="2596194"/>
          </a:xfrm>
          <a:prstGeom prst="bentConnector2">
            <a:avLst/>
          </a:prstGeom>
          <a:noFill/>
          <a:ln w="19050" cap="flat" cmpd="sng">
            <a:solidFill>
              <a:srgbClr val="23C181"/>
            </a:solidFill>
            <a:prstDash val="dot"/>
            <a:round/>
            <a:headEnd type="none" w="lg" len="lg"/>
            <a:tailEnd type="triangle" w="lg" len="lg"/>
          </a:ln>
        </p:spPr>
      </p:cxnSp>
      <p:grpSp>
        <p:nvGrpSpPr>
          <p:cNvPr id="46" name="Group 45">
            <a:extLst>
              <a:ext uri="{FF2B5EF4-FFF2-40B4-BE49-F238E27FC236}">
                <a16:creationId xmlns:a16="http://schemas.microsoft.com/office/drawing/2014/main" id="{EBB4F682-A52E-3D4C-9233-EE091DDB009A}"/>
              </a:ext>
            </a:extLst>
          </p:cNvPr>
          <p:cNvGrpSpPr/>
          <p:nvPr/>
        </p:nvGrpSpPr>
        <p:grpSpPr>
          <a:xfrm>
            <a:off x="6358565" y="1174613"/>
            <a:ext cx="1446363" cy="1280419"/>
            <a:chOff x="6174000" y="1515512"/>
            <a:chExt cx="1446363" cy="1280419"/>
          </a:xfrm>
        </p:grpSpPr>
        <p:sp>
          <p:nvSpPr>
            <p:cNvPr id="47" name="Shape 160">
              <a:extLst>
                <a:ext uri="{FF2B5EF4-FFF2-40B4-BE49-F238E27FC236}">
                  <a16:creationId xmlns:a16="http://schemas.microsoft.com/office/drawing/2014/main" id="{5167F5B7-8564-A94B-9FAC-556FDB53066D}"/>
                </a:ext>
              </a:extLst>
            </p:cNvPr>
            <p:cNvSpPr/>
            <p:nvPr/>
          </p:nvSpPr>
          <p:spPr>
            <a:xfrm>
              <a:off x="6174000" y="1515512"/>
              <a:ext cx="802000" cy="780400"/>
            </a:xfrm>
            <a:custGeom>
              <a:avLst/>
              <a:gdLst/>
              <a:ahLst/>
              <a:cxnLst/>
              <a:rect l="0" t="0" r="0" b="0"/>
              <a:pathLst>
                <a:path w="120000" h="120000" extrusionOk="0">
                  <a:moveTo>
                    <a:pt x="95061" y="72558"/>
                  </a:moveTo>
                  <a:cubicBezTo>
                    <a:pt x="90617" y="71543"/>
                    <a:pt x="86913" y="70021"/>
                    <a:pt x="80740" y="65708"/>
                  </a:cubicBezTo>
                  <a:cubicBezTo>
                    <a:pt x="76543" y="61902"/>
                    <a:pt x="74567" y="56828"/>
                    <a:pt x="73827" y="53784"/>
                  </a:cubicBezTo>
                  <a:cubicBezTo>
                    <a:pt x="79259" y="47441"/>
                    <a:pt x="82469" y="38054"/>
                    <a:pt x="83703" y="30951"/>
                  </a:cubicBezTo>
                  <a:cubicBezTo>
                    <a:pt x="83950" y="29682"/>
                    <a:pt x="83950" y="28668"/>
                    <a:pt x="84197" y="27653"/>
                  </a:cubicBezTo>
                  <a:cubicBezTo>
                    <a:pt x="85679" y="12431"/>
                    <a:pt x="75061" y="0"/>
                    <a:pt x="60000" y="0"/>
                  </a:cubicBezTo>
                  <a:cubicBezTo>
                    <a:pt x="45185" y="0"/>
                    <a:pt x="34567" y="12431"/>
                    <a:pt x="36049" y="27653"/>
                  </a:cubicBezTo>
                  <a:cubicBezTo>
                    <a:pt x="36049" y="28668"/>
                    <a:pt x="36296" y="29682"/>
                    <a:pt x="36296" y="30951"/>
                  </a:cubicBezTo>
                  <a:cubicBezTo>
                    <a:pt x="37777" y="38562"/>
                    <a:pt x="41234" y="48202"/>
                    <a:pt x="46913" y="54545"/>
                  </a:cubicBezTo>
                  <a:cubicBezTo>
                    <a:pt x="45185" y="62663"/>
                    <a:pt x="39506" y="65708"/>
                    <a:pt x="39506" y="65708"/>
                  </a:cubicBezTo>
                  <a:cubicBezTo>
                    <a:pt x="33333" y="70021"/>
                    <a:pt x="29382" y="71543"/>
                    <a:pt x="25185" y="72558"/>
                  </a:cubicBezTo>
                  <a:cubicBezTo>
                    <a:pt x="12592" y="75095"/>
                    <a:pt x="987" y="92346"/>
                    <a:pt x="0" y="106553"/>
                  </a:cubicBezTo>
                  <a:cubicBezTo>
                    <a:pt x="17283" y="115179"/>
                    <a:pt x="37777" y="120000"/>
                    <a:pt x="60000" y="120000"/>
                  </a:cubicBezTo>
                  <a:cubicBezTo>
                    <a:pt x="82222" y="120000"/>
                    <a:pt x="102716" y="115179"/>
                    <a:pt x="120000" y="106553"/>
                  </a:cubicBezTo>
                  <a:cubicBezTo>
                    <a:pt x="119012" y="92346"/>
                    <a:pt x="107407" y="75095"/>
                    <a:pt x="95061" y="72558"/>
                  </a:cubicBezTo>
                  <a:close/>
                </a:path>
              </a:pathLst>
            </a:custGeom>
            <a:solidFill>
              <a:srgbClr val="DEDEDE"/>
            </a:solidFill>
            <a:ln>
              <a:noFill/>
            </a:ln>
          </p:spPr>
          <p:txBody>
            <a:bodyPr wrap="square" lIns="121900" tIns="60933" rIns="121900" bIns="60933" anchor="t" anchorCtr="0">
              <a:noAutofit/>
            </a:bodyPr>
            <a:lstStyle/>
            <a:p>
              <a:endParaRPr>
                <a:solidFill>
                  <a:srgbClr val="000000"/>
                </a:solidFill>
                <a:latin typeface="Calibri"/>
                <a:ea typeface="Calibri"/>
                <a:cs typeface="Calibri"/>
                <a:sym typeface="Calibri"/>
              </a:endParaRPr>
            </a:p>
          </p:txBody>
        </p:sp>
        <p:grpSp>
          <p:nvGrpSpPr>
            <p:cNvPr id="48" name="Group 47">
              <a:extLst>
                <a:ext uri="{FF2B5EF4-FFF2-40B4-BE49-F238E27FC236}">
                  <a16:creationId xmlns:a16="http://schemas.microsoft.com/office/drawing/2014/main" id="{416616D1-CA38-BC41-B41F-431015BFF83D}"/>
                </a:ext>
              </a:extLst>
            </p:cNvPr>
            <p:cNvGrpSpPr/>
            <p:nvPr/>
          </p:nvGrpSpPr>
          <p:grpSpPr>
            <a:xfrm>
              <a:off x="6618166" y="1890642"/>
              <a:ext cx="1002197" cy="905289"/>
              <a:chOff x="6618166" y="1890642"/>
              <a:chExt cx="1002197" cy="905289"/>
            </a:xfrm>
          </p:grpSpPr>
          <p:pic>
            <p:nvPicPr>
              <p:cNvPr id="49" name="Shape 126">
                <a:extLst>
                  <a:ext uri="{FF2B5EF4-FFF2-40B4-BE49-F238E27FC236}">
                    <a16:creationId xmlns:a16="http://schemas.microsoft.com/office/drawing/2014/main" id="{3DD4B613-6299-8F4C-8B15-8AF54BE240D2}"/>
                  </a:ext>
                </a:extLst>
              </p:cNvPr>
              <p:cNvPicPr preferRelativeResize="0"/>
              <p:nvPr/>
            </p:nvPicPr>
            <p:blipFill rotWithShape="1">
              <a:blip r:embed="rId4">
                <a:alphaModFix/>
              </a:blip>
              <a:srcRect/>
              <a:stretch/>
            </p:blipFill>
            <p:spPr>
              <a:xfrm>
                <a:off x="6708829" y="1890642"/>
                <a:ext cx="638400" cy="688000"/>
              </a:xfrm>
              <a:prstGeom prst="rect">
                <a:avLst/>
              </a:prstGeom>
              <a:noFill/>
              <a:ln>
                <a:noFill/>
              </a:ln>
            </p:spPr>
          </p:pic>
          <p:sp>
            <p:nvSpPr>
              <p:cNvPr id="50" name="Rectangle 49">
                <a:extLst>
                  <a:ext uri="{FF2B5EF4-FFF2-40B4-BE49-F238E27FC236}">
                    <a16:creationId xmlns:a16="http://schemas.microsoft.com/office/drawing/2014/main" id="{4236D2D2-7578-9D40-9969-4239D314B132}"/>
                  </a:ext>
                </a:extLst>
              </p:cNvPr>
              <p:cNvSpPr/>
              <p:nvPr/>
            </p:nvSpPr>
            <p:spPr>
              <a:xfrm>
                <a:off x="6618166" y="2534321"/>
                <a:ext cx="1002197" cy="261610"/>
              </a:xfrm>
              <a:prstGeom prst="rect">
                <a:avLst/>
              </a:prstGeom>
            </p:spPr>
            <p:txBody>
              <a:bodyPr wrap="none">
                <a:spAutoFit/>
              </a:bodyPr>
              <a:lstStyle/>
              <a:p>
                <a:r>
                  <a:rPr lang="en-US" sz="1100" dirty="0" err="1">
                    <a:solidFill>
                      <a:srgbClr val="343434"/>
                    </a:solidFill>
                  </a:rPr>
                  <a:t>Conjur</a:t>
                </a:r>
                <a:r>
                  <a:rPr lang="en" sz="1100" dirty="0">
                    <a:solidFill>
                      <a:srgbClr val="343434"/>
                    </a:solidFill>
                  </a:rPr>
                  <a:t> policy</a:t>
                </a:r>
                <a:endParaRPr lang="en-US" sz="1100" dirty="0"/>
              </a:p>
            </p:txBody>
          </p:sp>
        </p:grpSp>
      </p:grpSp>
      <p:cxnSp>
        <p:nvCxnSpPr>
          <p:cNvPr id="51" name="Shape 157">
            <a:extLst>
              <a:ext uri="{FF2B5EF4-FFF2-40B4-BE49-F238E27FC236}">
                <a16:creationId xmlns:a16="http://schemas.microsoft.com/office/drawing/2014/main" id="{B854C7DD-F7A3-F744-BDF0-8F59E9B029B5}"/>
              </a:ext>
            </a:extLst>
          </p:cNvPr>
          <p:cNvCxnSpPr>
            <a:cxnSpLocks/>
            <a:stCxn id="55" idx="2"/>
            <a:endCxn id="78" idx="2"/>
          </p:cNvCxnSpPr>
          <p:nvPr/>
        </p:nvCxnSpPr>
        <p:spPr>
          <a:xfrm rot="5400000" flipH="1">
            <a:off x="9204220" y="4432048"/>
            <a:ext cx="208136" cy="2911130"/>
          </a:xfrm>
          <a:prstGeom prst="bentConnector3">
            <a:avLst>
              <a:gd name="adj1" fmla="val -109832"/>
            </a:avLst>
          </a:prstGeom>
          <a:noFill/>
          <a:ln w="19050" cap="flat" cmpd="sng">
            <a:solidFill>
              <a:srgbClr val="23C181"/>
            </a:solidFill>
            <a:prstDash val="dot"/>
            <a:round/>
            <a:headEnd type="none" w="lg" len="lg"/>
            <a:tailEnd type="triangle" w="lg" len="lg"/>
          </a:ln>
        </p:spPr>
      </p:cxnSp>
      <p:cxnSp>
        <p:nvCxnSpPr>
          <p:cNvPr id="52" name="Shape 158">
            <a:extLst>
              <a:ext uri="{FF2B5EF4-FFF2-40B4-BE49-F238E27FC236}">
                <a16:creationId xmlns:a16="http://schemas.microsoft.com/office/drawing/2014/main" id="{7A57B2F9-BD55-4C4C-BB26-976792981EF4}"/>
              </a:ext>
            </a:extLst>
          </p:cNvPr>
          <p:cNvCxnSpPr>
            <a:cxnSpLocks/>
            <a:stCxn id="49" idx="3"/>
            <a:endCxn id="62" idx="0"/>
          </p:cNvCxnSpPr>
          <p:nvPr/>
        </p:nvCxnSpPr>
        <p:spPr>
          <a:xfrm flipV="1">
            <a:off x="7531794" y="1849075"/>
            <a:ext cx="2485104" cy="44668"/>
          </a:xfrm>
          <a:prstGeom prst="bentConnector4">
            <a:avLst>
              <a:gd name="adj1" fmla="val 38839"/>
              <a:gd name="adj2" fmla="val 1281902"/>
            </a:avLst>
          </a:prstGeom>
          <a:noFill/>
          <a:ln w="19050" cap="flat" cmpd="sng">
            <a:solidFill>
              <a:srgbClr val="23C181"/>
            </a:solidFill>
            <a:prstDash val="dot"/>
            <a:round/>
            <a:headEnd type="none" w="lg" len="lg"/>
            <a:tailEnd type="triangle" w="lg" len="lg"/>
          </a:ln>
        </p:spPr>
      </p:cxnSp>
      <p:cxnSp>
        <p:nvCxnSpPr>
          <p:cNvPr id="53" name="Shape 127">
            <a:extLst>
              <a:ext uri="{FF2B5EF4-FFF2-40B4-BE49-F238E27FC236}">
                <a16:creationId xmlns:a16="http://schemas.microsoft.com/office/drawing/2014/main" id="{7A96761C-D239-D544-9ADE-DDFC06DFD9D2}"/>
              </a:ext>
            </a:extLst>
          </p:cNvPr>
          <p:cNvCxnSpPr>
            <a:cxnSpLocks/>
            <a:stCxn id="78" idx="0"/>
            <a:endCxn id="62" idx="1"/>
          </p:cNvCxnSpPr>
          <p:nvPr/>
        </p:nvCxnSpPr>
        <p:spPr>
          <a:xfrm flipV="1">
            <a:off x="7852723" y="2403796"/>
            <a:ext cx="1609456" cy="2454149"/>
          </a:xfrm>
          <a:prstGeom prst="straightConnector1">
            <a:avLst/>
          </a:prstGeom>
          <a:noFill/>
          <a:ln w="19050" cap="flat" cmpd="sng">
            <a:solidFill>
              <a:srgbClr val="23C181"/>
            </a:solidFill>
            <a:prstDash val="dot"/>
            <a:round/>
            <a:headEnd type="none" w="lg" len="lg"/>
            <a:tailEnd type="triangle" w="lg" len="lg"/>
          </a:ln>
        </p:spPr>
      </p:cxnSp>
      <p:grpSp>
        <p:nvGrpSpPr>
          <p:cNvPr id="54" name="Group 53">
            <a:extLst>
              <a:ext uri="{FF2B5EF4-FFF2-40B4-BE49-F238E27FC236}">
                <a16:creationId xmlns:a16="http://schemas.microsoft.com/office/drawing/2014/main" id="{5646C94F-BCEF-3346-930E-A3199A8CCF34}"/>
              </a:ext>
            </a:extLst>
          </p:cNvPr>
          <p:cNvGrpSpPr/>
          <p:nvPr/>
        </p:nvGrpSpPr>
        <p:grpSpPr>
          <a:xfrm>
            <a:off x="10268007" y="4353470"/>
            <a:ext cx="1092744" cy="1638211"/>
            <a:chOff x="10268007" y="4353470"/>
            <a:chExt cx="1092744" cy="1638211"/>
          </a:xfrm>
        </p:grpSpPr>
        <p:pic>
          <p:nvPicPr>
            <p:cNvPr id="55" name="Graphic 54">
              <a:extLst>
                <a:ext uri="{FF2B5EF4-FFF2-40B4-BE49-F238E27FC236}">
                  <a16:creationId xmlns:a16="http://schemas.microsoft.com/office/drawing/2014/main" id="{1CF89BDA-E8DC-C24A-B6F5-B6055441615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268007" y="4999990"/>
              <a:ext cx="991691" cy="991691"/>
            </a:xfrm>
            <a:prstGeom prst="rect">
              <a:avLst/>
            </a:prstGeom>
          </p:spPr>
        </p:pic>
        <p:sp>
          <p:nvSpPr>
            <p:cNvPr id="57" name="Shape 168">
              <a:extLst>
                <a:ext uri="{FF2B5EF4-FFF2-40B4-BE49-F238E27FC236}">
                  <a16:creationId xmlns:a16="http://schemas.microsoft.com/office/drawing/2014/main" id="{96E743D3-6BF1-AE4F-9015-4EFAC9AE2767}"/>
                </a:ext>
              </a:extLst>
            </p:cNvPr>
            <p:cNvSpPr/>
            <p:nvPr/>
          </p:nvSpPr>
          <p:spPr>
            <a:xfrm>
              <a:off x="10399881" y="4385543"/>
              <a:ext cx="285600" cy="285600"/>
            </a:xfrm>
            <a:prstGeom prst="ellipse">
              <a:avLst/>
            </a:prstGeom>
            <a:solidFill>
              <a:schemeClr val="tx1"/>
            </a:solidFill>
            <a:ln w="9525" cap="flat" cmpd="sng">
              <a:solidFill>
                <a:schemeClr val="bg1">
                  <a:lumMod val="50000"/>
                </a:schemeClr>
              </a:solidFill>
              <a:prstDash val="solid"/>
              <a:round/>
              <a:headEnd type="none" w="med" len="med"/>
              <a:tailEnd type="none" w="med" len="med"/>
            </a:ln>
          </p:spPr>
          <p:txBody>
            <a:bodyPr wrap="square" lIns="121900" tIns="121900" rIns="121900" bIns="121900" anchor="ctr" anchorCtr="0">
              <a:noAutofit/>
            </a:bodyPr>
            <a:lstStyle/>
            <a:p>
              <a:pPr algn="ctr"/>
              <a:r>
                <a:rPr lang="en-US" dirty="0">
                  <a:solidFill>
                    <a:srgbClr val="FFFFFF"/>
                  </a:solidFill>
                  <a:latin typeface="Open Sans"/>
                  <a:ea typeface="Open Sans"/>
                  <a:cs typeface="Open Sans"/>
                  <a:sym typeface="Open Sans"/>
                </a:rPr>
                <a:t>4</a:t>
              </a:r>
              <a:endParaRPr dirty="0">
                <a:solidFill>
                  <a:srgbClr val="FFFFFF"/>
                </a:solidFill>
                <a:latin typeface="Open Sans"/>
                <a:ea typeface="Open Sans"/>
                <a:cs typeface="Open Sans"/>
                <a:sym typeface="Open Sans"/>
              </a:endParaRPr>
            </a:p>
          </p:txBody>
        </p:sp>
        <p:pic>
          <p:nvPicPr>
            <p:cNvPr id="59" name="Graphic 58">
              <a:extLst>
                <a:ext uri="{FF2B5EF4-FFF2-40B4-BE49-F238E27FC236}">
                  <a16:creationId xmlns:a16="http://schemas.microsoft.com/office/drawing/2014/main" id="{821DA042-28C7-E24A-AB21-26C83F543D5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830688" y="4353470"/>
              <a:ext cx="469900" cy="469900"/>
            </a:xfrm>
            <a:prstGeom prst="rect">
              <a:avLst/>
            </a:prstGeom>
          </p:spPr>
        </p:pic>
        <p:sp>
          <p:nvSpPr>
            <p:cNvPr id="60" name="Rectangle 59">
              <a:extLst>
                <a:ext uri="{FF2B5EF4-FFF2-40B4-BE49-F238E27FC236}">
                  <a16:creationId xmlns:a16="http://schemas.microsoft.com/office/drawing/2014/main" id="{A619F2C9-966C-0043-9926-1776BF167666}"/>
                </a:ext>
              </a:extLst>
            </p:cNvPr>
            <p:cNvSpPr/>
            <p:nvPr/>
          </p:nvSpPr>
          <p:spPr>
            <a:xfrm>
              <a:off x="10770525" y="4666803"/>
              <a:ext cx="590226" cy="261610"/>
            </a:xfrm>
            <a:prstGeom prst="rect">
              <a:avLst/>
            </a:prstGeom>
          </p:spPr>
          <p:txBody>
            <a:bodyPr wrap="none">
              <a:spAutoFit/>
            </a:bodyPr>
            <a:lstStyle/>
            <a:p>
              <a:r>
                <a:rPr lang="en" sz="1100" dirty="0">
                  <a:solidFill>
                    <a:srgbClr val="343434"/>
                  </a:solidFill>
                </a:rPr>
                <a:t>header</a:t>
              </a:r>
              <a:endParaRPr lang="en-US" sz="1100" dirty="0"/>
            </a:p>
          </p:txBody>
        </p:sp>
      </p:grpSp>
      <p:grpSp>
        <p:nvGrpSpPr>
          <p:cNvPr id="61" name="Group 60">
            <a:extLst>
              <a:ext uri="{FF2B5EF4-FFF2-40B4-BE49-F238E27FC236}">
                <a16:creationId xmlns:a16="http://schemas.microsoft.com/office/drawing/2014/main" id="{4CAC3BCC-8466-C243-8657-E5A670C8E58B}"/>
              </a:ext>
            </a:extLst>
          </p:cNvPr>
          <p:cNvGrpSpPr/>
          <p:nvPr/>
        </p:nvGrpSpPr>
        <p:grpSpPr>
          <a:xfrm>
            <a:off x="8363196" y="1465873"/>
            <a:ext cx="2208421" cy="1961037"/>
            <a:chOff x="8363196" y="1465873"/>
            <a:chExt cx="2208421" cy="1961037"/>
          </a:xfrm>
        </p:grpSpPr>
        <p:pic>
          <p:nvPicPr>
            <p:cNvPr id="62" name="Shape 125" descr="conjur-circle-logo-1.png">
              <a:extLst>
                <a:ext uri="{FF2B5EF4-FFF2-40B4-BE49-F238E27FC236}">
                  <a16:creationId xmlns:a16="http://schemas.microsoft.com/office/drawing/2014/main" id="{5800979E-1272-2844-8D40-0BEB798A3DBA}"/>
                </a:ext>
              </a:extLst>
            </p:cNvPr>
            <p:cNvPicPr preferRelativeResize="0"/>
            <p:nvPr/>
          </p:nvPicPr>
          <p:blipFill>
            <a:blip r:embed="rId9">
              <a:alphaModFix/>
            </a:blip>
            <a:stretch>
              <a:fillRect/>
            </a:stretch>
          </p:blipFill>
          <p:spPr>
            <a:xfrm>
              <a:off x="9462179" y="1849075"/>
              <a:ext cx="1109438" cy="1109442"/>
            </a:xfrm>
            <a:prstGeom prst="rect">
              <a:avLst/>
            </a:prstGeom>
            <a:noFill/>
            <a:ln>
              <a:noFill/>
            </a:ln>
          </p:spPr>
        </p:pic>
        <p:sp>
          <p:nvSpPr>
            <p:cNvPr id="63" name="Shape 168">
              <a:extLst>
                <a:ext uri="{FF2B5EF4-FFF2-40B4-BE49-F238E27FC236}">
                  <a16:creationId xmlns:a16="http://schemas.microsoft.com/office/drawing/2014/main" id="{BB4FB5AD-6063-2540-B404-CFC31F5FB462}"/>
                </a:ext>
              </a:extLst>
            </p:cNvPr>
            <p:cNvSpPr/>
            <p:nvPr/>
          </p:nvSpPr>
          <p:spPr>
            <a:xfrm>
              <a:off x="8994146" y="1474875"/>
              <a:ext cx="285600" cy="285600"/>
            </a:xfrm>
            <a:prstGeom prst="ellipse">
              <a:avLst/>
            </a:prstGeom>
            <a:solidFill>
              <a:schemeClr val="tx1"/>
            </a:solidFill>
            <a:ln w="9525" cap="flat" cmpd="sng">
              <a:solidFill>
                <a:schemeClr val="bg1">
                  <a:lumMod val="50000"/>
                </a:schemeClr>
              </a:solidFill>
              <a:prstDash val="solid"/>
              <a:round/>
              <a:headEnd type="none" w="med" len="med"/>
              <a:tailEnd type="none" w="med" len="med"/>
            </a:ln>
          </p:spPr>
          <p:txBody>
            <a:bodyPr wrap="square" lIns="121900" tIns="121900" rIns="121900" bIns="121900" anchor="ctr" anchorCtr="0">
              <a:noAutofit/>
            </a:bodyPr>
            <a:lstStyle/>
            <a:p>
              <a:pPr algn="ctr"/>
              <a:r>
                <a:rPr lang="en-US" dirty="0">
                  <a:solidFill>
                    <a:srgbClr val="FFFFFF"/>
                  </a:solidFill>
                  <a:latin typeface="Open Sans"/>
                  <a:ea typeface="Open Sans"/>
                  <a:cs typeface="Open Sans"/>
                  <a:sym typeface="Open Sans"/>
                </a:rPr>
                <a:t>1</a:t>
              </a:r>
              <a:endParaRPr dirty="0">
                <a:solidFill>
                  <a:srgbClr val="FFFFFF"/>
                </a:solidFill>
                <a:latin typeface="Open Sans"/>
                <a:ea typeface="Open Sans"/>
                <a:cs typeface="Open Sans"/>
                <a:sym typeface="Open Sans"/>
              </a:endParaRPr>
            </a:p>
          </p:txBody>
        </p:sp>
        <p:pic>
          <p:nvPicPr>
            <p:cNvPr id="65" name="Shape 149" descr="machine-identity-cybrgreen.png">
              <a:extLst>
                <a:ext uri="{FF2B5EF4-FFF2-40B4-BE49-F238E27FC236}">
                  <a16:creationId xmlns:a16="http://schemas.microsoft.com/office/drawing/2014/main" id="{3920B2DF-5AE7-C44D-96EC-469C9F3A21B6}"/>
                </a:ext>
              </a:extLst>
            </p:cNvPr>
            <p:cNvPicPr preferRelativeResize="0"/>
            <p:nvPr/>
          </p:nvPicPr>
          <p:blipFill>
            <a:blip r:embed="rId10">
              <a:alphaModFix/>
            </a:blip>
            <a:stretch>
              <a:fillRect/>
            </a:stretch>
          </p:blipFill>
          <p:spPr>
            <a:xfrm>
              <a:off x="9418774" y="1465873"/>
              <a:ext cx="303059" cy="303605"/>
            </a:xfrm>
            <a:prstGeom prst="rect">
              <a:avLst/>
            </a:prstGeom>
            <a:noFill/>
            <a:ln>
              <a:noFill/>
            </a:ln>
          </p:spPr>
        </p:pic>
        <p:sp>
          <p:nvSpPr>
            <p:cNvPr id="66" name="Shape 168">
              <a:extLst>
                <a:ext uri="{FF2B5EF4-FFF2-40B4-BE49-F238E27FC236}">
                  <a16:creationId xmlns:a16="http://schemas.microsoft.com/office/drawing/2014/main" id="{C061E073-08D8-C044-A925-471442FBFC60}"/>
                </a:ext>
              </a:extLst>
            </p:cNvPr>
            <p:cNvSpPr/>
            <p:nvPr/>
          </p:nvSpPr>
          <p:spPr>
            <a:xfrm>
              <a:off x="8363196" y="2915480"/>
              <a:ext cx="285600" cy="285600"/>
            </a:xfrm>
            <a:prstGeom prst="ellipse">
              <a:avLst/>
            </a:prstGeom>
            <a:solidFill>
              <a:schemeClr val="tx1"/>
            </a:solidFill>
            <a:ln w="9525" cap="flat" cmpd="sng">
              <a:solidFill>
                <a:schemeClr val="bg1">
                  <a:lumMod val="50000"/>
                </a:schemeClr>
              </a:solidFill>
              <a:prstDash val="solid"/>
              <a:round/>
              <a:headEnd type="none" w="med" len="med"/>
              <a:tailEnd type="none" w="med" len="med"/>
            </a:ln>
          </p:spPr>
          <p:txBody>
            <a:bodyPr wrap="square" lIns="121900" tIns="121900" rIns="121900" bIns="121900" anchor="ctr" anchorCtr="0">
              <a:noAutofit/>
            </a:bodyPr>
            <a:lstStyle/>
            <a:p>
              <a:pPr algn="ctr"/>
              <a:r>
                <a:rPr lang="en-US" dirty="0">
                  <a:solidFill>
                    <a:srgbClr val="FFFFFF"/>
                  </a:solidFill>
                  <a:latin typeface="Open Sans"/>
                  <a:ea typeface="Open Sans"/>
                  <a:cs typeface="Open Sans"/>
                  <a:sym typeface="Open Sans"/>
                </a:rPr>
                <a:t>3</a:t>
              </a:r>
              <a:endParaRPr dirty="0">
                <a:solidFill>
                  <a:srgbClr val="FFFFFF"/>
                </a:solidFill>
                <a:latin typeface="Open Sans"/>
                <a:ea typeface="Open Sans"/>
                <a:cs typeface="Open Sans"/>
                <a:sym typeface="Open Sans"/>
              </a:endParaRPr>
            </a:p>
          </p:txBody>
        </p:sp>
        <p:pic>
          <p:nvPicPr>
            <p:cNvPr id="67" name="Shape 149" descr="machine-identity-cybrgreen.png">
              <a:extLst>
                <a:ext uri="{FF2B5EF4-FFF2-40B4-BE49-F238E27FC236}">
                  <a16:creationId xmlns:a16="http://schemas.microsoft.com/office/drawing/2014/main" id="{00FBDBEE-1177-D244-BA31-E43A8D8B75C2}"/>
                </a:ext>
              </a:extLst>
            </p:cNvPr>
            <p:cNvPicPr preferRelativeResize="0"/>
            <p:nvPr/>
          </p:nvPicPr>
          <p:blipFill>
            <a:blip r:embed="rId10">
              <a:alphaModFix/>
            </a:blip>
            <a:stretch>
              <a:fillRect/>
            </a:stretch>
          </p:blipFill>
          <p:spPr>
            <a:xfrm>
              <a:off x="8698246" y="2931219"/>
              <a:ext cx="303059" cy="303605"/>
            </a:xfrm>
            <a:prstGeom prst="rect">
              <a:avLst/>
            </a:prstGeom>
            <a:noFill/>
            <a:ln>
              <a:noFill/>
            </a:ln>
          </p:spPr>
        </p:pic>
        <p:pic>
          <p:nvPicPr>
            <p:cNvPr id="68" name="Graphic 67">
              <a:extLst>
                <a:ext uri="{FF2B5EF4-FFF2-40B4-BE49-F238E27FC236}">
                  <a16:creationId xmlns:a16="http://schemas.microsoft.com/office/drawing/2014/main" id="{4B5635F9-A8A5-FF46-8D47-81A2CC81E54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026778" y="2837517"/>
              <a:ext cx="469900" cy="469900"/>
            </a:xfrm>
            <a:prstGeom prst="rect">
              <a:avLst/>
            </a:prstGeom>
          </p:spPr>
        </p:pic>
        <p:sp>
          <p:nvSpPr>
            <p:cNvPr id="69" name="Rectangle 68">
              <a:extLst>
                <a:ext uri="{FF2B5EF4-FFF2-40B4-BE49-F238E27FC236}">
                  <a16:creationId xmlns:a16="http://schemas.microsoft.com/office/drawing/2014/main" id="{1F735EAC-CA4C-FD4B-A1B5-846C34C9FA9B}"/>
                </a:ext>
              </a:extLst>
            </p:cNvPr>
            <p:cNvSpPr/>
            <p:nvPr/>
          </p:nvSpPr>
          <p:spPr>
            <a:xfrm>
              <a:off x="8980077" y="3165300"/>
              <a:ext cx="590226" cy="261610"/>
            </a:xfrm>
            <a:prstGeom prst="rect">
              <a:avLst/>
            </a:prstGeom>
          </p:spPr>
          <p:txBody>
            <a:bodyPr wrap="none">
              <a:spAutoFit/>
            </a:bodyPr>
            <a:lstStyle/>
            <a:p>
              <a:r>
                <a:rPr lang="en" sz="1100" dirty="0">
                  <a:solidFill>
                    <a:srgbClr val="343434"/>
                  </a:solidFill>
                </a:rPr>
                <a:t>header</a:t>
              </a:r>
              <a:endParaRPr lang="en-US" sz="1100" dirty="0"/>
            </a:p>
          </p:txBody>
        </p:sp>
        <p:sp>
          <p:nvSpPr>
            <p:cNvPr id="70" name="Rectangle 69">
              <a:extLst>
                <a:ext uri="{FF2B5EF4-FFF2-40B4-BE49-F238E27FC236}">
                  <a16:creationId xmlns:a16="http://schemas.microsoft.com/office/drawing/2014/main" id="{97C8246A-4940-044C-891E-D8661B8040D2}"/>
                </a:ext>
              </a:extLst>
            </p:cNvPr>
            <p:cNvSpPr/>
            <p:nvPr/>
          </p:nvSpPr>
          <p:spPr>
            <a:xfrm>
              <a:off x="8502385" y="3161770"/>
              <a:ext cx="623889" cy="261610"/>
            </a:xfrm>
            <a:prstGeom prst="rect">
              <a:avLst/>
            </a:prstGeom>
          </p:spPr>
          <p:txBody>
            <a:bodyPr wrap="none">
              <a:spAutoFit/>
            </a:bodyPr>
            <a:lstStyle/>
            <a:p>
              <a:r>
                <a:rPr lang="en" sz="1100" dirty="0">
                  <a:solidFill>
                    <a:srgbClr val="343434"/>
                  </a:solidFill>
                </a:rPr>
                <a:t>identity</a:t>
              </a:r>
              <a:endParaRPr lang="en-US" sz="1100" dirty="0"/>
            </a:p>
          </p:txBody>
        </p:sp>
        <p:sp>
          <p:nvSpPr>
            <p:cNvPr id="73" name="Rectangle 72">
              <a:extLst>
                <a:ext uri="{FF2B5EF4-FFF2-40B4-BE49-F238E27FC236}">
                  <a16:creationId xmlns:a16="http://schemas.microsoft.com/office/drawing/2014/main" id="{0A741DE4-8956-7440-8878-3A5B212624DE}"/>
                </a:ext>
              </a:extLst>
            </p:cNvPr>
            <p:cNvSpPr/>
            <p:nvPr/>
          </p:nvSpPr>
          <p:spPr>
            <a:xfrm>
              <a:off x="9266567" y="1706398"/>
              <a:ext cx="623889" cy="261610"/>
            </a:xfrm>
            <a:prstGeom prst="rect">
              <a:avLst/>
            </a:prstGeom>
          </p:spPr>
          <p:txBody>
            <a:bodyPr wrap="none">
              <a:spAutoFit/>
            </a:bodyPr>
            <a:lstStyle/>
            <a:p>
              <a:r>
                <a:rPr lang="en" sz="1100" dirty="0">
                  <a:solidFill>
                    <a:srgbClr val="343434"/>
                  </a:solidFill>
                </a:rPr>
                <a:t>identity</a:t>
              </a:r>
              <a:endParaRPr lang="en-US" sz="1100" dirty="0"/>
            </a:p>
          </p:txBody>
        </p:sp>
      </p:grpSp>
      <p:grpSp>
        <p:nvGrpSpPr>
          <p:cNvPr id="74" name="Group 73">
            <a:extLst>
              <a:ext uri="{FF2B5EF4-FFF2-40B4-BE49-F238E27FC236}">
                <a16:creationId xmlns:a16="http://schemas.microsoft.com/office/drawing/2014/main" id="{DB3E27A0-0FA4-224F-B36E-4C24E507C2AD}"/>
              </a:ext>
            </a:extLst>
          </p:cNvPr>
          <p:cNvGrpSpPr/>
          <p:nvPr/>
        </p:nvGrpSpPr>
        <p:grpSpPr>
          <a:xfrm>
            <a:off x="7231323" y="4066792"/>
            <a:ext cx="2501068" cy="2378783"/>
            <a:chOff x="7231323" y="4066792"/>
            <a:chExt cx="2501068" cy="2378783"/>
          </a:xfrm>
        </p:grpSpPr>
        <p:sp>
          <p:nvSpPr>
            <p:cNvPr id="75" name="Shape 168">
              <a:extLst>
                <a:ext uri="{FF2B5EF4-FFF2-40B4-BE49-F238E27FC236}">
                  <a16:creationId xmlns:a16="http://schemas.microsoft.com/office/drawing/2014/main" id="{6D0B6C9F-DCB8-C141-8FDF-6EE4AAA722C0}"/>
                </a:ext>
              </a:extLst>
            </p:cNvPr>
            <p:cNvSpPr/>
            <p:nvPr/>
          </p:nvSpPr>
          <p:spPr>
            <a:xfrm>
              <a:off x="7498100" y="5907109"/>
              <a:ext cx="285600" cy="285600"/>
            </a:xfrm>
            <a:prstGeom prst="ellipse">
              <a:avLst/>
            </a:prstGeom>
            <a:solidFill>
              <a:schemeClr val="tx1"/>
            </a:solidFill>
            <a:ln w="9525" cap="flat" cmpd="sng">
              <a:solidFill>
                <a:schemeClr val="bg1">
                  <a:lumMod val="50000"/>
                </a:schemeClr>
              </a:solidFill>
              <a:prstDash val="solid"/>
              <a:round/>
              <a:headEnd type="none" w="med" len="med"/>
              <a:tailEnd type="none" w="med" len="med"/>
            </a:ln>
          </p:spPr>
          <p:txBody>
            <a:bodyPr wrap="square" lIns="121900" tIns="121900" rIns="121900" bIns="121900" anchor="ctr" anchorCtr="0">
              <a:noAutofit/>
            </a:bodyPr>
            <a:lstStyle/>
            <a:p>
              <a:pPr algn="ctr"/>
              <a:r>
                <a:rPr lang="en-US" dirty="0">
                  <a:solidFill>
                    <a:srgbClr val="FFFFFF"/>
                  </a:solidFill>
                  <a:latin typeface="Open Sans"/>
                  <a:ea typeface="Open Sans"/>
                  <a:cs typeface="Open Sans"/>
                  <a:sym typeface="Open Sans"/>
                </a:rPr>
                <a:t>2</a:t>
              </a:r>
              <a:endParaRPr dirty="0">
                <a:solidFill>
                  <a:srgbClr val="FFFFFF"/>
                </a:solidFill>
                <a:latin typeface="Open Sans"/>
                <a:ea typeface="Open Sans"/>
                <a:cs typeface="Open Sans"/>
                <a:sym typeface="Open Sans"/>
              </a:endParaRPr>
            </a:p>
          </p:txBody>
        </p:sp>
        <p:pic>
          <p:nvPicPr>
            <p:cNvPr id="76" name="Graphic 75">
              <a:extLst>
                <a:ext uri="{FF2B5EF4-FFF2-40B4-BE49-F238E27FC236}">
                  <a16:creationId xmlns:a16="http://schemas.microsoft.com/office/drawing/2014/main" id="{16517608-C4D0-3C4C-A9CB-CDEDA7EC5CC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935200" y="5814959"/>
              <a:ext cx="469900" cy="469900"/>
            </a:xfrm>
            <a:prstGeom prst="rect">
              <a:avLst/>
            </a:prstGeom>
          </p:spPr>
        </p:pic>
        <p:sp>
          <p:nvSpPr>
            <p:cNvPr id="77" name="Shape 168">
              <a:extLst>
                <a:ext uri="{FF2B5EF4-FFF2-40B4-BE49-F238E27FC236}">
                  <a16:creationId xmlns:a16="http://schemas.microsoft.com/office/drawing/2014/main" id="{5A1A7711-71F4-0147-AAFA-7314C7205B80}"/>
                </a:ext>
              </a:extLst>
            </p:cNvPr>
            <p:cNvSpPr/>
            <p:nvPr/>
          </p:nvSpPr>
          <p:spPr>
            <a:xfrm>
              <a:off x="8715705" y="4231574"/>
              <a:ext cx="285600" cy="285600"/>
            </a:xfrm>
            <a:prstGeom prst="ellipse">
              <a:avLst/>
            </a:prstGeom>
            <a:solidFill>
              <a:schemeClr val="tx1"/>
            </a:solidFill>
            <a:ln w="9525" cap="flat" cmpd="sng">
              <a:solidFill>
                <a:schemeClr val="bg1">
                  <a:lumMod val="50000"/>
                </a:schemeClr>
              </a:solidFill>
              <a:prstDash val="solid"/>
              <a:round/>
              <a:headEnd type="none" w="med" len="med"/>
              <a:tailEnd type="none" w="med" len="med"/>
            </a:ln>
          </p:spPr>
          <p:txBody>
            <a:bodyPr wrap="square" lIns="121900" tIns="121900" rIns="121900" bIns="121900" anchor="ctr" anchorCtr="0">
              <a:noAutofit/>
            </a:bodyPr>
            <a:lstStyle/>
            <a:p>
              <a:pPr algn="ctr"/>
              <a:r>
                <a:rPr lang="en-US" dirty="0">
                  <a:solidFill>
                    <a:srgbClr val="FFFFFF"/>
                  </a:solidFill>
                  <a:latin typeface="Open Sans"/>
                  <a:ea typeface="Open Sans"/>
                  <a:cs typeface="Open Sans"/>
                  <a:sym typeface="Open Sans"/>
                </a:rPr>
                <a:t>5</a:t>
              </a:r>
              <a:endParaRPr dirty="0">
                <a:solidFill>
                  <a:srgbClr val="FFFFFF"/>
                </a:solidFill>
                <a:latin typeface="Open Sans"/>
                <a:ea typeface="Open Sans"/>
                <a:cs typeface="Open Sans"/>
                <a:sym typeface="Open Sans"/>
              </a:endParaRPr>
            </a:p>
          </p:txBody>
        </p:sp>
        <p:pic>
          <p:nvPicPr>
            <p:cNvPr id="78" name="Shape 2880">
              <a:extLst>
                <a:ext uri="{FF2B5EF4-FFF2-40B4-BE49-F238E27FC236}">
                  <a16:creationId xmlns:a16="http://schemas.microsoft.com/office/drawing/2014/main" id="{D9DE05EA-C478-C144-A593-7C0197CCD93F}"/>
                </a:ext>
              </a:extLst>
            </p:cNvPr>
            <p:cNvPicPr preferRelativeResize="0"/>
            <p:nvPr/>
          </p:nvPicPr>
          <p:blipFill rotWithShape="1">
            <a:blip r:embed="rId11" cstate="print">
              <a:alphaModFix/>
              <a:extLst>
                <a:ext uri="{28A0092B-C50C-407E-A947-70E740481C1C}">
                  <a14:useLocalDpi xmlns:a14="http://schemas.microsoft.com/office/drawing/2010/main"/>
                </a:ext>
              </a:extLst>
            </a:blip>
            <a:srcRect/>
            <a:stretch/>
          </p:blipFill>
          <p:spPr>
            <a:xfrm>
              <a:off x="7231323" y="4857945"/>
              <a:ext cx="1242800" cy="925600"/>
            </a:xfrm>
            <a:prstGeom prst="rect">
              <a:avLst/>
            </a:prstGeom>
            <a:noFill/>
            <a:ln>
              <a:noFill/>
            </a:ln>
          </p:spPr>
        </p:pic>
        <p:sp>
          <p:nvSpPr>
            <p:cNvPr id="79" name="Rectangle 78">
              <a:extLst>
                <a:ext uri="{FF2B5EF4-FFF2-40B4-BE49-F238E27FC236}">
                  <a16:creationId xmlns:a16="http://schemas.microsoft.com/office/drawing/2014/main" id="{887867D9-04B3-6748-B63E-6D82ADFD8666}"/>
                </a:ext>
              </a:extLst>
            </p:cNvPr>
            <p:cNvSpPr/>
            <p:nvPr/>
          </p:nvSpPr>
          <p:spPr>
            <a:xfrm>
              <a:off x="7883897" y="6183965"/>
              <a:ext cx="590226" cy="261610"/>
            </a:xfrm>
            <a:prstGeom prst="rect">
              <a:avLst/>
            </a:prstGeom>
          </p:spPr>
          <p:txBody>
            <a:bodyPr wrap="none">
              <a:spAutoFit/>
            </a:bodyPr>
            <a:lstStyle/>
            <a:p>
              <a:r>
                <a:rPr lang="en" sz="1100" dirty="0">
                  <a:solidFill>
                    <a:srgbClr val="343434"/>
                  </a:solidFill>
                </a:rPr>
                <a:t>header</a:t>
              </a:r>
              <a:endParaRPr lang="en-US" sz="1100" dirty="0"/>
            </a:p>
          </p:txBody>
        </p:sp>
        <p:sp>
          <p:nvSpPr>
            <p:cNvPr id="80" name="Rectangle 79">
              <a:extLst>
                <a:ext uri="{FF2B5EF4-FFF2-40B4-BE49-F238E27FC236}">
                  <a16:creationId xmlns:a16="http://schemas.microsoft.com/office/drawing/2014/main" id="{4BEAA88D-E6E7-C44C-A62D-C7D900553531}"/>
                </a:ext>
              </a:extLst>
            </p:cNvPr>
            <p:cNvSpPr/>
            <p:nvPr/>
          </p:nvSpPr>
          <p:spPr>
            <a:xfrm>
              <a:off x="9167202" y="4483941"/>
              <a:ext cx="550151" cy="430887"/>
            </a:xfrm>
            <a:prstGeom prst="rect">
              <a:avLst/>
            </a:prstGeom>
          </p:spPr>
          <p:txBody>
            <a:bodyPr wrap="none">
              <a:spAutoFit/>
            </a:bodyPr>
            <a:lstStyle/>
            <a:p>
              <a:pPr algn="ctr"/>
              <a:r>
                <a:rPr lang="en-US" sz="1100" dirty="0">
                  <a:solidFill>
                    <a:srgbClr val="343434"/>
                  </a:solidFill>
                </a:rPr>
                <a:t>a</a:t>
              </a:r>
              <a:r>
                <a:rPr lang="en" sz="1100" dirty="0" err="1">
                  <a:solidFill>
                    <a:srgbClr val="343434"/>
                  </a:solidFill>
                </a:rPr>
                <a:t>ccess</a:t>
              </a:r>
              <a:br>
                <a:rPr lang="en" sz="1100" dirty="0">
                  <a:solidFill>
                    <a:srgbClr val="343434"/>
                  </a:solidFill>
                </a:rPr>
              </a:br>
              <a:r>
                <a:rPr lang="en" sz="1100" dirty="0">
                  <a:solidFill>
                    <a:srgbClr val="343434"/>
                  </a:solidFill>
                </a:rPr>
                <a:t>token</a:t>
              </a:r>
              <a:endParaRPr lang="en-US" sz="1100" dirty="0"/>
            </a:p>
          </p:txBody>
        </p:sp>
        <p:grpSp>
          <p:nvGrpSpPr>
            <p:cNvPr id="81" name="Group 80">
              <a:extLst>
                <a:ext uri="{FF2B5EF4-FFF2-40B4-BE49-F238E27FC236}">
                  <a16:creationId xmlns:a16="http://schemas.microsoft.com/office/drawing/2014/main" id="{9BC6811E-4622-714D-BC55-1739833E282F}"/>
                </a:ext>
              </a:extLst>
            </p:cNvPr>
            <p:cNvGrpSpPr/>
            <p:nvPr/>
          </p:nvGrpSpPr>
          <p:grpSpPr>
            <a:xfrm>
              <a:off x="9198639" y="4066792"/>
              <a:ext cx="533752" cy="529603"/>
              <a:chOff x="9083072" y="4044143"/>
              <a:chExt cx="533752" cy="529603"/>
            </a:xfrm>
          </p:grpSpPr>
          <p:pic>
            <p:nvPicPr>
              <p:cNvPr id="82" name="Graphic 81">
                <a:extLst>
                  <a:ext uri="{FF2B5EF4-FFF2-40B4-BE49-F238E27FC236}">
                    <a16:creationId xmlns:a16="http://schemas.microsoft.com/office/drawing/2014/main" id="{EF17E028-6A36-F142-B909-F8EEC966E68E}"/>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083072" y="4044143"/>
                <a:ext cx="529603" cy="529603"/>
              </a:xfrm>
              <a:prstGeom prst="rect">
                <a:avLst/>
              </a:prstGeom>
            </p:spPr>
          </p:pic>
          <p:sp>
            <p:nvSpPr>
              <p:cNvPr id="85" name="Manual Input 84">
                <a:extLst>
                  <a:ext uri="{FF2B5EF4-FFF2-40B4-BE49-F238E27FC236}">
                    <a16:creationId xmlns:a16="http://schemas.microsoft.com/office/drawing/2014/main" id="{FB6F93E3-8580-A047-86B3-63E779E5FCF5}"/>
                  </a:ext>
                </a:extLst>
              </p:cNvPr>
              <p:cNvSpPr/>
              <p:nvPr/>
            </p:nvSpPr>
            <p:spPr>
              <a:xfrm rot="416905" flipV="1">
                <a:off x="9172616" y="4044379"/>
                <a:ext cx="444208" cy="240105"/>
              </a:xfrm>
              <a:prstGeom prst="flowChartManualInpu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827947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4" name="Shape 124"/>
          <p:cNvSpPr txBox="1"/>
          <p:nvPr/>
        </p:nvSpPr>
        <p:spPr>
          <a:xfrm>
            <a:off x="0" y="0"/>
            <a:ext cx="7935200" cy="925600"/>
          </a:xfrm>
          <a:prstGeom prst="rect">
            <a:avLst/>
          </a:prstGeom>
          <a:noFill/>
          <a:ln>
            <a:noFill/>
          </a:ln>
        </p:spPr>
        <p:txBody>
          <a:bodyPr wrap="square" lIns="121900" tIns="121900" rIns="121900" bIns="121900" anchor="t" anchorCtr="0">
            <a:noAutofit/>
          </a:bodyPr>
          <a:lstStyle/>
          <a:p>
            <a:endParaRPr lang="en" sz="3200" b="1" dirty="0">
              <a:solidFill>
                <a:srgbClr val="224982"/>
              </a:solidFill>
            </a:endParaRPr>
          </a:p>
        </p:txBody>
      </p:sp>
      <p:sp>
        <p:nvSpPr>
          <p:cNvPr id="2" name="Title 1"/>
          <p:cNvSpPr>
            <a:spLocks noGrp="1"/>
          </p:cNvSpPr>
          <p:nvPr>
            <p:ph type="title"/>
          </p:nvPr>
        </p:nvSpPr>
        <p:spPr>
          <a:xfrm>
            <a:off x="329852" y="327666"/>
            <a:ext cx="11544822" cy="402352"/>
          </a:xfrm>
        </p:spPr>
        <p:txBody>
          <a:bodyPr/>
          <a:lstStyle/>
          <a:p>
            <a:r>
              <a:rPr lang="en-US" dirty="0"/>
              <a:t>JWT authentication in</a:t>
            </a:r>
          </a:p>
        </p:txBody>
      </p:sp>
      <p:pic>
        <p:nvPicPr>
          <p:cNvPr id="50" name="Picture 49">
            <a:extLst>
              <a:ext uri="{FF2B5EF4-FFF2-40B4-BE49-F238E27FC236}">
                <a16:creationId xmlns:a16="http://schemas.microsoft.com/office/drawing/2014/main" id="{CE1259D2-D5A6-6C4E-ABA6-78079DDCBD3C}"/>
              </a:ext>
            </a:extLst>
          </p:cNvPr>
          <p:cNvPicPr>
            <a:picLocks noChangeAspect="1"/>
          </p:cNvPicPr>
          <p:nvPr/>
        </p:nvPicPr>
        <p:blipFill rotWithShape="1">
          <a:blip r:embed="rId3"/>
          <a:srcRect l="6070" t="36804" r="6216" b="36181"/>
          <a:stretch/>
        </p:blipFill>
        <p:spPr>
          <a:xfrm>
            <a:off x="4889665" y="120995"/>
            <a:ext cx="2202377" cy="678312"/>
          </a:xfrm>
          <a:prstGeom prst="rect">
            <a:avLst/>
          </a:prstGeom>
        </p:spPr>
      </p:pic>
      <p:sp>
        <p:nvSpPr>
          <p:cNvPr id="47" name="Shape 142">
            <a:extLst>
              <a:ext uri="{FF2B5EF4-FFF2-40B4-BE49-F238E27FC236}">
                <a16:creationId xmlns:a16="http://schemas.microsoft.com/office/drawing/2014/main" id="{CBA5EAB7-80E4-4F44-BBB9-9C549B51CE9A}"/>
              </a:ext>
            </a:extLst>
          </p:cNvPr>
          <p:cNvSpPr txBox="1"/>
          <p:nvPr/>
        </p:nvSpPr>
        <p:spPr>
          <a:xfrm>
            <a:off x="562213" y="2796857"/>
            <a:ext cx="5434553" cy="3107111"/>
          </a:xfrm>
          <a:prstGeom prst="rect">
            <a:avLst/>
          </a:prstGeom>
          <a:noFill/>
          <a:ln>
            <a:noFill/>
          </a:ln>
        </p:spPr>
        <p:txBody>
          <a:bodyPr wrap="square" lIns="121900" tIns="121900" rIns="121900" bIns="121900" anchor="t" anchorCtr="0">
            <a:noAutofit/>
          </a:bodyPr>
          <a:lstStyle/>
          <a:p>
            <a:pPr marL="457200" indent="-457200">
              <a:lnSpc>
                <a:spcPct val="150000"/>
              </a:lnSpc>
              <a:buFont typeface="+mj-lt"/>
              <a:buAutoNum type="arabicParenR"/>
            </a:pPr>
            <a:r>
              <a:rPr lang="en" sz="2000" dirty="0">
                <a:solidFill>
                  <a:srgbClr val="343434"/>
                </a:solidFill>
              </a:rPr>
              <a:t>Admin </a:t>
            </a:r>
            <a:r>
              <a:rPr lang="en" sz="2000" dirty="0" err="1">
                <a:solidFill>
                  <a:srgbClr val="343434"/>
                </a:solidFill>
              </a:rPr>
              <a:t>allowlists</a:t>
            </a:r>
            <a:r>
              <a:rPr lang="en" sz="2000" dirty="0">
                <a:solidFill>
                  <a:srgbClr val="343434"/>
                </a:solidFill>
              </a:rPr>
              <a:t> app identity with </a:t>
            </a:r>
            <a:r>
              <a:rPr lang="en-US" sz="2000" dirty="0" err="1">
                <a:solidFill>
                  <a:srgbClr val="343434"/>
                </a:solidFill>
              </a:rPr>
              <a:t>Conjur</a:t>
            </a:r>
            <a:endParaRPr lang="en" sz="2000" dirty="0">
              <a:solidFill>
                <a:srgbClr val="343434"/>
              </a:solidFill>
            </a:endParaRPr>
          </a:p>
          <a:p>
            <a:pPr marL="742950" lvl="1" indent="-285750">
              <a:lnSpc>
                <a:spcPct val="150000"/>
              </a:lnSpc>
              <a:buFont typeface="Arial" panose="020B0604020202020204" pitchFamily="34" charset="0"/>
              <a:buChar char="•"/>
            </a:pPr>
            <a:r>
              <a:rPr lang="en" sz="1400" dirty="0">
                <a:solidFill>
                  <a:srgbClr val="343434"/>
                </a:solidFill>
              </a:rPr>
              <a:t>Identity is a name annotated with value of JWT ‘</a:t>
            </a:r>
            <a:r>
              <a:rPr lang="en" sz="1400" dirty="0" err="1">
                <a:solidFill>
                  <a:srgbClr val="343434"/>
                </a:solidFill>
              </a:rPr>
              <a:t>appid</a:t>
            </a:r>
            <a:r>
              <a:rPr lang="en" sz="1400" dirty="0">
                <a:solidFill>
                  <a:srgbClr val="343434"/>
                </a:solidFill>
              </a:rPr>
              <a:t>’ claim: </a:t>
            </a:r>
          </a:p>
          <a:p>
            <a:pPr marL="1200150" lvl="2" indent="-285750">
              <a:lnSpc>
                <a:spcPct val="150000"/>
              </a:lnSpc>
              <a:buFont typeface="Arial" panose="020B0604020202020204" pitchFamily="34" charset="0"/>
              <a:buChar char="•"/>
            </a:pPr>
            <a:r>
              <a:rPr lang="en-US" sz="1400" dirty="0">
                <a:solidFill>
                  <a:srgbClr val="343434"/>
                </a:solidFill>
              </a:rPr>
              <a:t>463be88f-d6af-4264-b3a2-048e5c3d9ea7</a:t>
            </a:r>
          </a:p>
          <a:p>
            <a:pPr marL="457200" indent="-457200">
              <a:buFont typeface="+mj-lt"/>
              <a:buAutoNum type="arabicParenR"/>
            </a:pPr>
            <a:r>
              <a:rPr lang="en" sz="2000" dirty="0">
                <a:solidFill>
                  <a:srgbClr val="343434"/>
                </a:solidFill>
              </a:rPr>
              <a:t>App authenticates user w/ Azure AD, receives app-specific JWT</a:t>
            </a:r>
          </a:p>
          <a:p>
            <a:pPr marL="457200" indent="-457200">
              <a:lnSpc>
                <a:spcPct val="150000"/>
              </a:lnSpc>
              <a:buFont typeface="+mj-lt"/>
              <a:buAutoNum type="arabicParenR"/>
            </a:pPr>
            <a:r>
              <a:rPr lang="en" sz="2000" dirty="0">
                <a:solidFill>
                  <a:srgbClr val="343434"/>
                </a:solidFill>
              </a:rPr>
              <a:t>App submits identity &amp; JWT to </a:t>
            </a:r>
            <a:r>
              <a:rPr lang="en-US" sz="2000" dirty="0" err="1">
                <a:solidFill>
                  <a:srgbClr val="343434"/>
                </a:solidFill>
              </a:rPr>
              <a:t>Conjur</a:t>
            </a:r>
            <a:endParaRPr lang="en" sz="2000" dirty="0">
              <a:solidFill>
                <a:srgbClr val="343434"/>
              </a:solidFill>
            </a:endParaRPr>
          </a:p>
          <a:p>
            <a:pPr marL="457200" indent="-457200">
              <a:lnSpc>
                <a:spcPct val="150000"/>
              </a:lnSpc>
              <a:buFont typeface="+mj-lt"/>
              <a:buAutoNum type="arabicParenR"/>
            </a:pPr>
            <a:r>
              <a:rPr lang="en-US" sz="2000" dirty="0" err="1">
                <a:solidFill>
                  <a:srgbClr val="343434"/>
                </a:solidFill>
              </a:rPr>
              <a:t>Conjur</a:t>
            </a:r>
            <a:r>
              <a:rPr lang="en" sz="2000" dirty="0">
                <a:solidFill>
                  <a:srgbClr val="343434"/>
                </a:solidFill>
              </a:rPr>
              <a:t> verifies JWT w/ JWKS endpoint</a:t>
            </a:r>
          </a:p>
          <a:p>
            <a:pPr marL="457200" indent="-457200">
              <a:lnSpc>
                <a:spcPct val="150000"/>
              </a:lnSpc>
              <a:buFont typeface="+mj-lt"/>
              <a:buAutoNum type="arabicParenR"/>
            </a:pPr>
            <a:r>
              <a:rPr lang="en-US" sz="2000" dirty="0" err="1">
                <a:solidFill>
                  <a:srgbClr val="343434"/>
                </a:solidFill>
              </a:rPr>
              <a:t>Conjur</a:t>
            </a:r>
            <a:r>
              <a:rPr lang="en" sz="2000" dirty="0">
                <a:solidFill>
                  <a:srgbClr val="343434"/>
                </a:solidFill>
              </a:rPr>
              <a:t> issues </a:t>
            </a:r>
            <a:r>
              <a:rPr lang="en-US" sz="2000" dirty="0" err="1">
                <a:solidFill>
                  <a:srgbClr val="343434"/>
                </a:solidFill>
              </a:rPr>
              <a:t>Conjur</a:t>
            </a:r>
            <a:r>
              <a:rPr lang="en" sz="2000" dirty="0">
                <a:solidFill>
                  <a:srgbClr val="343434"/>
                </a:solidFill>
              </a:rPr>
              <a:t> access token to app</a:t>
            </a:r>
          </a:p>
          <a:p>
            <a:endParaRPr lang="en" sz="2000" dirty="0">
              <a:solidFill>
                <a:srgbClr val="343434"/>
              </a:solidFill>
            </a:endParaRPr>
          </a:p>
        </p:txBody>
      </p:sp>
      <p:sp>
        <p:nvSpPr>
          <p:cNvPr id="48" name="Shape 123">
            <a:extLst>
              <a:ext uri="{FF2B5EF4-FFF2-40B4-BE49-F238E27FC236}">
                <a16:creationId xmlns:a16="http://schemas.microsoft.com/office/drawing/2014/main" id="{37812360-5792-614E-B809-CE764B08F175}"/>
              </a:ext>
            </a:extLst>
          </p:cNvPr>
          <p:cNvSpPr/>
          <p:nvPr/>
        </p:nvSpPr>
        <p:spPr>
          <a:xfrm>
            <a:off x="6618166" y="3935216"/>
            <a:ext cx="5108400" cy="2596194"/>
          </a:xfrm>
          <a:prstGeom prst="roundRect">
            <a:avLst>
              <a:gd name="adj" fmla="val 16667"/>
            </a:avLst>
          </a:prstGeom>
          <a:noFill/>
          <a:ln w="19050" cap="flat" cmpd="sng">
            <a:solidFill>
              <a:schemeClr val="accent1"/>
            </a:solidFill>
            <a:prstDash val="dash"/>
            <a:round/>
            <a:headEnd type="none" w="med" len="med"/>
            <a:tailEnd type="none" w="med" len="med"/>
          </a:ln>
        </p:spPr>
        <p:txBody>
          <a:bodyPr wrap="square" lIns="121900" tIns="121900" rIns="121900" bIns="121900" anchor="ctr" anchorCtr="0">
            <a:noAutofit/>
          </a:bodyPr>
          <a:lstStyle/>
          <a:p>
            <a:endParaRPr/>
          </a:p>
        </p:txBody>
      </p:sp>
      <p:cxnSp>
        <p:nvCxnSpPr>
          <p:cNvPr id="49" name="Shape 127">
            <a:extLst>
              <a:ext uri="{FF2B5EF4-FFF2-40B4-BE49-F238E27FC236}">
                <a16:creationId xmlns:a16="http://schemas.microsoft.com/office/drawing/2014/main" id="{B3211C8E-9513-0B40-A953-9531DEA2CD72}"/>
              </a:ext>
            </a:extLst>
          </p:cNvPr>
          <p:cNvCxnSpPr>
            <a:cxnSpLocks/>
            <a:stCxn id="69" idx="2"/>
            <a:endCxn id="86" idx="3"/>
          </p:cNvCxnSpPr>
          <p:nvPr/>
        </p:nvCxnSpPr>
        <p:spPr>
          <a:xfrm flipH="1">
            <a:off x="8474123" y="2958517"/>
            <a:ext cx="1542775" cy="2374420"/>
          </a:xfrm>
          <a:prstGeom prst="straightConnector1">
            <a:avLst/>
          </a:prstGeom>
          <a:noFill/>
          <a:ln w="19050" cap="flat" cmpd="sng">
            <a:solidFill>
              <a:srgbClr val="23C181"/>
            </a:solidFill>
            <a:prstDash val="dot"/>
            <a:round/>
            <a:headEnd type="none" w="lg" len="lg"/>
            <a:tailEnd type="triangle" w="lg" len="lg"/>
          </a:ln>
        </p:spPr>
      </p:cxnSp>
      <p:cxnSp>
        <p:nvCxnSpPr>
          <p:cNvPr id="51" name="Shape 158">
            <a:extLst>
              <a:ext uri="{FF2B5EF4-FFF2-40B4-BE49-F238E27FC236}">
                <a16:creationId xmlns:a16="http://schemas.microsoft.com/office/drawing/2014/main" id="{304874CE-B271-A94C-843A-AA90AB6E5BF0}"/>
              </a:ext>
            </a:extLst>
          </p:cNvPr>
          <p:cNvCxnSpPr>
            <a:cxnSpLocks/>
            <a:stCxn id="69" idx="3"/>
          </p:cNvCxnSpPr>
          <p:nvPr/>
        </p:nvCxnSpPr>
        <p:spPr>
          <a:xfrm>
            <a:off x="10571617" y="2403796"/>
            <a:ext cx="421275" cy="2591670"/>
          </a:xfrm>
          <a:prstGeom prst="bentConnector2">
            <a:avLst/>
          </a:prstGeom>
          <a:noFill/>
          <a:ln w="19050" cap="flat" cmpd="sng">
            <a:solidFill>
              <a:srgbClr val="23C181"/>
            </a:solidFill>
            <a:prstDash val="dot"/>
            <a:round/>
            <a:headEnd type="none" w="lg" len="lg"/>
            <a:tailEnd type="triangle" w="lg" len="lg"/>
          </a:ln>
        </p:spPr>
      </p:cxnSp>
      <p:grpSp>
        <p:nvGrpSpPr>
          <p:cNvPr id="52" name="Group 51">
            <a:extLst>
              <a:ext uri="{FF2B5EF4-FFF2-40B4-BE49-F238E27FC236}">
                <a16:creationId xmlns:a16="http://schemas.microsoft.com/office/drawing/2014/main" id="{016B2D16-78E3-5046-959A-D88850A2F8A5}"/>
              </a:ext>
            </a:extLst>
          </p:cNvPr>
          <p:cNvGrpSpPr/>
          <p:nvPr/>
        </p:nvGrpSpPr>
        <p:grpSpPr>
          <a:xfrm>
            <a:off x="6358565" y="1174613"/>
            <a:ext cx="1446363" cy="1280419"/>
            <a:chOff x="6174000" y="1515512"/>
            <a:chExt cx="1446363" cy="1280419"/>
          </a:xfrm>
        </p:grpSpPr>
        <p:sp>
          <p:nvSpPr>
            <p:cNvPr id="53" name="Shape 160">
              <a:extLst>
                <a:ext uri="{FF2B5EF4-FFF2-40B4-BE49-F238E27FC236}">
                  <a16:creationId xmlns:a16="http://schemas.microsoft.com/office/drawing/2014/main" id="{8D01273E-9FD9-C645-9EBF-3396C14FD82E}"/>
                </a:ext>
              </a:extLst>
            </p:cNvPr>
            <p:cNvSpPr/>
            <p:nvPr/>
          </p:nvSpPr>
          <p:spPr>
            <a:xfrm>
              <a:off x="6174000" y="1515512"/>
              <a:ext cx="802000" cy="780400"/>
            </a:xfrm>
            <a:custGeom>
              <a:avLst/>
              <a:gdLst/>
              <a:ahLst/>
              <a:cxnLst/>
              <a:rect l="0" t="0" r="0" b="0"/>
              <a:pathLst>
                <a:path w="120000" h="120000" extrusionOk="0">
                  <a:moveTo>
                    <a:pt x="95061" y="72558"/>
                  </a:moveTo>
                  <a:cubicBezTo>
                    <a:pt x="90617" y="71543"/>
                    <a:pt x="86913" y="70021"/>
                    <a:pt x="80740" y="65708"/>
                  </a:cubicBezTo>
                  <a:cubicBezTo>
                    <a:pt x="76543" y="61902"/>
                    <a:pt x="74567" y="56828"/>
                    <a:pt x="73827" y="53784"/>
                  </a:cubicBezTo>
                  <a:cubicBezTo>
                    <a:pt x="79259" y="47441"/>
                    <a:pt x="82469" y="38054"/>
                    <a:pt x="83703" y="30951"/>
                  </a:cubicBezTo>
                  <a:cubicBezTo>
                    <a:pt x="83950" y="29682"/>
                    <a:pt x="83950" y="28668"/>
                    <a:pt x="84197" y="27653"/>
                  </a:cubicBezTo>
                  <a:cubicBezTo>
                    <a:pt x="85679" y="12431"/>
                    <a:pt x="75061" y="0"/>
                    <a:pt x="60000" y="0"/>
                  </a:cubicBezTo>
                  <a:cubicBezTo>
                    <a:pt x="45185" y="0"/>
                    <a:pt x="34567" y="12431"/>
                    <a:pt x="36049" y="27653"/>
                  </a:cubicBezTo>
                  <a:cubicBezTo>
                    <a:pt x="36049" y="28668"/>
                    <a:pt x="36296" y="29682"/>
                    <a:pt x="36296" y="30951"/>
                  </a:cubicBezTo>
                  <a:cubicBezTo>
                    <a:pt x="37777" y="38562"/>
                    <a:pt x="41234" y="48202"/>
                    <a:pt x="46913" y="54545"/>
                  </a:cubicBezTo>
                  <a:cubicBezTo>
                    <a:pt x="45185" y="62663"/>
                    <a:pt x="39506" y="65708"/>
                    <a:pt x="39506" y="65708"/>
                  </a:cubicBezTo>
                  <a:cubicBezTo>
                    <a:pt x="33333" y="70021"/>
                    <a:pt x="29382" y="71543"/>
                    <a:pt x="25185" y="72558"/>
                  </a:cubicBezTo>
                  <a:cubicBezTo>
                    <a:pt x="12592" y="75095"/>
                    <a:pt x="987" y="92346"/>
                    <a:pt x="0" y="106553"/>
                  </a:cubicBezTo>
                  <a:cubicBezTo>
                    <a:pt x="17283" y="115179"/>
                    <a:pt x="37777" y="120000"/>
                    <a:pt x="60000" y="120000"/>
                  </a:cubicBezTo>
                  <a:cubicBezTo>
                    <a:pt x="82222" y="120000"/>
                    <a:pt x="102716" y="115179"/>
                    <a:pt x="120000" y="106553"/>
                  </a:cubicBezTo>
                  <a:cubicBezTo>
                    <a:pt x="119012" y="92346"/>
                    <a:pt x="107407" y="75095"/>
                    <a:pt x="95061" y="72558"/>
                  </a:cubicBezTo>
                  <a:close/>
                </a:path>
              </a:pathLst>
            </a:custGeom>
            <a:solidFill>
              <a:srgbClr val="DEDEDE"/>
            </a:solidFill>
            <a:ln>
              <a:noFill/>
            </a:ln>
          </p:spPr>
          <p:txBody>
            <a:bodyPr wrap="square" lIns="121900" tIns="60933" rIns="121900" bIns="60933" anchor="t" anchorCtr="0">
              <a:noAutofit/>
            </a:bodyPr>
            <a:lstStyle/>
            <a:p>
              <a:endParaRPr>
                <a:solidFill>
                  <a:srgbClr val="000000"/>
                </a:solidFill>
                <a:latin typeface="Calibri"/>
                <a:ea typeface="Calibri"/>
                <a:cs typeface="Calibri"/>
                <a:sym typeface="Calibri"/>
              </a:endParaRPr>
            </a:p>
          </p:txBody>
        </p:sp>
        <p:grpSp>
          <p:nvGrpSpPr>
            <p:cNvPr id="54" name="Group 53">
              <a:extLst>
                <a:ext uri="{FF2B5EF4-FFF2-40B4-BE49-F238E27FC236}">
                  <a16:creationId xmlns:a16="http://schemas.microsoft.com/office/drawing/2014/main" id="{2060B234-F454-FA40-A904-573FB6D5F405}"/>
                </a:ext>
              </a:extLst>
            </p:cNvPr>
            <p:cNvGrpSpPr/>
            <p:nvPr/>
          </p:nvGrpSpPr>
          <p:grpSpPr>
            <a:xfrm>
              <a:off x="6618166" y="1890642"/>
              <a:ext cx="1002197" cy="905289"/>
              <a:chOff x="6618166" y="1890642"/>
              <a:chExt cx="1002197" cy="905289"/>
            </a:xfrm>
          </p:grpSpPr>
          <p:pic>
            <p:nvPicPr>
              <p:cNvPr id="55" name="Shape 126">
                <a:extLst>
                  <a:ext uri="{FF2B5EF4-FFF2-40B4-BE49-F238E27FC236}">
                    <a16:creationId xmlns:a16="http://schemas.microsoft.com/office/drawing/2014/main" id="{B85421D9-5B55-2745-A760-CBC141773AFB}"/>
                  </a:ext>
                </a:extLst>
              </p:cNvPr>
              <p:cNvPicPr preferRelativeResize="0"/>
              <p:nvPr/>
            </p:nvPicPr>
            <p:blipFill rotWithShape="1">
              <a:blip r:embed="rId4">
                <a:alphaModFix/>
              </a:blip>
              <a:srcRect/>
              <a:stretch/>
            </p:blipFill>
            <p:spPr>
              <a:xfrm>
                <a:off x="6708829" y="1890642"/>
                <a:ext cx="638400" cy="688000"/>
              </a:xfrm>
              <a:prstGeom prst="rect">
                <a:avLst/>
              </a:prstGeom>
              <a:noFill/>
              <a:ln>
                <a:noFill/>
              </a:ln>
            </p:spPr>
          </p:pic>
          <p:sp>
            <p:nvSpPr>
              <p:cNvPr id="57" name="Rectangle 56">
                <a:extLst>
                  <a:ext uri="{FF2B5EF4-FFF2-40B4-BE49-F238E27FC236}">
                    <a16:creationId xmlns:a16="http://schemas.microsoft.com/office/drawing/2014/main" id="{FA875B07-E641-EF4C-89A9-40B2329D9C38}"/>
                  </a:ext>
                </a:extLst>
              </p:cNvPr>
              <p:cNvSpPr/>
              <p:nvPr/>
            </p:nvSpPr>
            <p:spPr>
              <a:xfrm>
                <a:off x="6618166" y="2534321"/>
                <a:ext cx="1002197" cy="261610"/>
              </a:xfrm>
              <a:prstGeom prst="rect">
                <a:avLst/>
              </a:prstGeom>
            </p:spPr>
            <p:txBody>
              <a:bodyPr wrap="none">
                <a:spAutoFit/>
              </a:bodyPr>
              <a:lstStyle/>
              <a:p>
                <a:r>
                  <a:rPr lang="en-US" sz="1100" dirty="0" err="1">
                    <a:solidFill>
                      <a:srgbClr val="343434"/>
                    </a:solidFill>
                  </a:rPr>
                  <a:t>Conjur</a:t>
                </a:r>
                <a:r>
                  <a:rPr lang="en" sz="1100" dirty="0">
                    <a:solidFill>
                      <a:srgbClr val="343434"/>
                    </a:solidFill>
                  </a:rPr>
                  <a:t> policy</a:t>
                </a:r>
                <a:endParaRPr lang="en-US" sz="1100" dirty="0"/>
              </a:p>
            </p:txBody>
          </p:sp>
        </p:grpSp>
      </p:grpSp>
      <p:cxnSp>
        <p:nvCxnSpPr>
          <p:cNvPr id="59" name="Shape 157">
            <a:extLst>
              <a:ext uri="{FF2B5EF4-FFF2-40B4-BE49-F238E27FC236}">
                <a16:creationId xmlns:a16="http://schemas.microsoft.com/office/drawing/2014/main" id="{78AD5D02-5584-1943-A9EC-5E10C9CDCC5E}"/>
              </a:ext>
            </a:extLst>
          </p:cNvPr>
          <p:cNvCxnSpPr>
            <a:cxnSpLocks/>
            <a:stCxn id="1026" idx="2"/>
            <a:endCxn id="86" idx="2"/>
          </p:cNvCxnSpPr>
          <p:nvPr/>
        </p:nvCxnSpPr>
        <p:spPr>
          <a:xfrm rot="5400000" flipH="1">
            <a:off x="8556754" y="5091707"/>
            <a:ext cx="293034" cy="1701095"/>
          </a:xfrm>
          <a:prstGeom prst="bentConnector3">
            <a:avLst>
              <a:gd name="adj1" fmla="val -78011"/>
            </a:avLst>
          </a:prstGeom>
          <a:noFill/>
          <a:ln w="19050" cap="flat" cmpd="sng">
            <a:solidFill>
              <a:srgbClr val="23C181"/>
            </a:solidFill>
            <a:prstDash val="dot"/>
            <a:round/>
            <a:headEnd type="none" w="lg" len="lg"/>
            <a:tailEnd type="triangle" w="lg" len="lg"/>
          </a:ln>
        </p:spPr>
      </p:cxnSp>
      <p:cxnSp>
        <p:nvCxnSpPr>
          <p:cNvPr id="60" name="Shape 158">
            <a:extLst>
              <a:ext uri="{FF2B5EF4-FFF2-40B4-BE49-F238E27FC236}">
                <a16:creationId xmlns:a16="http://schemas.microsoft.com/office/drawing/2014/main" id="{787DD4C5-9239-9745-92AE-64B2EBE4D49B}"/>
              </a:ext>
            </a:extLst>
          </p:cNvPr>
          <p:cNvCxnSpPr>
            <a:cxnSpLocks/>
            <a:stCxn id="55" idx="3"/>
            <a:endCxn id="69" idx="0"/>
          </p:cNvCxnSpPr>
          <p:nvPr/>
        </p:nvCxnSpPr>
        <p:spPr>
          <a:xfrm flipV="1">
            <a:off x="7531794" y="1849075"/>
            <a:ext cx="2485104" cy="44668"/>
          </a:xfrm>
          <a:prstGeom prst="bentConnector4">
            <a:avLst>
              <a:gd name="adj1" fmla="val 38839"/>
              <a:gd name="adj2" fmla="val 1281902"/>
            </a:avLst>
          </a:prstGeom>
          <a:noFill/>
          <a:ln w="19050" cap="flat" cmpd="sng">
            <a:solidFill>
              <a:srgbClr val="23C181"/>
            </a:solidFill>
            <a:prstDash val="dot"/>
            <a:round/>
            <a:headEnd type="none" w="lg" len="lg"/>
            <a:tailEnd type="triangle" w="lg" len="lg"/>
          </a:ln>
        </p:spPr>
      </p:cxnSp>
      <p:cxnSp>
        <p:nvCxnSpPr>
          <p:cNvPr id="61" name="Shape 127">
            <a:extLst>
              <a:ext uri="{FF2B5EF4-FFF2-40B4-BE49-F238E27FC236}">
                <a16:creationId xmlns:a16="http://schemas.microsoft.com/office/drawing/2014/main" id="{8A469BEB-7BFF-FE45-BFE2-08BA52BBB5FD}"/>
              </a:ext>
            </a:extLst>
          </p:cNvPr>
          <p:cNvCxnSpPr>
            <a:cxnSpLocks/>
            <a:stCxn id="86" idx="0"/>
            <a:endCxn id="69" idx="1"/>
          </p:cNvCxnSpPr>
          <p:nvPr/>
        </p:nvCxnSpPr>
        <p:spPr>
          <a:xfrm flipV="1">
            <a:off x="7852723" y="2403796"/>
            <a:ext cx="1609456" cy="2466341"/>
          </a:xfrm>
          <a:prstGeom prst="straightConnector1">
            <a:avLst/>
          </a:prstGeom>
          <a:noFill/>
          <a:ln w="19050" cap="flat" cmpd="sng">
            <a:solidFill>
              <a:srgbClr val="23C181"/>
            </a:solidFill>
            <a:prstDash val="dot"/>
            <a:round/>
            <a:headEnd type="none" w="lg" len="lg"/>
            <a:tailEnd type="triangle" w="lg" len="lg"/>
          </a:ln>
        </p:spPr>
      </p:cxnSp>
      <p:grpSp>
        <p:nvGrpSpPr>
          <p:cNvPr id="62" name="Group 61">
            <a:extLst>
              <a:ext uri="{FF2B5EF4-FFF2-40B4-BE49-F238E27FC236}">
                <a16:creationId xmlns:a16="http://schemas.microsoft.com/office/drawing/2014/main" id="{A7C88E90-FB62-6E47-AA14-8D1BECAE1AFE}"/>
              </a:ext>
            </a:extLst>
          </p:cNvPr>
          <p:cNvGrpSpPr/>
          <p:nvPr/>
        </p:nvGrpSpPr>
        <p:grpSpPr>
          <a:xfrm>
            <a:off x="10628920" y="4348946"/>
            <a:ext cx="900707" cy="579283"/>
            <a:chOff x="10399881" y="4353470"/>
            <a:chExt cx="900707" cy="579283"/>
          </a:xfrm>
        </p:grpSpPr>
        <p:sp>
          <p:nvSpPr>
            <p:cNvPr id="65" name="Shape 168">
              <a:extLst>
                <a:ext uri="{FF2B5EF4-FFF2-40B4-BE49-F238E27FC236}">
                  <a16:creationId xmlns:a16="http://schemas.microsoft.com/office/drawing/2014/main" id="{EAC217FE-633C-C546-B3D7-BD5A31189864}"/>
                </a:ext>
              </a:extLst>
            </p:cNvPr>
            <p:cNvSpPr/>
            <p:nvPr/>
          </p:nvSpPr>
          <p:spPr>
            <a:xfrm>
              <a:off x="10399881" y="4385543"/>
              <a:ext cx="285600" cy="285600"/>
            </a:xfrm>
            <a:prstGeom prst="ellipse">
              <a:avLst/>
            </a:prstGeom>
            <a:solidFill>
              <a:schemeClr val="tx1"/>
            </a:solidFill>
            <a:ln w="9525" cap="flat" cmpd="sng">
              <a:solidFill>
                <a:schemeClr val="bg1">
                  <a:lumMod val="50000"/>
                </a:schemeClr>
              </a:solidFill>
              <a:prstDash val="solid"/>
              <a:round/>
              <a:headEnd type="none" w="med" len="med"/>
              <a:tailEnd type="none" w="med" len="med"/>
            </a:ln>
          </p:spPr>
          <p:txBody>
            <a:bodyPr wrap="square" lIns="121900" tIns="121900" rIns="121900" bIns="121900" anchor="ctr" anchorCtr="0">
              <a:noAutofit/>
            </a:bodyPr>
            <a:lstStyle/>
            <a:p>
              <a:pPr algn="ctr"/>
              <a:r>
                <a:rPr lang="en-US" dirty="0">
                  <a:solidFill>
                    <a:srgbClr val="FFFFFF"/>
                  </a:solidFill>
                  <a:latin typeface="Open Sans"/>
                  <a:ea typeface="Open Sans"/>
                  <a:cs typeface="Open Sans"/>
                  <a:sym typeface="Open Sans"/>
                </a:rPr>
                <a:t>4</a:t>
              </a:r>
              <a:endParaRPr dirty="0">
                <a:solidFill>
                  <a:srgbClr val="FFFFFF"/>
                </a:solidFill>
                <a:latin typeface="Open Sans"/>
                <a:ea typeface="Open Sans"/>
                <a:cs typeface="Open Sans"/>
                <a:sym typeface="Open Sans"/>
              </a:endParaRPr>
            </a:p>
          </p:txBody>
        </p:sp>
        <p:pic>
          <p:nvPicPr>
            <p:cNvPr id="66" name="Graphic 65">
              <a:extLst>
                <a:ext uri="{FF2B5EF4-FFF2-40B4-BE49-F238E27FC236}">
                  <a16:creationId xmlns:a16="http://schemas.microsoft.com/office/drawing/2014/main" id="{85368EA9-9A51-574A-86D1-62043C92DB4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830688" y="4353470"/>
              <a:ext cx="469900" cy="469900"/>
            </a:xfrm>
            <a:prstGeom prst="rect">
              <a:avLst/>
            </a:prstGeom>
          </p:spPr>
        </p:pic>
        <p:sp>
          <p:nvSpPr>
            <p:cNvPr id="67" name="Rectangle 66">
              <a:extLst>
                <a:ext uri="{FF2B5EF4-FFF2-40B4-BE49-F238E27FC236}">
                  <a16:creationId xmlns:a16="http://schemas.microsoft.com/office/drawing/2014/main" id="{114EFD1C-D88B-164F-99B9-8E054A45675F}"/>
                </a:ext>
              </a:extLst>
            </p:cNvPr>
            <p:cNvSpPr/>
            <p:nvPr/>
          </p:nvSpPr>
          <p:spPr>
            <a:xfrm>
              <a:off x="10893892" y="4671143"/>
              <a:ext cx="365806" cy="261610"/>
            </a:xfrm>
            <a:prstGeom prst="rect">
              <a:avLst/>
            </a:prstGeom>
          </p:spPr>
          <p:txBody>
            <a:bodyPr wrap="none">
              <a:spAutoFit/>
            </a:bodyPr>
            <a:lstStyle/>
            <a:p>
              <a:r>
                <a:rPr lang="en" sz="1100" dirty="0" err="1">
                  <a:solidFill>
                    <a:srgbClr val="343434"/>
                  </a:solidFill>
                </a:rPr>
                <a:t>jwt</a:t>
              </a:r>
              <a:endParaRPr lang="en-US" sz="1100" dirty="0"/>
            </a:p>
          </p:txBody>
        </p:sp>
      </p:grpSp>
      <p:grpSp>
        <p:nvGrpSpPr>
          <p:cNvPr id="68" name="Group 67">
            <a:extLst>
              <a:ext uri="{FF2B5EF4-FFF2-40B4-BE49-F238E27FC236}">
                <a16:creationId xmlns:a16="http://schemas.microsoft.com/office/drawing/2014/main" id="{18E33BC1-345B-544B-80B2-A6E22B24E986}"/>
              </a:ext>
            </a:extLst>
          </p:cNvPr>
          <p:cNvGrpSpPr/>
          <p:nvPr/>
        </p:nvGrpSpPr>
        <p:grpSpPr>
          <a:xfrm>
            <a:off x="8363196" y="1465873"/>
            <a:ext cx="2208421" cy="1957555"/>
            <a:chOff x="8363196" y="1465873"/>
            <a:chExt cx="2208421" cy="1957555"/>
          </a:xfrm>
        </p:grpSpPr>
        <p:pic>
          <p:nvPicPr>
            <p:cNvPr id="69" name="Shape 125" descr="conjur-circle-logo-1.png">
              <a:extLst>
                <a:ext uri="{FF2B5EF4-FFF2-40B4-BE49-F238E27FC236}">
                  <a16:creationId xmlns:a16="http://schemas.microsoft.com/office/drawing/2014/main" id="{D3C88C97-AE26-5246-A80E-5AE8B77E80F2}"/>
                </a:ext>
              </a:extLst>
            </p:cNvPr>
            <p:cNvPicPr preferRelativeResize="0"/>
            <p:nvPr/>
          </p:nvPicPr>
          <p:blipFill>
            <a:blip r:embed="rId7">
              <a:alphaModFix/>
            </a:blip>
            <a:stretch>
              <a:fillRect/>
            </a:stretch>
          </p:blipFill>
          <p:spPr>
            <a:xfrm>
              <a:off x="9462179" y="1849075"/>
              <a:ext cx="1109438" cy="1109442"/>
            </a:xfrm>
            <a:prstGeom prst="rect">
              <a:avLst/>
            </a:prstGeom>
            <a:noFill/>
            <a:ln>
              <a:noFill/>
            </a:ln>
          </p:spPr>
        </p:pic>
        <p:sp>
          <p:nvSpPr>
            <p:cNvPr id="70" name="Shape 168">
              <a:extLst>
                <a:ext uri="{FF2B5EF4-FFF2-40B4-BE49-F238E27FC236}">
                  <a16:creationId xmlns:a16="http://schemas.microsoft.com/office/drawing/2014/main" id="{BAADD72E-9FCA-5D4A-A1C4-4B09705243FF}"/>
                </a:ext>
              </a:extLst>
            </p:cNvPr>
            <p:cNvSpPr/>
            <p:nvPr/>
          </p:nvSpPr>
          <p:spPr>
            <a:xfrm>
              <a:off x="8994146" y="1474875"/>
              <a:ext cx="285600" cy="285600"/>
            </a:xfrm>
            <a:prstGeom prst="ellipse">
              <a:avLst/>
            </a:prstGeom>
            <a:solidFill>
              <a:schemeClr val="tx1"/>
            </a:solidFill>
            <a:ln w="9525" cap="flat" cmpd="sng">
              <a:solidFill>
                <a:schemeClr val="bg1">
                  <a:lumMod val="50000"/>
                </a:schemeClr>
              </a:solidFill>
              <a:prstDash val="solid"/>
              <a:round/>
              <a:headEnd type="none" w="med" len="med"/>
              <a:tailEnd type="none" w="med" len="med"/>
            </a:ln>
          </p:spPr>
          <p:txBody>
            <a:bodyPr wrap="square" lIns="121900" tIns="121900" rIns="121900" bIns="121900" anchor="ctr" anchorCtr="0">
              <a:noAutofit/>
            </a:bodyPr>
            <a:lstStyle/>
            <a:p>
              <a:pPr algn="ctr"/>
              <a:r>
                <a:rPr lang="en-US" dirty="0">
                  <a:solidFill>
                    <a:srgbClr val="FFFFFF"/>
                  </a:solidFill>
                  <a:latin typeface="Open Sans"/>
                  <a:ea typeface="Open Sans"/>
                  <a:cs typeface="Open Sans"/>
                  <a:sym typeface="Open Sans"/>
                </a:rPr>
                <a:t>1</a:t>
              </a:r>
              <a:endParaRPr dirty="0">
                <a:solidFill>
                  <a:srgbClr val="FFFFFF"/>
                </a:solidFill>
                <a:latin typeface="Open Sans"/>
                <a:ea typeface="Open Sans"/>
                <a:cs typeface="Open Sans"/>
                <a:sym typeface="Open Sans"/>
              </a:endParaRPr>
            </a:p>
          </p:txBody>
        </p:sp>
        <p:pic>
          <p:nvPicPr>
            <p:cNvPr id="73" name="Shape 149" descr="machine-identity-cybrgreen.png">
              <a:extLst>
                <a:ext uri="{FF2B5EF4-FFF2-40B4-BE49-F238E27FC236}">
                  <a16:creationId xmlns:a16="http://schemas.microsoft.com/office/drawing/2014/main" id="{CA24029A-8BDF-E547-9F5F-802BC09B416B}"/>
                </a:ext>
              </a:extLst>
            </p:cNvPr>
            <p:cNvPicPr preferRelativeResize="0"/>
            <p:nvPr/>
          </p:nvPicPr>
          <p:blipFill>
            <a:blip r:embed="rId8">
              <a:alphaModFix/>
            </a:blip>
            <a:stretch>
              <a:fillRect/>
            </a:stretch>
          </p:blipFill>
          <p:spPr>
            <a:xfrm>
              <a:off x="9418774" y="1465873"/>
              <a:ext cx="303059" cy="303605"/>
            </a:xfrm>
            <a:prstGeom prst="rect">
              <a:avLst/>
            </a:prstGeom>
            <a:noFill/>
            <a:ln>
              <a:noFill/>
            </a:ln>
          </p:spPr>
        </p:pic>
        <p:sp>
          <p:nvSpPr>
            <p:cNvPr id="74" name="Shape 168">
              <a:extLst>
                <a:ext uri="{FF2B5EF4-FFF2-40B4-BE49-F238E27FC236}">
                  <a16:creationId xmlns:a16="http://schemas.microsoft.com/office/drawing/2014/main" id="{82F473D2-F570-B042-8EF9-02F387DC3C4F}"/>
                </a:ext>
              </a:extLst>
            </p:cNvPr>
            <p:cNvSpPr/>
            <p:nvPr/>
          </p:nvSpPr>
          <p:spPr>
            <a:xfrm>
              <a:off x="8363196" y="2915480"/>
              <a:ext cx="285600" cy="285600"/>
            </a:xfrm>
            <a:prstGeom prst="ellipse">
              <a:avLst/>
            </a:prstGeom>
            <a:solidFill>
              <a:schemeClr val="tx1"/>
            </a:solidFill>
            <a:ln w="9525" cap="flat" cmpd="sng">
              <a:solidFill>
                <a:schemeClr val="bg1">
                  <a:lumMod val="50000"/>
                </a:schemeClr>
              </a:solidFill>
              <a:prstDash val="solid"/>
              <a:round/>
              <a:headEnd type="none" w="med" len="med"/>
              <a:tailEnd type="none" w="med" len="med"/>
            </a:ln>
          </p:spPr>
          <p:txBody>
            <a:bodyPr wrap="square" lIns="121900" tIns="121900" rIns="121900" bIns="121900" anchor="ctr" anchorCtr="0">
              <a:noAutofit/>
            </a:bodyPr>
            <a:lstStyle/>
            <a:p>
              <a:pPr algn="ctr"/>
              <a:r>
                <a:rPr lang="en-US" dirty="0">
                  <a:solidFill>
                    <a:srgbClr val="FFFFFF"/>
                  </a:solidFill>
                  <a:latin typeface="Open Sans"/>
                  <a:ea typeface="Open Sans"/>
                  <a:cs typeface="Open Sans"/>
                  <a:sym typeface="Open Sans"/>
                </a:rPr>
                <a:t>3</a:t>
              </a:r>
              <a:endParaRPr dirty="0">
                <a:solidFill>
                  <a:srgbClr val="FFFFFF"/>
                </a:solidFill>
                <a:latin typeface="Open Sans"/>
                <a:ea typeface="Open Sans"/>
                <a:cs typeface="Open Sans"/>
                <a:sym typeface="Open Sans"/>
              </a:endParaRPr>
            </a:p>
          </p:txBody>
        </p:sp>
        <p:pic>
          <p:nvPicPr>
            <p:cNvPr id="75" name="Shape 149" descr="machine-identity-cybrgreen.png">
              <a:extLst>
                <a:ext uri="{FF2B5EF4-FFF2-40B4-BE49-F238E27FC236}">
                  <a16:creationId xmlns:a16="http://schemas.microsoft.com/office/drawing/2014/main" id="{8C53424E-7462-A444-9788-4D40B0FBC7DC}"/>
                </a:ext>
              </a:extLst>
            </p:cNvPr>
            <p:cNvPicPr preferRelativeResize="0"/>
            <p:nvPr/>
          </p:nvPicPr>
          <p:blipFill>
            <a:blip r:embed="rId8">
              <a:alphaModFix/>
            </a:blip>
            <a:stretch>
              <a:fillRect/>
            </a:stretch>
          </p:blipFill>
          <p:spPr>
            <a:xfrm>
              <a:off x="8698246" y="2931219"/>
              <a:ext cx="303059" cy="303605"/>
            </a:xfrm>
            <a:prstGeom prst="rect">
              <a:avLst/>
            </a:prstGeom>
            <a:noFill/>
            <a:ln>
              <a:noFill/>
            </a:ln>
          </p:spPr>
        </p:pic>
        <p:pic>
          <p:nvPicPr>
            <p:cNvPr id="76" name="Graphic 75">
              <a:extLst>
                <a:ext uri="{FF2B5EF4-FFF2-40B4-BE49-F238E27FC236}">
                  <a16:creationId xmlns:a16="http://schemas.microsoft.com/office/drawing/2014/main" id="{421BB049-C557-FC43-8D48-1DBAE936FC3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026778" y="2837517"/>
              <a:ext cx="469900" cy="469900"/>
            </a:xfrm>
            <a:prstGeom prst="rect">
              <a:avLst/>
            </a:prstGeom>
          </p:spPr>
        </p:pic>
        <p:sp>
          <p:nvSpPr>
            <p:cNvPr id="77" name="Rectangle 76">
              <a:extLst>
                <a:ext uri="{FF2B5EF4-FFF2-40B4-BE49-F238E27FC236}">
                  <a16:creationId xmlns:a16="http://schemas.microsoft.com/office/drawing/2014/main" id="{A8419726-C52D-1C49-A130-5B63CB12F357}"/>
                </a:ext>
              </a:extLst>
            </p:cNvPr>
            <p:cNvSpPr/>
            <p:nvPr/>
          </p:nvSpPr>
          <p:spPr>
            <a:xfrm>
              <a:off x="9078385" y="3161818"/>
              <a:ext cx="365806" cy="261610"/>
            </a:xfrm>
            <a:prstGeom prst="rect">
              <a:avLst/>
            </a:prstGeom>
          </p:spPr>
          <p:txBody>
            <a:bodyPr wrap="none">
              <a:spAutoFit/>
            </a:bodyPr>
            <a:lstStyle/>
            <a:p>
              <a:r>
                <a:rPr lang="en" sz="1100" dirty="0" err="1">
                  <a:solidFill>
                    <a:srgbClr val="343434"/>
                  </a:solidFill>
                </a:rPr>
                <a:t>jwt</a:t>
              </a:r>
              <a:endParaRPr lang="en-US" sz="1100" dirty="0"/>
            </a:p>
          </p:txBody>
        </p:sp>
        <p:sp>
          <p:nvSpPr>
            <p:cNvPr id="78" name="Rectangle 77">
              <a:extLst>
                <a:ext uri="{FF2B5EF4-FFF2-40B4-BE49-F238E27FC236}">
                  <a16:creationId xmlns:a16="http://schemas.microsoft.com/office/drawing/2014/main" id="{3BF9E76E-A85C-8946-8E7D-560A11E3ADE5}"/>
                </a:ext>
              </a:extLst>
            </p:cNvPr>
            <p:cNvSpPr/>
            <p:nvPr/>
          </p:nvSpPr>
          <p:spPr>
            <a:xfrm>
              <a:off x="8502385" y="3161770"/>
              <a:ext cx="623889" cy="261610"/>
            </a:xfrm>
            <a:prstGeom prst="rect">
              <a:avLst/>
            </a:prstGeom>
          </p:spPr>
          <p:txBody>
            <a:bodyPr wrap="none">
              <a:spAutoFit/>
            </a:bodyPr>
            <a:lstStyle/>
            <a:p>
              <a:r>
                <a:rPr lang="en" sz="1100" dirty="0">
                  <a:solidFill>
                    <a:srgbClr val="343434"/>
                  </a:solidFill>
                </a:rPr>
                <a:t>identity</a:t>
              </a:r>
              <a:endParaRPr lang="en-US" sz="1100" dirty="0"/>
            </a:p>
          </p:txBody>
        </p:sp>
        <p:sp>
          <p:nvSpPr>
            <p:cNvPr id="79" name="Rectangle 78">
              <a:extLst>
                <a:ext uri="{FF2B5EF4-FFF2-40B4-BE49-F238E27FC236}">
                  <a16:creationId xmlns:a16="http://schemas.microsoft.com/office/drawing/2014/main" id="{2E55E288-3623-5844-B451-4996D14ECAB9}"/>
                </a:ext>
              </a:extLst>
            </p:cNvPr>
            <p:cNvSpPr/>
            <p:nvPr/>
          </p:nvSpPr>
          <p:spPr>
            <a:xfrm>
              <a:off x="9266567" y="1706398"/>
              <a:ext cx="623889" cy="261610"/>
            </a:xfrm>
            <a:prstGeom prst="rect">
              <a:avLst/>
            </a:prstGeom>
          </p:spPr>
          <p:txBody>
            <a:bodyPr wrap="none">
              <a:spAutoFit/>
            </a:bodyPr>
            <a:lstStyle/>
            <a:p>
              <a:r>
                <a:rPr lang="en" sz="1100" dirty="0">
                  <a:solidFill>
                    <a:srgbClr val="343434"/>
                  </a:solidFill>
                </a:rPr>
                <a:t>identity</a:t>
              </a:r>
              <a:endParaRPr lang="en-US" sz="1100" dirty="0"/>
            </a:p>
          </p:txBody>
        </p:sp>
      </p:grpSp>
      <p:grpSp>
        <p:nvGrpSpPr>
          <p:cNvPr id="80" name="Group 79">
            <a:extLst>
              <a:ext uri="{FF2B5EF4-FFF2-40B4-BE49-F238E27FC236}">
                <a16:creationId xmlns:a16="http://schemas.microsoft.com/office/drawing/2014/main" id="{958DF16C-3337-764D-BA56-C6AD3F0C582F}"/>
              </a:ext>
            </a:extLst>
          </p:cNvPr>
          <p:cNvGrpSpPr/>
          <p:nvPr/>
        </p:nvGrpSpPr>
        <p:grpSpPr>
          <a:xfrm>
            <a:off x="7231323" y="4078984"/>
            <a:ext cx="2501068" cy="2359346"/>
            <a:chOff x="7231323" y="4066792"/>
            <a:chExt cx="2501068" cy="2359346"/>
          </a:xfrm>
        </p:grpSpPr>
        <p:sp>
          <p:nvSpPr>
            <p:cNvPr id="81" name="Shape 168">
              <a:extLst>
                <a:ext uri="{FF2B5EF4-FFF2-40B4-BE49-F238E27FC236}">
                  <a16:creationId xmlns:a16="http://schemas.microsoft.com/office/drawing/2014/main" id="{030C0C06-7838-154A-A960-BC8862B06CD8}"/>
                </a:ext>
              </a:extLst>
            </p:cNvPr>
            <p:cNvSpPr/>
            <p:nvPr/>
          </p:nvSpPr>
          <p:spPr>
            <a:xfrm>
              <a:off x="7498100" y="6013241"/>
              <a:ext cx="285600" cy="285600"/>
            </a:xfrm>
            <a:prstGeom prst="ellipse">
              <a:avLst/>
            </a:prstGeom>
            <a:solidFill>
              <a:schemeClr val="tx1"/>
            </a:solidFill>
            <a:ln w="9525" cap="flat" cmpd="sng">
              <a:solidFill>
                <a:schemeClr val="bg1">
                  <a:lumMod val="50000"/>
                </a:schemeClr>
              </a:solidFill>
              <a:prstDash val="solid"/>
              <a:round/>
              <a:headEnd type="none" w="med" len="med"/>
              <a:tailEnd type="none" w="med" len="med"/>
            </a:ln>
          </p:spPr>
          <p:txBody>
            <a:bodyPr wrap="square" lIns="121900" tIns="121900" rIns="121900" bIns="121900" anchor="ctr" anchorCtr="0">
              <a:noAutofit/>
            </a:bodyPr>
            <a:lstStyle/>
            <a:p>
              <a:pPr algn="ctr"/>
              <a:r>
                <a:rPr lang="en-US" dirty="0">
                  <a:solidFill>
                    <a:srgbClr val="FFFFFF"/>
                  </a:solidFill>
                  <a:latin typeface="Open Sans"/>
                  <a:ea typeface="Open Sans"/>
                  <a:cs typeface="Open Sans"/>
                  <a:sym typeface="Open Sans"/>
                </a:rPr>
                <a:t>2</a:t>
              </a:r>
              <a:endParaRPr dirty="0">
                <a:solidFill>
                  <a:srgbClr val="FFFFFF"/>
                </a:solidFill>
                <a:latin typeface="Open Sans"/>
                <a:ea typeface="Open Sans"/>
                <a:cs typeface="Open Sans"/>
                <a:sym typeface="Open Sans"/>
              </a:endParaRPr>
            </a:p>
          </p:txBody>
        </p:sp>
        <p:pic>
          <p:nvPicPr>
            <p:cNvPr id="82" name="Graphic 81">
              <a:extLst>
                <a:ext uri="{FF2B5EF4-FFF2-40B4-BE49-F238E27FC236}">
                  <a16:creationId xmlns:a16="http://schemas.microsoft.com/office/drawing/2014/main" id="{06295B5C-D2CF-7947-9BCB-E00F6A734ED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942167" y="5789383"/>
              <a:ext cx="469900" cy="469900"/>
            </a:xfrm>
            <a:prstGeom prst="rect">
              <a:avLst/>
            </a:prstGeom>
          </p:spPr>
        </p:pic>
        <p:sp>
          <p:nvSpPr>
            <p:cNvPr id="85" name="Shape 168">
              <a:extLst>
                <a:ext uri="{FF2B5EF4-FFF2-40B4-BE49-F238E27FC236}">
                  <a16:creationId xmlns:a16="http://schemas.microsoft.com/office/drawing/2014/main" id="{C871C9D0-B8BD-5248-B28C-9F23B65CF5B9}"/>
                </a:ext>
              </a:extLst>
            </p:cNvPr>
            <p:cNvSpPr/>
            <p:nvPr/>
          </p:nvSpPr>
          <p:spPr>
            <a:xfrm>
              <a:off x="8715705" y="4231574"/>
              <a:ext cx="285600" cy="285600"/>
            </a:xfrm>
            <a:prstGeom prst="ellipse">
              <a:avLst/>
            </a:prstGeom>
            <a:solidFill>
              <a:schemeClr val="tx1"/>
            </a:solidFill>
            <a:ln w="9525" cap="flat" cmpd="sng">
              <a:solidFill>
                <a:schemeClr val="bg1">
                  <a:lumMod val="50000"/>
                </a:schemeClr>
              </a:solidFill>
              <a:prstDash val="solid"/>
              <a:round/>
              <a:headEnd type="none" w="med" len="med"/>
              <a:tailEnd type="none" w="med" len="med"/>
            </a:ln>
          </p:spPr>
          <p:txBody>
            <a:bodyPr wrap="square" lIns="121900" tIns="121900" rIns="121900" bIns="121900" anchor="ctr" anchorCtr="0">
              <a:noAutofit/>
            </a:bodyPr>
            <a:lstStyle/>
            <a:p>
              <a:pPr algn="ctr"/>
              <a:r>
                <a:rPr lang="en-US" dirty="0">
                  <a:solidFill>
                    <a:srgbClr val="FFFFFF"/>
                  </a:solidFill>
                  <a:latin typeface="Open Sans"/>
                  <a:ea typeface="Open Sans"/>
                  <a:cs typeface="Open Sans"/>
                  <a:sym typeface="Open Sans"/>
                </a:rPr>
                <a:t>5</a:t>
              </a:r>
              <a:endParaRPr dirty="0">
                <a:solidFill>
                  <a:srgbClr val="FFFFFF"/>
                </a:solidFill>
                <a:latin typeface="Open Sans"/>
                <a:ea typeface="Open Sans"/>
                <a:cs typeface="Open Sans"/>
                <a:sym typeface="Open Sans"/>
              </a:endParaRPr>
            </a:p>
          </p:txBody>
        </p:sp>
        <p:pic>
          <p:nvPicPr>
            <p:cNvPr id="86" name="Shape 2880">
              <a:extLst>
                <a:ext uri="{FF2B5EF4-FFF2-40B4-BE49-F238E27FC236}">
                  <a16:creationId xmlns:a16="http://schemas.microsoft.com/office/drawing/2014/main" id="{3FD69B6D-3290-B44B-A967-B645C5CD68E6}"/>
                </a:ext>
              </a:extLst>
            </p:cNvPr>
            <p:cNvPicPr preferRelativeResize="0"/>
            <p:nvPr/>
          </p:nvPicPr>
          <p:blipFill rotWithShape="1">
            <a:blip r:embed="rId9" cstate="print">
              <a:alphaModFix/>
              <a:extLst>
                <a:ext uri="{28A0092B-C50C-407E-A947-70E740481C1C}">
                  <a14:useLocalDpi xmlns:a14="http://schemas.microsoft.com/office/drawing/2010/main"/>
                </a:ext>
              </a:extLst>
            </a:blip>
            <a:srcRect/>
            <a:stretch/>
          </p:blipFill>
          <p:spPr>
            <a:xfrm>
              <a:off x="7231323" y="4857945"/>
              <a:ext cx="1242800" cy="925600"/>
            </a:xfrm>
            <a:prstGeom prst="rect">
              <a:avLst/>
            </a:prstGeom>
            <a:noFill/>
            <a:ln>
              <a:noFill/>
            </a:ln>
          </p:spPr>
        </p:pic>
        <p:sp>
          <p:nvSpPr>
            <p:cNvPr id="87" name="Rectangle 86">
              <a:extLst>
                <a:ext uri="{FF2B5EF4-FFF2-40B4-BE49-F238E27FC236}">
                  <a16:creationId xmlns:a16="http://schemas.microsoft.com/office/drawing/2014/main" id="{2088CD7C-E6D3-F34D-918A-7794D316ECCA}"/>
                </a:ext>
              </a:extLst>
            </p:cNvPr>
            <p:cNvSpPr/>
            <p:nvPr/>
          </p:nvSpPr>
          <p:spPr>
            <a:xfrm>
              <a:off x="7997390" y="6164528"/>
              <a:ext cx="365806" cy="261610"/>
            </a:xfrm>
            <a:prstGeom prst="rect">
              <a:avLst/>
            </a:prstGeom>
          </p:spPr>
          <p:txBody>
            <a:bodyPr wrap="none">
              <a:spAutoFit/>
            </a:bodyPr>
            <a:lstStyle/>
            <a:p>
              <a:r>
                <a:rPr lang="en" sz="1100" dirty="0" err="1">
                  <a:solidFill>
                    <a:srgbClr val="343434"/>
                  </a:solidFill>
                </a:rPr>
                <a:t>jwt</a:t>
              </a:r>
              <a:endParaRPr lang="en-US" sz="1100" dirty="0"/>
            </a:p>
          </p:txBody>
        </p:sp>
        <p:sp>
          <p:nvSpPr>
            <p:cNvPr id="88" name="Rectangle 87">
              <a:extLst>
                <a:ext uri="{FF2B5EF4-FFF2-40B4-BE49-F238E27FC236}">
                  <a16:creationId xmlns:a16="http://schemas.microsoft.com/office/drawing/2014/main" id="{259E2689-8B8D-FD41-B980-7D617B3FB5AB}"/>
                </a:ext>
              </a:extLst>
            </p:cNvPr>
            <p:cNvSpPr/>
            <p:nvPr/>
          </p:nvSpPr>
          <p:spPr>
            <a:xfrm>
              <a:off x="9167202" y="4483941"/>
              <a:ext cx="550151" cy="430887"/>
            </a:xfrm>
            <a:prstGeom prst="rect">
              <a:avLst/>
            </a:prstGeom>
          </p:spPr>
          <p:txBody>
            <a:bodyPr wrap="none">
              <a:spAutoFit/>
            </a:bodyPr>
            <a:lstStyle/>
            <a:p>
              <a:pPr algn="ctr"/>
              <a:r>
                <a:rPr lang="en-US" sz="1100" dirty="0">
                  <a:solidFill>
                    <a:srgbClr val="343434"/>
                  </a:solidFill>
                </a:rPr>
                <a:t>a</a:t>
              </a:r>
              <a:r>
                <a:rPr lang="en" sz="1100" dirty="0" err="1">
                  <a:solidFill>
                    <a:srgbClr val="343434"/>
                  </a:solidFill>
                </a:rPr>
                <a:t>ccess</a:t>
              </a:r>
              <a:br>
                <a:rPr lang="en" sz="1100" dirty="0">
                  <a:solidFill>
                    <a:srgbClr val="343434"/>
                  </a:solidFill>
                </a:rPr>
              </a:br>
              <a:r>
                <a:rPr lang="en" sz="1100" dirty="0">
                  <a:solidFill>
                    <a:srgbClr val="343434"/>
                  </a:solidFill>
                </a:rPr>
                <a:t>token</a:t>
              </a:r>
              <a:endParaRPr lang="en-US" sz="1100" dirty="0"/>
            </a:p>
          </p:txBody>
        </p:sp>
        <p:grpSp>
          <p:nvGrpSpPr>
            <p:cNvPr id="89" name="Group 88">
              <a:extLst>
                <a:ext uri="{FF2B5EF4-FFF2-40B4-BE49-F238E27FC236}">
                  <a16:creationId xmlns:a16="http://schemas.microsoft.com/office/drawing/2014/main" id="{7554308E-03F6-9546-B1D3-0D866705C516}"/>
                </a:ext>
              </a:extLst>
            </p:cNvPr>
            <p:cNvGrpSpPr/>
            <p:nvPr/>
          </p:nvGrpSpPr>
          <p:grpSpPr>
            <a:xfrm>
              <a:off x="9198639" y="4066792"/>
              <a:ext cx="533752" cy="529603"/>
              <a:chOff x="9083072" y="4044143"/>
              <a:chExt cx="533752" cy="529603"/>
            </a:xfrm>
          </p:grpSpPr>
          <p:pic>
            <p:nvPicPr>
              <p:cNvPr id="90" name="Graphic 89">
                <a:extLst>
                  <a:ext uri="{FF2B5EF4-FFF2-40B4-BE49-F238E27FC236}">
                    <a16:creationId xmlns:a16="http://schemas.microsoft.com/office/drawing/2014/main" id="{CB5D24A7-53D5-1C49-B91C-ABA193D2F540}"/>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083072" y="4044143"/>
                <a:ext cx="529603" cy="529603"/>
              </a:xfrm>
              <a:prstGeom prst="rect">
                <a:avLst/>
              </a:prstGeom>
            </p:spPr>
          </p:pic>
          <p:sp>
            <p:nvSpPr>
              <p:cNvPr id="91" name="Manual Input 90">
                <a:extLst>
                  <a:ext uri="{FF2B5EF4-FFF2-40B4-BE49-F238E27FC236}">
                    <a16:creationId xmlns:a16="http://schemas.microsoft.com/office/drawing/2014/main" id="{BDB24106-8912-EB41-A8C2-F7149C9BCF33}"/>
                  </a:ext>
                </a:extLst>
              </p:cNvPr>
              <p:cNvSpPr/>
              <p:nvPr/>
            </p:nvSpPr>
            <p:spPr>
              <a:xfrm rot="416905" flipV="1">
                <a:off x="9172616" y="4044379"/>
                <a:ext cx="444208" cy="240105"/>
              </a:xfrm>
              <a:prstGeom prst="flowChartManualInpu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pic>
        <p:nvPicPr>
          <p:cNvPr id="1026" name="Picture 2" descr="ENow Solutions Engine Blog | Azure (2)">
            <a:extLst>
              <a:ext uri="{FF2B5EF4-FFF2-40B4-BE49-F238E27FC236}">
                <a16:creationId xmlns:a16="http://schemas.microsoft.com/office/drawing/2014/main" id="{846FDA83-A9E2-BB42-8BE7-4CC8454E028D}"/>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033467" y="5022453"/>
            <a:ext cx="1040701" cy="1066318"/>
          </a:xfrm>
          <a:prstGeom prst="rect">
            <a:avLst/>
          </a:prstGeom>
          <a:noFill/>
          <a:ln>
            <a:solidFill>
              <a:schemeClr val="accent1"/>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3A5F7BFA-4377-C64C-9376-F0C557461816}"/>
              </a:ext>
            </a:extLst>
          </p:cNvPr>
          <p:cNvGrpSpPr/>
          <p:nvPr/>
        </p:nvGrpSpPr>
        <p:grpSpPr>
          <a:xfrm>
            <a:off x="10328766" y="4995467"/>
            <a:ext cx="1253634" cy="909462"/>
            <a:chOff x="10328766" y="4995467"/>
            <a:chExt cx="1253634" cy="909462"/>
          </a:xfrm>
        </p:grpSpPr>
        <p:sp>
          <p:nvSpPr>
            <p:cNvPr id="3" name="Rounded Rectangle 2">
              <a:extLst>
                <a:ext uri="{FF2B5EF4-FFF2-40B4-BE49-F238E27FC236}">
                  <a16:creationId xmlns:a16="http://schemas.microsoft.com/office/drawing/2014/main" id="{A2E32689-BA2F-6C41-A7E3-A02018C0749F}"/>
                </a:ext>
              </a:extLst>
            </p:cNvPr>
            <p:cNvSpPr/>
            <p:nvPr/>
          </p:nvSpPr>
          <p:spPr>
            <a:xfrm>
              <a:off x="10328766" y="4995467"/>
              <a:ext cx="1253634" cy="909462"/>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dirty="0">
                  <a:solidFill>
                    <a:schemeClr val="accent1">
                      <a:lumMod val="60000"/>
                      <a:lumOff val="40000"/>
                    </a:schemeClr>
                  </a:solidFill>
                </a:rPr>
                <a:t>JWKS</a:t>
              </a:r>
            </a:p>
          </p:txBody>
        </p:sp>
        <p:pic>
          <p:nvPicPr>
            <p:cNvPr id="56" name="Picture 55">
              <a:extLst>
                <a:ext uri="{FF2B5EF4-FFF2-40B4-BE49-F238E27FC236}">
                  <a16:creationId xmlns:a16="http://schemas.microsoft.com/office/drawing/2014/main" id="{7B4A6E79-AD44-EB4A-9F7B-EFA3CC46E51A}"/>
                </a:ext>
              </a:extLst>
            </p:cNvPr>
            <p:cNvPicPr>
              <a:picLocks noChangeAspect="1"/>
            </p:cNvPicPr>
            <p:nvPr/>
          </p:nvPicPr>
          <p:blipFill rotWithShape="1">
            <a:blip r:embed="rId3"/>
            <a:srcRect l="6070" t="36804" r="6216" b="36181"/>
            <a:stretch/>
          </p:blipFill>
          <p:spPr>
            <a:xfrm>
              <a:off x="10386035" y="5158497"/>
              <a:ext cx="1143592" cy="352216"/>
            </a:xfrm>
            <a:prstGeom prst="rect">
              <a:avLst/>
            </a:prstGeom>
          </p:spPr>
        </p:pic>
      </p:grpSp>
      <p:sp>
        <p:nvSpPr>
          <p:cNvPr id="6" name="Rectangle 5">
            <a:extLst>
              <a:ext uri="{FF2B5EF4-FFF2-40B4-BE49-F238E27FC236}">
                <a16:creationId xmlns:a16="http://schemas.microsoft.com/office/drawing/2014/main" id="{ECF85126-611A-0B4C-91FE-D6A9790A78D9}"/>
              </a:ext>
            </a:extLst>
          </p:cNvPr>
          <p:cNvSpPr/>
          <p:nvPr/>
        </p:nvSpPr>
        <p:spPr>
          <a:xfrm>
            <a:off x="928023" y="1227197"/>
            <a:ext cx="4570124" cy="1569660"/>
          </a:xfrm>
          <a:prstGeom prst="rect">
            <a:avLst/>
          </a:prstGeom>
          <a:solidFill>
            <a:schemeClr val="bg1"/>
          </a:solidFill>
          <a:ln>
            <a:solidFill>
              <a:schemeClr val="accent1"/>
            </a:solidFill>
          </a:ln>
          <a:effectLst>
            <a:outerShdw blurRad="50800" dist="38100" dir="2700000" algn="tl" rotWithShape="0">
              <a:prstClr val="black">
                <a:alpha val="40000"/>
              </a:prstClr>
            </a:outerShdw>
          </a:effectLst>
        </p:spPr>
        <p:txBody>
          <a:bodyPr wrap="square">
            <a:spAutoFit/>
          </a:bodyPr>
          <a:lstStyle/>
          <a:p>
            <a:r>
              <a:rPr lang="en-US" sz="800" dirty="0"/>
              <a:t> Azure AD V1 JWT:</a:t>
            </a:r>
          </a:p>
          <a:p>
            <a:r>
              <a:rPr lang="en-US" sz="800" dirty="0"/>
              <a:t>{</a:t>
            </a:r>
          </a:p>
          <a:p>
            <a:r>
              <a:rPr lang="en-US" sz="800" dirty="0"/>
              <a:t>      "</a:t>
            </a:r>
            <a:r>
              <a:rPr lang="en-US" sz="800" dirty="0" err="1"/>
              <a:t>typ</a:t>
            </a:r>
            <a:r>
              <a:rPr lang="en-US" sz="800" dirty="0"/>
              <a:t>": "JWT",</a:t>
            </a:r>
          </a:p>
          <a:p>
            <a:r>
              <a:rPr lang="en-US" sz="800" dirty="0"/>
              <a:t>      "</a:t>
            </a:r>
            <a:r>
              <a:rPr lang="en-US" sz="800" dirty="0" err="1"/>
              <a:t>alg</a:t>
            </a:r>
            <a:r>
              <a:rPr lang="en-US" sz="800" dirty="0"/>
              <a:t>": "RS256",</a:t>
            </a:r>
          </a:p>
          <a:p>
            <a:r>
              <a:rPr lang="en-US" sz="800" dirty="0"/>
              <a:t>      "x5t": "nOo3ZDrODXEK1jKWhXslHR_KXEg",</a:t>
            </a:r>
          </a:p>
          <a:p>
            <a:r>
              <a:rPr lang="en-US" sz="800" dirty="0"/>
              <a:t>      "kid": "nOo3ZDrODXEK1jKWhXslHR_KXEg"</a:t>
            </a:r>
          </a:p>
          <a:p>
            <a:r>
              <a:rPr lang="en-US" sz="800" dirty="0"/>
              <a:t>    }.</a:t>
            </a:r>
          </a:p>
          <a:p>
            <a:r>
              <a:rPr lang="en-US" sz="800" dirty="0"/>
              <a:t>    {</a:t>
            </a:r>
          </a:p>
          <a:p>
            <a:r>
              <a:rPr lang="en-US" sz="800" dirty="0"/>
              <a:t>      …</a:t>
            </a:r>
          </a:p>
          <a:p>
            <a:r>
              <a:rPr lang="en-US" sz="800" dirty="0"/>
              <a:t>      "</a:t>
            </a:r>
            <a:r>
              <a:rPr lang="en-US" sz="800" dirty="0" err="1"/>
              <a:t>appid</a:t>
            </a:r>
            <a:r>
              <a:rPr lang="en-US" sz="800" dirty="0"/>
              <a:t>": "463be88f-d6af-4264-b3a2-048e5c3d9ea7",	&lt;-- AD-registered application UUID</a:t>
            </a:r>
          </a:p>
          <a:p>
            <a:r>
              <a:rPr lang="en-US" sz="800" dirty="0"/>
              <a:t>      …</a:t>
            </a:r>
          </a:p>
          <a:p>
            <a:r>
              <a:rPr lang="en-US" sz="800" dirty="0"/>
              <a:t>}</a:t>
            </a:r>
          </a:p>
        </p:txBody>
      </p:sp>
      <p:sp>
        <p:nvSpPr>
          <p:cNvPr id="9" name="Curved Right Arrow 8">
            <a:extLst>
              <a:ext uri="{FF2B5EF4-FFF2-40B4-BE49-F238E27FC236}">
                <a16:creationId xmlns:a16="http://schemas.microsoft.com/office/drawing/2014/main" id="{12E4E765-D392-B346-A33A-DE1831305758}"/>
              </a:ext>
            </a:extLst>
          </p:cNvPr>
          <p:cNvSpPr/>
          <p:nvPr/>
        </p:nvSpPr>
        <p:spPr>
          <a:xfrm>
            <a:off x="329852" y="2403796"/>
            <a:ext cx="780491" cy="1569660"/>
          </a:xfrm>
          <a:prstGeom prst="curvedRightArrow">
            <a:avLst>
              <a:gd name="adj1" fmla="val 12245"/>
              <a:gd name="adj2" fmla="val 33129"/>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64897214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4" name="Shape 124"/>
          <p:cNvSpPr txBox="1"/>
          <p:nvPr/>
        </p:nvSpPr>
        <p:spPr>
          <a:xfrm>
            <a:off x="0" y="0"/>
            <a:ext cx="7935200" cy="925600"/>
          </a:xfrm>
          <a:prstGeom prst="rect">
            <a:avLst/>
          </a:prstGeom>
          <a:noFill/>
          <a:ln>
            <a:noFill/>
          </a:ln>
        </p:spPr>
        <p:txBody>
          <a:bodyPr wrap="square" lIns="121900" tIns="121900" rIns="121900" bIns="121900" anchor="t" anchorCtr="0">
            <a:noAutofit/>
          </a:bodyPr>
          <a:lstStyle/>
          <a:p>
            <a:endParaRPr lang="en" sz="3200" b="1" dirty="0">
              <a:solidFill>
                <a:srgbClr val="224982"/>
              </a:solidFill>
            </a:endParaRPr>
          </a:p>
        </p:txBody>
      </p:sp>
      <p:sp>
        <p:nvSpPr>
          <p:cNvPr id="2" name="Title 1"/>
          <p:cNvSpPr>
            <a:spLocks noGrp="1"/>
          </p:cNvSpPr>
          <p:nvPr>
            <p:ph type="title"/>
          </p:nvPr>
        </p:nvSpPr>
        <p:spPr>
          <a:xfrm>
            <a:off x="329852" y="327666"/>
            <a:ext cx="11544822" cy="402352"/>
          </a:xfrm>
        </p:spPr>
        <p:txBody>
          <a:bodyPr/>
          <a:lstStyle/>
          <a:p>
            <a:r>
              <a:rPr lang="en-US" dirty="0"/>
              <a:t>Managed Identity authentication in</a:t>
            </a:r>
          </a:p>
        </p:txBody>
      </p:sp>
      <p:pic>
        <p:nvPicPr>
          <p:cNvPr id="50" name="Picture 49">
            <a:extLst>
              <a:ext uri="{FF2B5EF4-FFF2-40B4-BE49-F238E27FC236}">
                <a16:creationId xmlns:a16="http://schemas.microsoft.com/office/drawing/2014/main" id="{CE1259D2-D5A6-6C4E-ABA6-78079DDCBD3C}"/>
              </a:ext>
            </a:extLst>
          </p:cNvPr>
          <p:cNvPicPr>
            <a:picLocks noChangeAspect="1"/>
          </p:cNvPicPr>
          <p:nvPr/>
        </p:nvPicPr>
        <p:blipFill rotWithShape="1">
          <a:blip r:embed="rId3"/>
          <a:srcRect l="6070" t="36804" r="6216" b="36181"/>
          <a:stretch/>
        </p:blipFill>
        <p:spPr>
          <a:xfrm>
            <a:off x="7597057" y="165975"/>
            <a:ext cx="2202377" cy="678312"/>
          </a:xfrm>
          <a:prstGeom prst="rect">
            <a:avLst/>
          </a:prstGeom>
        </p:spPr>
      </p:pic>
      <p:sp>
        <p:nvSpPr>
          <p:cNvPr id="47" name="Shape 142">
            <a:extLst>
              <a:ext uri="{FF2B5EF4-FFF2-40B4-BE49-F238E27FC236}">
                <a16:creationId xmlns:a16="http://schemas.microsoft.com/office/drawing/2014/main" id="{CBA5EAB7-80E4-4F44-BBB9-9C549B51CE9A}"/>
              </a:ext>
            </a:extLst>
          </p:cNvPr>
          <p:cNvSpPr txBox="1"/>
          <p:nvPr/>
        </p:nvSpPr>
        <p:spPr>
          <a:xfrm>
            <a:off x="609600" y="1645271"/>
            <a:ext cx="6379440" cy="3939099"/>
          </a:xfrm>
          <a:prstGeom prst="rect">
            <a:avLst/>
          </a:prstGeom>
          <a:noFill/>
          <a:ln>
            <a:noFill/>
          </a:ln>
        </p:spPr>
        <p:txBody>
          <a:bodyPr wrap="square" lIns="121900" tIns="121900" rIns="121900" bIns="121900" anchor="t" anchorCtr="0">
            <a:noAutofit/>
          </a:bodyPr>
          <a:lstStyle/>
          <a:p>
            <a:pPr marL="457200" indent="-457200">
              <a:lnSpc>
                <a:spcPct val="150000"/>
              </a:lnSpc>
              <a:buFont typeface="+mj-lt"/>
              <a:buAutoNum type="arabicParenR"/>
            </a:pPr>
            <a:r>
              <a:rPr lang="en" sz="2000" dirty="0">
                <a:solidFill>
                  <a:srgbClr val="343434"/>
                </a:solidFill>
              </a:rPr>
              <a:t>Admin </a:t>
            </a:r>
            <a:r>
              <a:rPr lang="en" sz="2000" dirty="0" err="1">
                <a:solidFill>
                  <a:srgbClr val="343434"/>
                </a:solidFill>
              </a:rPr>
              <a:t>allowlists</a:t>
            </a:r>
            <a:r>
              <a:rPr lang="en" sz="2000" dirty="0">
                <a:solidFill>
                  <a:srgbClr val="343434"/>
                </a:solidFill>
              </a:rPr>
              <a:t> app identity with </a:t>
            </a:r>
            <a:r>
              <a:rPr lang="en-US" sz="2000" dirty="0" err="1">
                <a:solidFill>
                  <a:srgbClr val="343434"/>
                </a:solidFill>
              </a:rPr>
              <a:t>Conjur</a:t>
            </a:r>
            <a:endParaRPr lang="en" sz="2000" dirty="0">
              <a:solidFill>
                <a:srgbClr val="343434"/>
              </a:solidFill>
            </a:endParaRPr>
          </a:p>
          <a:p>
            <a:pPr marL="742950" lvl="1" indent="-285750">
              <a:lnSpc>
                <a:spcPct val="150000"/>
              </a:lnSpc>
              <a:buFont typeface="Arial" panose="020B0604020202020204" pitchFamily="34" charset="0"/>
              <a:buChar char="•"/>
            </a:pPr>
            <a:r>
              <a:rPr lang="en" sz="1400" dirty="0">
                <a:solidFill>
                  <a:srgbClr val="343434"/>
                </a:solidFill>
              </a:rPr>
              <a:t>Identity is a name annotated with: </a:t>
            </a:r>
          </a:p>
          <a:p>
            <a:pPr marL="1200150" lvl="2" indent="-285750">
              <a:lnSpc>
                <a:spcPct val="150000"/>
              </a:lnSpc>
              <a:buFont typeface="Arial" panose="020B0604020202020204" pitchFamily="34" charset="0"/>
              <a:buChar char="•"/>
            </a:pPr>
            <a:r>
              <a:rPr lang="en" sz="1400" dirty="0">
                <a:solidFill>
                  <a:srgbClr val="343434"/>
                </a:solidFill>
              </a:rPr>
              <a:t>Subscription + Resource Group</a:t>
            </a:r>
          </a:p>
          <a:p>
            <a:pPr marL="1200150" lvl="2" indent="-285750">
              <a:lnSpc>
                <a:spcPct val="150000"/>
              </a:lnSpc>
              <a:buFont typeface="Arial" panose="020B0604020202020204" pitchFamily="34" charset="0"/>
              <a:buChar char="•"/>
            </a:pPr>
            <a:r>
              <a:rPr lang="en" sz="1400" dirty="0">
                <a:solidFill>
                  <a:srgbClr val="343434"/>
                </a:solidFill>
              </a:rPr>
              <a:t>Subscription + Resource Group + System-Assigned Identity</a:t>
            </a:r>
          </a:p>
          <a:p>
            <a:pPr marL="1200150" lvl="2" indent="-285750">
              <a:lnSpc>
                <a:spcPct val="150000"/>
              </a:lnSpc>
              <a:buFont typeface="Arial" panose="020B0604020202020204" pitchFamily="34" charset="0"/>
              <a:buChar char="•"/>
            </a:pPr>
            <a:r>
              <a:rPr lang="en" sz="1400" dirty="0">
                <a:solidFill>
                  <a:srgbClr val="343434"/>
                </a:solidFill>
              </a:rPr>
              <a:t>Subscription + Resource Group + User-Assigned Identity</a:t>
            </a:r>
          </a:p>
          <a:p>
            <a:pPr marL="457200" indent="-457200">
              <a:lnSpc>
                <a:spcPct val="150000"/>
              </a:lnSpc>
              <a:buFont typeface="+mj-lt"/>
              <a:buAutoNum type="arabicParenR"/>
            </a:pPr>
            <a:r>
              <a:rPr lang="en" sz="2000" dirty="0">
                <a:solidFill>
                  <a:srgbClr val="343434"/>
                </a:solidFill>
              </a:rPr>
              <a:t>App gets Azure access token (JWT) from IMDS</a:t>
            </a:r>
          </a:p>
          <a:p>
            <a:pPr marL="457200" indent="-457200">
              <a:lnSpc>
                <a:spcPct val="150000"/>
              </a:lnSpc>
              <a:buFont typeface="+mj-lt"/>
              <a:buAutoNum type="arabicParenR"/>
            </a:pPr>
            <a:r>
              <a:rPr lang="en" sz="2000" dirty="0">
                <a:solidFill>
                  <a:srgbClr val="343434"/>
                </a:solidFill>
              </a:rPr>
              <a:t>App submits identity &amp; JWT to </a:t>
            </a:r>
            <a:r>
              <a:rPr lang="en-US" sz="2000" dirty="0" err="1">
                <a:solidFill>
                  <a:srgbClr val="343434"/>
                </a:solidFill>
              </a:rPr>
              <a:t>Conjur</a:t>
            </a:r>
            <a:endParaRPr lang="en" sz="2000" dirty="0">
              <a:solidFill>
                <a:srgbClr val="343434"/>
              </a:solidFill>
            </a:endParaRPr>
          </a:p>
          <a:p>
            <a:pPr marL="457200" indent="-457200">
              <a:lnSpc>
                <a:spcPct val="150000"/>
              </a:lnSpc>
              <a:buFont typeface="+mj-lt"/>
              <a:buAutoNum type="arabicParenR"/>
            </a:pPr>
            <a:r>
              <a:rPr lang="en-US" sz="2000" dirty="0" err="1">
                <a:solidFill>
                  <a:srgbClr val="343434"/>
                </a:solidFill>
              </a:rPr>
              <a:t>Conjur</a:t>
            </a:r>
            <a:r>
              <a:rPr lang="en" sz="2000" dirty="0">
                <a:solidFill>
                  <a:srgbClr val="343434"/>
                </a:solidFill>
              </a:rPr>
              <a:t> verifies token w/ STS endpoint for tenant</a:t>
            </a:r>
          </a:p>
          <a:p>
            <a:pPr marL="457200" indent="-457200">
              <a:lnSpc>
                <a:spcPct val="150000"/>
              </a:lnSpc>
              <a:buFont typeface="+mj-lt"/>
              <a:buAutoNum type="arabicParenR"/>
            </a:pPr>
            <a:r>
              <a:rPr lang="en-US" sz="2000" dirty="0" err="1">
                <a:solidFill>
                  <a:srgbClr val="343434"/>
                </a:solidFill>
              </a:rPr>
              <a:t>Conjur</a:t>
            </a:r>
            <a:r>
              <a:rPr lang="en" sz="2000" dirty="0">
                <a:solidFill>
                  <a:srgbClr val="343434"/>
                </a:solidFill>
              </a:rPr>
              <a:t> issues </a:t>
            </a:r>
            <a:r>
              <a:rPr lang="en-US" sz="2000" dirty="0" err="1">
                <a:solidFill>
                  <a:srgbClr val="343434"/>
                </a:solidFill>
              </a:rPr>
              <a:t>Conjur</a:t>
            </a:r>
            <a:r>
              <a:rPr lang="en" sz="2000" dirty="0">
                <a:solidFill>
                  <a:srgbClr val="343434"/>
                </a:solidFill>
              </a:rPr>
              <a:t> access token to app</a:t>
            </a:r>
          </a:p>
          <a:p>
            <a:endParaRPr lang="en" sz="2000" dirty="0">
              <a:solidFill>
                <a:srgbClr val="343434"/>
              </a:solidFill>
            </a:endParaRPr>
          </a:p>
        </p:txBody>
      </p:sp>
      <p:sp>
        <p:nvSpPr>
          <p:cNvPr id="48" name="Shape 123">
            <a:extLst>
              <a:ext uri="{FF2B5EF4-FFF2-40B4-BE49-F238E27FC236}">
                <a16:creationId xmlns:a16="http://schemas.microsoft.com/office/drawing/2014/main" id="{37812360-5792-614E-B809-CE764B08F175}"/>
              </a:ext>
            </a:extLst>
          </p:cNvPr>
          <p:cNvSpPr/>
          <p:nvPr/>
        </p:nvSpPr>
        <p:spPr>
          <a:xfrm>
            <a:off x="6618166" y="3935216"/>
            <a:ext cx="5108400" cy="2596194"/>
          </a:xfrm>
          <a:prstGeom prst="roundRect">
            <a:avLst>
              <a:gd name="adj" fmla="val 16667"/>
            </a:avLst>
          </a:prstGeom>
          <a:noFill/>
          <a:ln w="19050" cap="flat" cmpd="sng">
            <a:solidFill>
              <a:schemeClr val="accent1"/>
            </a:solidFill>
            <a:prstDash val="dash"/>
            <a:round/>
            <a:headEnd type="none" w="med" len="med"/>
            <a:tailEnd type="none" w="med" len="med"/>
          </a:ln>
        </p:spPr>
        <p:txBody>
          <a:bodyPr wrap="square" lIns="121900" tIns="121900" rIns="121900" bIns="121900" anchor="ctr" anchorCtr="0">
            <a:noAutofit/>
          </a:bodyPr>
          <a:lstStyle/>
          <a:p>
            <a:endParaRPr/>
          </a:p>
        </p:txBody>
      </p:sp>
      <p:cxnSp>
        <p:nvCxnSpPr>
          <p:cNvPr id="49" name="Shape 127">
            <a:extLst>
              <a:ext uri="{FF2B5EF4-FFF2-40B4-BE49-F238E27FC236}">
                <a16:creationId xmlns:a16="http://schemas.microsoft.com/office/drawing/2014/main" id="{B3211C8E-9513-0B40-A953-9531DEA2CD72}"/>
              </a:ext>
            </a:extLst>
          </p:cNvPr>
          <p:cNvCxnSpPr>
            <a:cxnSpLocks/>
            <a:stCxn id="69" idx="2"/>
            <a:endCxn id="86" idx="3"/>
          </p:cNvCxnSpPr>
          <p:nvPr/>
        </p:nvCxnSpPr>
        <p:spPr>
          <a:xfrm flipH="1">
            <a:off x="8474123" y="2958517"/>
            <a:ext cx="1542775" cy="2374420"/>
          </a:xfrm>
          <a:prstGeom prst="straightConnector1">
            <a:avLst/>
          </a:prstGeom>
          <a:noFill/>
          <a:ln w="19050" cap="flat" cmpd="sng">
            <a:solidFill>
              <a:srgbClr val="23C181"/>
            </a:solidFill>
            <a:prstDash val="dot"/>
            <a:round/>
            <a:headEnd type="none" w="lg" len="lg"/>
            <a:tailEnd type="triangle" w="lg" len="lg"/>
          </a:ln>
        </p:spPr>
      </p:cxnSp>
      <p:cxnSp>
        <p:nvCxnSpPr>
          <p:cNvPr id="51" name="Shape 158">
            <a:extLst>
              <a:ext uri="{FF2B5EF4-FFF2-40B4-BE49-F238E27FC236}">
                <a16:creationId xmlns:a16="http://schemas.microsoft.com/office/drawing/2014/main" id="{304874CE-B271-A94C-843A-AA90AB6E5BF0}"/>
              </a:ext>
            </a:extLst>
          </p:cNvPr>
          <p:cNvCxnSpPr>
            <a:cxnSpLocks/>
            <a:stCxn id="69" idx="3"/>
            <a:endCxn id="63" idx="0"/>
          </p:cNvCxnSpPr>
          <p:nvPr/>
        </p:nvCxnSpPr>
        <p:spPr>
          <a:xfrm>
            <a:off x="10571617" y="2403796"/>
            <a:ext cx="421275" cy="2591670"/>
          </a:xfrm>
          <a:prstGeom prst="bentConnector2">
            <a:avLst/>
          </a:prstGeom>
          <a:noFill/>
          <a:ln w="19050" cap="flat" cmpd="sng">
            <a:solidFill>
              <a:srgbClr val="23C181"/>
            </a:solidFill>
            <a:prstDash val="dot"/>
            <a:round/>
            <a:headEnd type="none" w="lg" len="lg"/>
            <a:tailEnd type="triangle" w="lg" len="lg"/>
          </a:ln>
        </p:spPr>
      </p:cxnSp>
      <p:grpSp>
        <p:nvGrpSpPr>
          <p:cNvPr id="52" name="Group 51">
            <a:extLst>
              <a:ext uri="{FF2B5EF4-FFF2-40B4-BE49-F238E27FC236}">
                <a16:creationId xmlns:a16="http://schemas.microsoft.com/office/drawing/2014/main" id="{016B2D16-78E3-5046-959A-D88850A2F8A5}"/>
              </a:ext>
            </a:extLst>
          </p:cNvPr>
          <p:cNvGrpSpPr/>
          <p:nvPr/>
        </p:nvGrpSpPr>
        <p:grpSpPr>
          <a:xfrm>
            <a:off x="6358565" y="1174613"/>
            <a:ext cx="1446363" cy="1280419"/>
            <a:chOff x="6174000" y="1515512"/>
            <a:chExt cx="1446363" cy="1280419"/>
          </a:xfrm>
        </p:grpSpPr>
        <p:sp>
          <p:nvSpPr>
            <p:cNvPr id="53" name="Shape 160">
              <a:extLst>
                <a:ext uri="{FF2B5EF4-FFF2-40B4-BE49-F238E27FC236}">
                  <a16:creationId xmlns:a16="http://schemas.microsoft.com/office/drawing/2014/main" id="{8D01273E-9FD9-C645-9EBF-3396C14FD82E}"/>
                </a:ext>
              </a:extLst>
            </p:cNvPr>
            <p:cNvSpPr/>
            <p:nvPr/>
          </p:nvSpPr>
          <p:spPr>
            <a:xfrm>
              <a:off x="6174000" y="1515512"/>
              <a:ext cx="802000" cy="780400"/>
            </a:xfrm>
            <a:custGeom>
              <a:avLst/>
              <a:gdLst/>
              <a:ahLst/>
              <a:cxnLst/>
              <a:rect l="0" t="0" r="0" b="0"/>
              <a:pathLst>
                <a:path w="120000" h="120000" extrusionOk="0">
                  <a:moveTo>
                    <a:pt x="95061" y="72558"/>
                  </a:moveTo>
                  <a:cubicBezTo>
                    <a:pt x="90617" y="71543"/>
                    <a:pt x="86913" y="70021"/>
                    <a:pt x="80740" y="65708"/>
                  </a:cubicBezTo>
                  <a:cubicBezTo>
                    <a:pt x="76543" y="61902"/>
                    <a:pt x="74567" y="56828"/>
                    <a:pt x="73827" y="53784"/>
                  </a:cubicBezTo>
                  <a:cubicBezTo>
                    <a:pt x="79259" y="47441"/>
                    <a:pt x="82469" y="38054"/>
                    <a:pt x="83703" y="30951"/>
                  </a:cubicBezTo>
                  <a:cubicBezTo>
                    <a:pt x="83950" y="29682"/>
                    <a:pt x="83950" y="28668"/>
                    <a:pt x="84197" y="27653"/>
                  </a:cubicBezTo>
                  <a:cubicBezTo>
                    <a:pt x="85679" y="12431"/>
                    <a:pt x="75061" y="0"/>
                    <a:pt x="60000" y="0"/>
                  </a:cubicBezTo>
                  <a:cubicBezTo>
                    <a:pt x="45185" y="0"/>
                    <a:pt x="34567" y="12431"/>
                    <a:pt x="36049" y="27653"/>
                  </a:cubicBezTo>
                  <a:cubicBezTo>
                    <a:pt x="36049" y="28668"/>
                    <a:pt x="36296" y="29682"/>
                    <a:pt x="36296" y="30951"/>
                  </a:cubicBezTo>
                  <a:cubicBezTo>
                    <a:pt x="37777" y="38562"/>
                    <a:pt x="41234" y="48202"/>
                    <a:pt x="46913" y="54545"/>
                  </a:cubicBezTo>
                  <a:cubicBezTo>
                    <a:pt x="45185" y="62663"/>
                    <a:pt x="39506" y="65708"/>
                    <a:pt x="39506" y="65708"/>
                  </a:cubicBezTo>
                  <a:cubicBezTo>
                    <a:pt x="33333" y="70021"/>
                    <a:pt x="29382" y="71543"/>
                    <a:pt x="25185" y="72558"/>
                  </a:cubicBezTo>
                  <a:cubicBezTo>
                    <a:pt x="12592" y="75095"/>
                    <a:pt x="987" y="92346"/>
                    <a:pt x="0" y="106553"/>
                  </a:cubicBezTo>
                  <a:cubicBezTo>
                    <a:pt x="17283" y="115179"/>
                    <a:pt x="37777" y="120000"/>
                    <a:pt x="60000" y="120000"/>
                  </a:cubicBezTo>
                  <a:cubicBezTo>
                    <a:pt x="82222" y="120000"/>
                    <a:pt x="102716" y="115179"/>
                    <a:pt x="120000" y="106553"/>
                  </a:cubicBezTo>
                  <a:cubicBezTo>
                    <a:pt x="119012" y="92346"/>
                    <a:pt x="107407" y="75095"/>
                    <a:pt x="95061" y="72558"/>
                  </a:cubicBezTo>
                  <a:close/>
                </a:path>
              </a:pathLst>
            </a:custGeom>
            <a:solidFill>
              <a:srgbClr val="DEDEDE"/>
            </a:solidFill>
            <a:ln>
              <a:noFill/>
            </a:ln>
          </p:spPr>
          <p:txBody>
            <a:bodyPr wrap="square" lIns="121900" tIns="60933" rIns="121900" bIns="60933" anchor="t" anchorCtr="0">
              <a:noAutofit/>
            </a:bodyPr>
            <a:lstStyle/>
            <a:p>
              <a:endParaRPr>
                <a:solidFill>
                  <a:srgbClr val="000000"/>
                </a:solidFill>
                <a:latin typeface="Calibri"/>
                <a:ea typeface="Calibri"/>
                <a:cs typeface="Calibri"/>
                <a:sym typeface="Calibri"/>
              </a:endParaRPr>
            </a:p>
          </p:txBody>
        </p:sp>
        <p:grpSp>
          <p:nvGrpSpPr>
            <p:cNvPr id="54" name="Group 53">
              <a:extLst>
                <a:ext uri="{FF2B5EF4-FFF2-40B4-BE49-F238E27FC236}">
                  <a16:creationId xmlns:a16="http://schemas.microsoft.com/office/drawing/2014/main" id="{2060B234-F454-FA40-A904-573FB6D5F405}"/>
                </a:ext>
              </a:extLst>
            </p:cNvPr>
            <p:cNvGrpSpPr/>
            <p:nvPr/>
          </p:nvGrpSpPr>
          <p:grpSpPr>
            <a:xfrm>
              <a:off x="6618166" y="1890642"/>
              <a:ext cx="1002197" cy="905289"/>
              <a:chOff x="6618166" y="1890642"/>
              <a:chExt cx="1002197" cy="905289"/>
            </a:xfrm>
          </p:grpSpPr>
          <p:pic>
            <p:nvPicPr>
              <p:cNvPr id="55" name="Shape 126">
                <a:extLst>
                  <a:ext uri="{FF2B5EF4-FFF2-40B4-BE49-F238E27FC236}">
                    <a16:creationId xmlns:a16="http://schemas.microsoft.com/office/drawing/2014/main" id="{B85421D9-5B55-2745-A760-CBC141773AFB}"/>
                  </a:ext>
                </a:extLst>
              </p:cNvPr>
              <p:cNvPicPr preferRelativeResize="0"/>
              <p:nvPr/>
            </p:nvPicPr>
            <p:blipFill rotWithShape="1">
              <a:blip r:embed="rId4">
                <a:alphaModFix/>
              </a:blip>
              <a:srcRect/>
              <a:stretch/>
            </p:blipFill>
            <p:spPr>
              <a:xfrm>
                <a:off x="6708829" y="1890642"/>
                <a:ext cx="638400" cy="688000"/>
              </a:xfrm>
              <a:prstGeom prst="rect">
                <a:avLst/>
              </a:prstGeom>
              <a:noFill/>
              <a:ln>
                <a:noFill/>
              </a:ln>
            </p:spPr>
          </p:pic>
          <p:sp>
            <p:nvSpPr>
              <p:cNvPr id="57" name="Rectangle 56">
                <a:extLst>
                  <a:ext uri="{FF2B5EF4-FFF2-40B4-BE49-F238E27FC236}">
                    <a16:creationId xmlns:a16="http://schemas.microsoft.com/office/drawing/2014/main" id="{FA875B07-E641-EF4C-89A9-40B2329D9C38}"/>
                  </a:ext>
                </a:extLst>
              </p:cNvPr>
              <p:cNvSpPr/>
              <p:nvPr/>
            </p:nvSpPr>
            <p:spPr>
              <a:xfrm>
                <a:off x="6618166" y="2534321"/>
                <a:ext cx="1002197" cy="261610"/>
              </a:xfrm>
              <a:prstGeom prst="rect">
                <a:avLst/>
              </a:prstGeom>
            </p:spPr>
            <p:txBody>
              <a:bodyPr wrap="none">
                <a:spAutoFit/>
              </a:bodyPr>
              <a:lstStyle/>
              <a:p>
                <a:r>
                  <a:rPr lang="en-US" sz="1100" dirty="0" err="1">
                    <a:solidFill>
                      <a:srgbClr val="343434"/>
                    </a:solidFill>
                  </a:rPr>
                  <a:t>Conjur</a:t>
                </a:r>
                <a:r>
                  <a:rPr lang="en" sz="1100" dirty="0">
                    <a:solidFill>
                      <a:srgbClr val="343434"/>
                    </a:solidFill>
                  </a:rPr>
                  <a:t> policy</a:t>
                </a:r>
                <a:endParaRPr lang="en-US" sz="1100" dirty="0"/>
              </a:p>
            </p:txBody>
          </p:sp>
        </p:grpSp>
      </p:grpSp>
      <p:cxnSp>
        <p:nvCxnSpPr>
          <p:cNvPr id="59" name="Shape 157">
            <a:extLst>
              <a:ext uri="{FF2B5EF4-FFF2-40B4-BE49-F238E27FC236}">
                <a16:creationId xmlns:a16="http://schemas.microsoft.com/office/drawing/2014/main" id="{78AD5D02-5584-1943-A9EC-5E10C9CDCC5E}"/>
              </a:ext>
            </a:extLst>
          </p:cNvPr>
          <p:cNvCxnSpPr>
            <a:cxnSpLocks/>
            <a:stCxn id="94" idx="2"/>
            <a:endCxn id="86" idx="2"/>
          </p:cNvCxnSpPr>
          <p:nvPr/>
        </p:nvCxnSpPr>
        <p:spPr>
          <a:xfrm rot="5400000" flipH="1">
            <a:off x="8559924" y="5088536"/>
            <a:ext cx="191420" cy="1605822"/>
          </a:xfrm>
          <a:prstGeom prst="bentConnector3">
            <a:avLst>
              <a:gd name="adj1" fmla="val -119423"/>
            </a:avLst>
          </a:prstGeom>
          <a:noFill/>
          <a:ln w="19050" cap="flat" cmpd="sng">
            <a:solidFill>
              <a:srgbClr val="23C181"/>
            </a:solidFill>
            <a:prstDash val="dot"/>
            <a:round/>
            <a:headEnd type="none" w="lg" len="lg"/>
            <a:tailEnd type="triangle" w="lg" len="lg"/>
          </a:ln>
        </p:spPr>
      </p:cxnSp>
      <p:cxnSp>
        <p:nvCxnSpPr>
          <p:cNvPr id="60" name="Shape 158">
            <a:extLst>
              <a:ext uri="{FF2B5EF4-FFF2-40B4-BE49-F238E27FC236}">
                <a16:creationId xmlns:a16="http://schemas.microsoft.com/office/drawing/2014/main" id="{787DD4C5-9239-9745-92AE-64B2EBE4D49B}"/>
              </a:ext>
            </a:extLst>
          </p:cNvPr>
          <p:cNvCxnSpPr>
            <a:cxnSpLocks/>
            <a:stCxn id="55" idx="3"/>
            <a:endCxn id="69" idx="0"/>
          </p:cNvCxnSpPr>
          <p:nvPr/>
        </p:nvCxnSpPr>
        <p:spPr>
          <a:xfrm flipV="1">
            <a:off x="7531794" y="1849075"/>
            <a:ext cx="2485104" cy="44668"/>
          </a:xfrm>
          <a:prstGeom prst="bentConnector4">
            <a:avLst>
              <a:gd name="adj1" fmla="val 38839"/>
              <a:gd name="adj2" fmla="val 1281902"/>
            </a:avLst>
          </a:prstGeom>
          <a:noFill/>
          <a:ln w="19050" cap="flat" cmpd="sng">
            <a:solidFill>
              <a:srgbClr val="23C181"/>
            </a:solidFill>
            <a:prstDash val="dot"/>
            <a:round/>
            <a:headEnd type="none" w="lg" len="lg"/>
            <a:tailEnd type="triangle" w="lg" len="lg"/>
          </a:ln>
        </p:spPr>
      </p:cxnSp>
      <p:cxnSp>
        <p:nvCxnSpPr>
          <p:cNvPr id="61" name="Shape 127">
            <a:extLst>
              <a:ext uri="{FF2B5EF4-FFF2-40B4-BE49-F238E27FC236}">
                <a16:creationId xmlns:a16="http://schemas.microsoft.com/office/drawing/2014/main" id="{8A469BEB-7BFF-FE45-BFE2-08BA52BBB5FD}"/>
              </a:ext>
            </a:extLst>
          </p:cNvPr>
          <p:cNvCxnSpPr>
            <a:cxnSpLocks/>
            <a:stCxn id="86" idx="0"/>
            <a:endCxn id="69" idx="1"/>
          </p:cNvCxnSpPr>
          <p:nvPr/>
        </p:nvCxnSpPr>
        <p:spPr>
          <a:xfrm flipV="1">
            <a:off x="7852723" y="2403796"/>
            <a:ext cx="1609456" cy="2466341"/>
          </a:xfrm>
          <a:prstGeom prst="straightConnector1">
            <a:avLst/>
          </a:prstGeom>
          <a:noFill/>
          <a:ln w="19050" cap="flat" cmpd="sng">
            <a:solidFill>
              <a:srgbClr val="23C181"/>
            </a:solidFill>
            <a:prstDash val="dot"/>
            <a:round/>
            <a:headEnd type="none" w="lg" len="lg"/>
            <a:tailEnd type="triangle" w="lg" len="lg"/>
          </a:ln>
        </p:spPr>
      </p:cxnSp>
      <p:grpSp>
        <p:nvGrpSpPr>
          <p:cNvPr id="62" name="Group 61">
            <a:extLst>
              <a:ext uri="{FF2B5EF4-FFF2-40B4-BE49-F238E27FC236}">
                <a16:creationId xmlns:a16="http://schemas.microsoft.com/office/drawing/2014/main" id="{A7C88E90-FB62-6E47-AA14-8D1BECAE1AFE}"/>
              </a:ext>
            </a:extLst>
          </p:cNvPr>
          <p:cNvGrpSpPr/>
          <p:nvPr/>
        </p:nvGrpSpPr>
        <p:grpSpPr>
          <a:xfrm>
            <a:off x="10497046" y="4348946"/>
            <a:ext cx="1032581" cy="1638211"/>
            <a:chOff x="10268007" y="4353470"/>
            <a:chExt cx="1032581" cy="1638211"/>
          </a:xfrm>
        </p:grpSpPr>
        <p:pic>
          <p:nvPicPr>
            <p:cNvPr id="63" name="Graphic 62">
              <a:extLst>
                <a:ext uri="{FF2B5EF4-FFF2-40B4-BE49-F238E27FC236}">
                  <a16:creationId xmlns:a16="http://schemas.microsoft.com/office/drawing/2014/main" id="{CB8D3485-DEA3-6445-9581-6062DA88C1A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268007" y="4999990"/>
              <a:ext cx="991691" cy="991691"/>
            </a:xfrm>
            <a:prstGeom prst="rect">
              <a:avLst/>
            </a:prstGeom>
          </p:spPr>
        </p:pic>
        <p:sp>
          <p:nvSpPr>
            <p:cNvPr id="65" name="Shape 168">
              <a:extLst>
                <a:ext uri="{FF2B5EF4-FFF2-40B4-BE49-F238E27FC236}">
                  <a16:creationId xmlns:a16="http://schemas.microsoft.com/office/drawing/2014/main" id="{EAC217FE-633C-C546-B3D7-BD5A31189864}"/>
                </a:ext>
              </a:extLst>
            </p:cNvPr>
            <p:cNvSpPr/>
            <p:nvPr/>
          </p:nvSpPr>
          <p:spPr>
            <a:xfrm>
              <a:off x="10399881" y="4385543"/>
              <a:ext cx="285600" cy="285600"/>
            </a:xfrm>
            <a:prstGeom prst="ellipse">
              <a:avLst/>
            </a:prstGeom>
            <a:solidFill>
              <a:schemeClr val="tx1"/>
            </a:solidFill>
            <a:ln w="9525" cap="flat" cmpd="sng">
              <a:solidFill>
                <a:schemeClr val="bg1">
                  <a:lumMod val="50000"/>
                </a:schemeClr>
              </a:solidFill>
              <a:prstDash val="solid"/>
              <a:round/>
              <a:headEnd type="none" w="med" len="med"/>
              <a:tailEnd type="none" w="med" len="med"/>
            </a:ln>
          </p:spPr>
          <p:txBody>
            <a:bodyPr wrap="square" lIns="121900" tIns="121900" rIns="121900" bIns="121900" anchor="ctr" anchorCtr="0">
              <a:noAutofit/>
            </a:bodyPr>
            <a:lstStyle/>
            <a:p>
              <a:pPr algn="ctr"/>
              <a:r>
                <a:rPr lang="en-US" dirty="0">
                  <a:solidFill>
                    <a:srgbClr val="FFFFFF"/>
                  </a:solidFill>
                  <a:latin typeface="Open Sans"/>
                  <a:ea typeface="Open Sans"/>
                  <a:cs typeface="Open Sans"/>
                  <a:sym typeface="Open Sans"/>
                </a:rPr>
                <a:t>4</a:t>
              </a:r>
              <a:endParaRPr dirty="0">
                <a:solidFill>
                  <a:srgbClr val="FFFFFF"/>
                </a:solidFill>
                <a:latin typeface="Open Sans"/>
                <a:ea typeface="Open Sans"/>
                <a:cs typeface="Open Sans"/>
                <a:sym typeface="Open Sans"/>
              </a:endParaRPr>
            </a:p>
          </p:txBody>
        </p:sp>
        <p:pic>
          <p:nvPicPr>
            <p:cNvPr id="66" name="Graphic 65">
              <a:extLst>
                <a:ext uri="{FF2B5EF4-FFF2-40B4-BE49-F238E27FC236}">
                  <a16:creationId xmlns:a16="http://schemas.microsoft.com/office/drawing/2014/main" id="{85368EA9-9A51-574A-86D1-62043C92DB4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830688" y="4353470"/>
              <a:ext cx="469900" cy="469900"/>
            </a:xfrm>
            <a:prstGeom prst="rect">
              <a:avLst/>
            </a:prstGeom>
          </p:spPr>
        </p:pic>
        <p:sp>
          <p:nvSpPr>
            <p:cNvPr id="67" name="Rectangle 66">
              <a:extLst>
                <a:ext uri="{FF2B5EF4-FFF2-40B4-BE49-F238E27FC236}">
                  <a16:creationId xmlns:a16="http://schemas.microsoft.com/office/drawing/2014/main" id="{114EFD1C-D88B-164F-99B9-8E054A45675F}"/>
                </a:ext>
              </a:extLst>
            </p:cNvPr>
            <p:cNvSpPr/>
            <p:nvPr/>
          </p:nvSpPr>
          <p:spPr>
            <a:xfrm>
              <a:off x="10893892" y="4671143"/>
              <a:ext cx="365806" cy="261610"/>
            </a:xfrm>
            <a:prstGeom prst="rect">
              <a:avLst/>
            </a:prstGeom>
          </p:spPr>
          <p:txBody>
            <a:bodyPr wrap="none">
              <a:spAutoFit/>
            </a:bodyPr>
            <a:lstStyle/>
            <a:p>
              <a:r>
                <a:rPr lang="en" sz="1100" dirty="0" err="1">
                  <a:solidFill>
                    <a:srgbClr val="343434"/>
                  </a:solidFill>
                </a:rPr>
                <a:t>jwt</a:t>
              </a:r>
              <a:endParaRPr lang="en-US" sz="1100" dirty="0"/>
            </a:p>
          </p:txBody>
        </p:sp>
      </p:grpSp>
      <p:grpSp>
        <p:nvGrpSpPr>
          <p:cNvPr id="68" name="Group 67">
            <a:extLst>
              <a:ext uri="{FF2B5EF4-FFF2-40B4-BE49-F238E27FC236}">
                <a16:creationId xmlns:a16="http://schemas.microsoft.com/office/drawing/2014/main" id="{18E33BC1-345B-544B-80B2-A6E22B24E986}"/>
              </a:ext>
            </a:extLst>
          </p:cNvPr>
          <p:cNvGrpSpPr/>
          <p:nvPr/>
        </p:nvGrpSpPr>
        <p:grpSpPr>
          <a:xfrm>
            <a:off x="8363196" y="1465873"/>
            <a:ext cx="2208421" cy="1957555"/>
            <a:chOff x="8363196" y="1465873"/>
            <a:chExt cx="2208421" cy="1957555"/>
          </a:xfrm>
        </p:grpSpPr>
        <p:pic>
          <p:nvPicPr>
            <p:cNvPr id="69" name="Shape 125" descr="conjur-circle-logo-1.png">
              <a:extLst>
                <a:ext uri="{FF2B5EF4-FFF2-40B4-BE49-F238E27FC236}">
                  <a16:creationId xmlns:a16="http://schemas.microsoft.com/office/drawing/2014/main" id="{D3C88C97-AE26-5246-A80E-5AE8B77E80F2}"/>
                </a:ext>
              </a:extLst>
            </p:cNvPr>
            <p:cNvPicPr preferRelativeResize="0"/>
            <p:nvPr/>
          </p:nvPicPr>
          <p:blipFill>
            <a:blip r:embed="rId9">
              <a:alphaModFix/>
            </a:blip>
            <a:stretch>
              <a:fillRect/>
            </a:stretch>
          </p:blipFill>
          <p:spPr>
            <a:xfrm>
              <a:off x="9462179" y="1849075"/>
              <a:ext cx="1109438" cy="1109442"/>
            </a:xfrm>
            <a:prstGeom prst="rect">
              <a:avLst/>
            </a:prstGeom>
            <a:noFill/>
            <a:ln>
              <a:noFill/>
            </a:ln>
          </p:spPr>
        </p:pic>
        <p:sp>
          <p:nvSpPr>
            <p:cNvPr id="70" name="Shape 168">
              <a:extLst>
                <a:ext uri="{FF2B5EF4-FFF2-40B4-BE49-F238E27FC236}">
                  <a16:creationId xmlns:a16="http://schemas.microsoft.com/office/drawing/2014/main" id="{BAADD72E-9FCA-5D4A-A1C4-4B09705243FF}"/>
                </a:ext>
              </a:extLst>
            </p:cNvPr>
            <p:cNvSpPr/>
            <p:nvPr/>
          </p:nvSpPr>
          <p:spPr>
            <a:xfrm>
              <a:off x="8994146" y="1474875"/>
              <a:ext cx="285600" cy="285600"/>
            </a:xfrm>
            <a:prstGeom prst="ellipse">
              <a:avLst/>
            </a:prstGeom>
            <a:solidFill>
              <a:schemeClr val="tx1"/>
            </a:solidFill>
            <a:ln w="9525" cap="flat" cmpd="sng">
              <a:solidFill>
                <a:schemeClr val="bg1">
                  <a:lumMod val="50000"/>
                </a:schemeClr>
              </a:solidFill>
              <a:prstDash val="solid"/>
              <a:round/>
              <a:headEnd type="none" w="med" len="med"/>
              <a:tailEnd type="none" w="med" len="med"/>
            </a:ln>
          </p:spPr>
          <p:txBody>
            <a:bodyPr wrap="square" lIns="121900" tIns="121900" rIns="121900" bIns="121900" anchor="ctr" anchorCtr="0">
              <a:noAutofit/>
            </a:bodyPr>
            <a:lstStyle/>
            <a:p>
              <a:pPr algn="ctr"/>
              <a:r>
                <a:rPr lang="en-US" dirty="0">
                  <a:solidFill>
                    <a:srgbClr val="FFFFFF"/>
                  </a:solidFill>
                  <a:latin typeface="Open Sans"/>
                  <a:ea typeface="Open Sans"/>
                  <a:cs typeface="Open Sans"/>
                  <a:sym typeface="Open Sans"/>
                </a:rPr>
                <a:t>1</a:t>
              </a:r>
              <a:endParaRPr dirty="0">
                <a:solidFill>
                  <a:srgbClr val="FFFFFF"/>
                </a:solidFill>
                <a:latin typeface="Open Sans"/>
                <a:ea typeface="Open Sans"/>
                <a:cs typeface="Open Sans"/>
                <a:sym typeface="Open Sans"/>
              </a:endParaRPr>
            </a:p>
          </p:txBody>
        </p:sp>
        <p:pic>
          <p:nvPicPr>
            <p:cNvPr id="73" name="Shape 149" descr="machine-identity-cybrgreen.png">
              <a:extLst>
                <a:ext uri="{FF2B5EF4-FFF2-40B4-BE49-F238E27FC236}">
                  <a16:creationId xmlns:a16="http://schemas.microsoft.com/office/drawing/2014/main" id="{CA24029A-8BDF-E547-9F5F-802BC09B416B}"/>
                </a:ext>
              </a:extLst>
            </p:cNvPr>
            <p:cNvPicPr preferRelativeResize="0"/>
            <p:nvPr/>
          </p:nvPicPr>
          <p:blipFill>
            <a:blip r:embed="rId10">
              <a:alphaModFix/>
            </a:blip>
            <a:stretch>
              <a:fillRect/>
            </a:stretch>
          </p:blipFill>
          <p:spPr>
            <a:xfrm>
              <a:off x="9418774" y="1465873"/>
              <a:ext cx="303059" cy="303605"/>
            </a:xfrm>
            <a:prstGeom prst="rect">
              <a:avLst/>
            </a:prstGeom>
            <a:noFill/>
            <a:ln>
              <a:noFill/>
            </a:ln>
          </p:spPr>
        </p:pic>
        <p:sp>
          <p:nvSpPr>
            <p:cNvPr id="74" name="Shape 168">
              <a:extLst>
                <a:ext uri="{FF2B5EF4-FFF2-40B4-BE49-F238E27FC236}">
                  <a16:creationId xmlns:a16="http://schemas.microsoft.com/office/drawing/2014/main" id="{82F473D2-F570-B042-8EF9-02F387DC3C4F}"/>
                </a:ext>
              </a:extLst>
            </p:cNvPr>
            <p:cNvSpPr/>
            <p:nvPr/>
          </p:nvSpPr>
          <p:spPr>
            <a:xfrm>
              <a:off x="8363196" y="2915480"/>
              <a:ext cx="285600" cy="285600"/>
            </a:xfrm>
            <a:prstGeom prst="ellipse">
              <a:avLst/>
            </a:prstGeom>
            <a:solidFill>
              <a:schemeClr val="tx1"/>
            </a:solidFill>
            <a:ln w="9525" cap="flat" cmpd="sng">
              <a:solidFill>
                <a:schemeClr val="bg1">
                  <a:lumMod val="50000"/>
                </a:schemeClr>
              </a:solidFill>
              <a:prstDash val="solid"/>
              <a:round/>
              <a:headEnd type="none" w="med" len="med"/>
              <a:tailEnd type="none" w="med" len="med"/>
            </a:ln>
          </p:spPr>
          <p:txBody>
            <a:bodyPr wrap="square" lIns="121900" tIns="121900" rIns="121900" bIns="121900" anchor="ctr" anchorCtr="0">
              <a:noAutofit/>
            </a:bodyPr>
            <a:lstStyle/>
            <a:p>
              <a:pPr algn="ctr"/>
              <a:r>
                <a:rPr lang="en-US" dirty="0">
                  <a:solidFill>
                    <a:srgbClr val="FFFFFF"/>
                  </a:solidFill>
                  <a:latin typeface="Open Sans"/>
                  <a:ea typeface="Open Sans"/>
                  <a:cs typeface="Open Sans"/>
                  <a:sym typeface="Open Sans"/>
                </a:rPr>
                <a:t>3</a:t>
              </a:r>
              <a:endParaRPr dirty="0">
                <a:solidFill>
                  <a:srgbClr val="FFFFFF"/>
                </a:solidFill>
                <a:latin typeface="Open Sans"/>
                <a:ea typeface="Open Sans"/>
                <a:cs typeface="Open Sans"/>
                <a:sym typeface="Open Sans"/>
              </a:endParaRPr>
            </a:p>
          </p:txBody>
        </p:sp>
        <p:pic>
          <p:nvPicPr>
            <p:cNvPr id="75" name="Shape 149" descr="machine-identity-cybrgreen.png">
              <a:extLst>
                <a:ext uri="{FF2B5EF4-FFF2-40B4-BE49-F238E27FC236}">
                  <a16:creationId xmlns:a16="http://schemas.microsoft.com/office/drawing/2014/main" id="{8C53424E-7462-A444-9788-4D40B0FBC7DC}"/>
                </a:ext>
              </a:extLst>
            </p:cNvPr>
            <p:cNvPicPr preferRelativeResize="0"/>
            <p:nvPr/>
          </p:nvPicPr>
          <p:blipFill>
            <a:blip r:embed="rId10">
              <a:alphaModFix/>
            </a:blip>
            <a:stretch>
              <a:fillRect/>
            </a:stretch>
          </p:blipFill>
          <p:spPr>
            <a:xfrm>
              <a:off x="8698246" y="2931219"/>
              <a:ext cx="303059" cy="303605"/>
            </a:xfrm>
            <a:prstGeom prst="rect">
              <a:avLst/>
            </a:prstGeom>
            <a:noFill/>
            <a:ln>
              <a:noFill/>
            </a:ln>
          </p:spPr>
        </p:pic>
        <p:pic>
          <p:nvPicPr>
            <p:cNvPr id="76" name="Graphic 75">
              <a:extLst>
                <a:ext uri="{FF2B5EF4-FFF2-40B4-BE49-F238E27FC236}">
                  <a16:creationId xmlns:a16="http://schemas.microsoft.com/office/drawing/2014/main" id="{421BB049-C557-FC43-8D48-1DBAE936FC3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026778" y="2837517"/>
              <a:ext cx="469900" cy="469900"/>
            </a:xfrm>
            <a:prstGeom prst="rect">
              <a:avLst/>
            </a:prstGeom>
          </p:spPr>
        </p:pic>
        <p:sp>
          <p:nvSpPr>
            <p:cNvPr id="77" name="Rectangle 76">
              <a:extLst>
                <a:ext uri="{FF2B5EF4-FFF2-40B4-BE49-F238E27FC236}">
                  <a16:creationId xmlns:a16="http://schemas.microsoft.com/office/drawing/2014/main" id="{A8419726-C52D-1C49-A130-5B63CB12F357}"/>
                </a:ext>
              </a:extLst>
            </p:cNvPr>
            <p:cNvSpPr/>
            <p:nvPr/>
          </p:nvSpPr>
          <p:spPr>
            <a:xfrm>
              <a:off x="9078385" y="3161818"/>
              <a:ext cx="365806" cy="261610"/>
            </a:xfrm>
            <a:prstGeom prst="rect">
              <a:avLst/>
            </a:prstGeom>
          </p:spPr>
          <p:txBody>
            <a:bodyPr wrap="none">
              <a:spAutoFit/>
            </a:bodyPr>
            <a:lstStyle/>
            <a:p>
              <a:r>
                <a:rPr lang="en" sz="1100" dirty="0" err="1">
                  <a:solidFill>
                    <a:srgbClr val="343434"/>
                  </a:solidFill>
                </a:rPr>
                <a:t>jwt</a:t>
              </a:r>
              <a:endParaRPr lang="en-US" sz="1100" dirty="0"/>
            </a:p>
          </p:txBody>
        </p:sp>
        <p:sp>
          <p:nvSpPr>
            <p:cNvPr id="78" name="Rectangle 77">
              <a:extLst>
                <a:ext uri="{FF2B5EF4-FFF2-40B4-BE49-F238E27FC236}">
                  <a16:creationId xmlns:a16="http://schemas.microsoft.com/office/drawing/2014/main" id="{3BF9E76E-A85C-8946-8E7D-560A11E3ADE5}"/>
                </a:ext>
              </a:extLst>
            </p:cNvPr>
            <p:cNvSpPr/>
            <p:nvPr/>
          </p:nvSpPr>
          <p:spPr>
            <a:xfrm>
              <a:off x="8502385" y="3161770"/>
              <a:ext cx="623889" cy="261610"/>
            </a:xfrm>
            <a:prstGeom prst="rect">
              <a:avLst/>
            </a:prstGeom>
          </p:spPr>
          <p:txBody>
            <a:bodyPr wrap="none">
              <a:spAutoFit/>
            </a:bodyPr>
            <a:lstStyle/>
            <a:p>
              <a:r>
                <a:rPr lang="en" sz="1100" dirty="0">
                  <a:solidFill>
                    <a:srgbClr val="343434"/>
                  </a:solidFill>
                </a:rPr>
                <a:t>identity</a:t>
              </a:r>
              <a:endParaRPr lang="en-US" sz="1100" dirty="0"/>
            </a:p>
          </p:txBody>
        </p:sp>
        <p:sp>
          <p:nvSpPr>
            <p:cNvPr id="79" name="Rectangle 78">
              <a:extLst>
                <a:ext uri="{FF2B5EF4-FFF2-40B4-BE49-F238E27FC236}">
                  <a16:creationId xmlns:a16="http://schemas.microsoft.com/office/drawing/2014/main" id="{2E55E288-3623-5844-B451-4996D14ECAB9}"/>
                </a:ext>
              </a:extLst>
            </p:cNvPr>
            <p:cNvSpPr/>
            <p:nvPr/>
          </p:nvSpPr>
          <p:spPr>
            <a:xfrm>
              <a:off x="9266567" y="1706398"/>
              <a:ext cx="623889" cy="261610"/>
            </a:xfrm>
            <a:prstGeom prst="rect">
              <a:avLst/>
            </a:prstGeom>
          </p:spPr>
          <p:txBody>
            <a:bodyPr wrap="none">
              <a:spAutoFit/>
            </a:bodyPr>
            <a:lstStyle/>
            <a:p>
              <a:r>
                <a:rPr lang="en" sz="1100" dirty="0">
                  <a:solidFill>
                    <a:srgbClr val="343434"/>
                  </a:solidFill>
                </a:rPr>
                <a:t>identity</a:t>
              </a:r>
              <a:endParaRPr lang="en-US" sz="1100" dirty="0"/>
            </a:p>
          </p:txBody>
        </p:sp>
      </p:grpSp>
      <p:grpSp>
        <p:nvGrpSpPr>
          <p:cNvPr id="80" name="Group 79">
            <a:extLst>
              <a:ext uri="{FF2B5EF4-FFF2-40B4-BE49-F238E27FC236}">
                <a16:creationId xmlns:a16="http://schemas.microsoft.com/office/drawing/2014/main" id="{958DF16C-3337-764D-BA56-C6AD3F0C582F}"/>
              </a:ext>
            </a:extLst>
          </p:cNvPr>
          <p:cNvGrpSpPr/>
          <p:nvPr/>
        </p:nvGrpSpPr>
        <p:grpSpPr>
          <a:xfrm>
            <a:off x="7231323" y="4078984"/>
            <a:ext cx="2501068" cy="2359346"/>
            <a:chOff x="7231323" y="4066792"/>
            <a:chExt cx="2501068" cy="2359346"/>
          </a:xfrm>
        </p:grpSpPr>
        <p:sp>
          <p:nvSpPr>
            <p:cNvPr id="81" name="Shape 168">
              <a:extLst>
                <a:ext uri="{FF2B5EF4-FFF2-40B4-BE49-F238E27FC236}">
                  <a16:creationId xmlns:a16="http://schemas.microsoft.com/office/drawing/2014/main" id="{030C0C06-7838-154A-A960-BC8862B06CD8}"/>
                </a:ext>
              </a:extLst>
            </p:cNvPr>
            <p:cNvSpPr/>
            <p:nvPr/>
          </p:nvSpPr>
          <p:spPr>
            <a:xfrm>
              <a:off x="7498100" y="6013241"/>
              <a:ext cx="285600" cy="285600"/>
            </a:xfrm>
            <a:prstGeom prst="ellipse">
              <a:avLst/>
            </a:prstGeom>
            <a:solidFill>
              <a:schemeClr val="tx1"/>
            </a:solidFill>
            <a:ln w="9525" cap="flat" cmpd="sng">
              <a:solidFill>
                <a:schemeClr val="bg1">
                  <a:lumMod val="50000"/>
                </a:schemeClr>
              </a:solidFill>
              <a:prstDash val="solid"/>
              <a:round/>
              <a:headEnd type="none" w="med" len="med"/>
              <a:tailEnd type="none" w="med" len="med"/>
            </a:ln>
          </p:spPr>
          <p:txBody>
            <a:bodyPr wrap="square" lIns="121900" tIns="121900" rIns="121900" bIns="121900" anchor="ctr" anchorCtr="0">
              <a:noAutofit/>
            </a:bodyPr>
            <a:lstStyle/>
            <a:p>
              <a:pPr algn="ctr"/>
              <a:r>
                <a:rPr lang="en-US" dirty="0">
                  <a:solidFill>
                    <a:srgbClr val="FFFFFF"/>
                  </a:solidFill>
                  <a:latin typeface="Open Sans"/>
                  <a:ea typeface="Open Sans"/>
                  <a:cs typeface="Open Sans"/>
                  <a:sym typeface="Open Sans"/>
                </a:rPr>
                <a:t>2</a:t>
              </a:r>
              <a:endParaRPr dirty="0">
                <a:solidFill>
                  <a:srgbClr val="FFFFFF"/>
                </a:solidFill>
                <a:latin typeface="Open Sans"/>
                <a:ea typeface="Open Sans"/>
                <a:cs typeface="Open Sans"/>
                <a:sym typeface="Open Sans"/>
              </a:endParaRPr>
            </a:p>
          </p:txBody>
        </p:sp>
        <p:pic>
          <p:nvPicPr>
            <p:cNvPr id="82" name="Graphic 81">
              <a:extLst>
                <a:ext uri="{FF2B5EF4-FFF2-40B4-BE49-F238E27FC236}">
                  <a16:creationId xmlns:a16="http://schemas.microsoft.com/office/drawing/2014/main" id="{06295B5C-D2CF-7947-9BCB-E00F6A734ED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942167" y="5789383"/>
              <a:ext cx="469900" cy="469900"/>
            </a:xfrm>
            <a:prstGeom prst="rect">
              <a:avLst/>
            </a:prstGeom>
          </p:spPr>
        </p:pic>
        <p:sp>
          <p:nvSpPr>
            <p:cNvPr id="85" name="Shape 168">
              <a:extLst>
                <a:ext uri="{FF2B5EF4-FFF2-40B4-BE49-F238E27FC236}">
                  <a16:creationId xmlns:a16="http://schemas.microsoft.com/office/drawing/2014/main" id="{C871C9D0-B8BD-5248-B28C-9F23B65CF5B9}"/>
                </a:ext>
              </a:extLst>
            </p:cNvPr>
            <p:cNvSpPr/>
            <p:nvPr/>
          </p:nvSpPr>
          <p:spPr>
            <a:xfrm>
              <a:off x="8715705" y="4231574"/>
              <a:ext cx="285600" cy="285600"/>
            </a:xfrm>
            <a:prstGeom prst="ellipse">
              <a:avLst/>
            </a:prstGeom>
            <a:solidFill>
              <a:schemeClr val="tx1"/>
            </a:solidFill>
            <a:ln w="9525" cap="flat" cmpd="sng">
              <a:solidFill>
                <a:schemeClr val="bg1">
                  <a:lumMod val="50000"/>
                </a:schemeClr>
              </a:solidFill>
              <a:prstDash val="solid"/>
              <a:round/>
              <a:headEnd type="none" w="med" len="med"/>
              <a:tailEnd type="none" w="med" len="med"/>
            </a:ln>
          </p:spPr>
          <p:txBody>
            <a:bodyPr wrap="square" lIns="121900" tIns="121900" rIns="121900" bIns="121900" anchor="ctr" anchorCtr="0">
              <a:noAutofit/>
            </a:bodyPr>
            <a:lstStyle/>
            <a:p>
              <a:pPr algn="ctr"/>
              <a:r>
                <a:rPr lang="en-US" dirty="0">
                  <a:solidFill>
                    <a:srgbClr val="FFFFFF"/>
                  </a:solidFill>
                  <a:latin typeface="Open Sans"/>
                  <a:ea typeface="Open Sans"/>
                  <a:cs typeface="Open Sans"/>
                  <a:sym typeface="Open Sans"/>
                </a:rPr>
                <a:t>5</a:t>
              </a:r>
              <a:endParaRPr dirty="0">
                <a:solidFill>
                  <a:srgbClr val="FFFFFF"/>
                </a:solidFill>
                <a:latin typeface="Open Sans"/>
                <a:ea typeface="Open Sans"/>
                <a:cs typeface="Open Sans"/>
                <a:sym typeface="Open Sans"/>
              </a:endParaRPr>
            </a:p>
          </p:txBody>
        </p:sp>
        <p:pic>
          <p:nvPicPr>
            <p:cNvPr id="86" name="Shape 2880">
              <a:extLst>
                <a:ext uri="{FF2B5EF4-FFF2-40B4-BE49-F238E27FC236}">
                  <a16:creationId xmlns:a16="http://schemas.microsoft.com/office/drawing/2014/main" id="{3FD69B6D-3290-B44B-A967-B645C5CD68E6}"/>
                </a:ext>
              </a:extLst>
            </p:cNvPr>
            <p:cNvPicPr preferRelativeResize="0"/>
            <p:nvPr/>
          </p:nvPicPr>
          <p:blipFill rotWithShape="1">
            <a:blip r:embed="rId11" cstate="print">
              <a:alphaModFix/>
              <a:extLst>
                <a:ext uri="{28A0092B-C50C-407E-A947-70E740481C1C}">
                  <a14:useLocalDpi xmlns:a14="http://schemas.microsoft.com/office/drawing/2010/main"/>
                </a:ext>
              </a:extLst>
            </a:blip>
            <a:srcRect/>
            <a:stretch/>
          </p:blipFill>
          <p:spPr>
            <a:xfrm>
              <a:off x="7231323" y="4857945"/>
              <a:ext cx="1242800" cy="925600"/>
            </a:xfrm>
            <a:prstGeom prst="rect">
              <a:avLst/>
            </a:prstGeom>
            <a:noFill/>
            <a:ln>
              <a:noFill/>
            </a:ln>
          </p:spPr>
        </p:pic>
        <p:sp>
          <p:nvSpPr>
            <p:cNvPr id="87" name="Rectangle 86">
              <a:extLst>
                <a:ext uri="{FF2B5EF4-FFF2-40B4-BE49-F238E27FC236}">
                  <a16:creationId xmlns:a16="http://schemas.microsoft.com/office/drawing/2014/main" id="{2088CD7C-E6D3-F34D-918A-7794D316ECCA}"/>
                </a:ext>
              </a:extLst>
            </p:cNvPr>
            <p:cNvSpPr/>
            <p:nvPr/>
          </p:nvSpPr>
          <p:spPr>
            <a:xfrm>
              <a:off x="7997390" y="6164528"/>
              <a:ext cx="365806" cy="261610"/>
            </a:xfrm>
            <a:prstGeom prst="rect">
              <a:avLst/>
            </a:prstGeom>
          </p:spPr>
          <p:txBody>
            <a:bodyPr wrap="none">
              <a:spAutoFit/>
            </a:bodyPr>
            <a:lstStyle/>
            <a:p>
              <a:r>
                <a:rPr lang="en" sz="1100" dirty="0" err="1">
                  <a:solidFill>
                    <a:srgbClr val="343434"/>
                  </a:solidFill>
                </a:rPr>
                <a:t>jwt</a:t>
              </a:r>
              <a:endParaRPr lang="en-US" sz="1100" dirty="0"/>
            </a:p>
          </p:txBody>
        </p:sp>
        <p:sp>
          <p:nvSpPr>
            <p:cNvPr id="88" name="Rectangle 87">
              <a:extLst>
                <a:ext uri="{FF2B5EF4-FFF2-40B4-BE49-F238E27FC236}">
                  <a16:creationId xmlns:a16="http://schemas.microsoft.com/office/drawing/2014/main" id="{259E2689-8B8D-FD41-B980-7D617B3FB5AB}"/>
                </a:ext>
              </a:extLst>
            </p:cNvPr>
            <p:cNvSpPr/>
            <p:nvPr/>
          </p:nvSpPr>
          <p:spPr>
            <a:xfrm>
              <a:off x="9167202" y="4483941"/>
              <a:ext cx="550151" cy="430887"/>
            </a:xfrm>
            <a:prstGeom prst="rect">
              <a:avLst/>
            </a:prstGeom>
          </p:spPr>
          <p:txBody>
            <a:bodyPr wrap="none">
              <a:spAutoFit/>
            </a:bodyPr>
            <a:lstStyle/>
            <a:p>
              <a:pPr algn="ctr"/>
              <a:r>
                <a:rPr lang="en-US" sz="1100" dirty="0">
                  <a:solidFill>
                    <a:srgbClr val="343434"/>
                  </a:solidFill>
                </a:rPr>
                <a:t>a</a:t>
              </a:r>
              <a:r>
                <a:rPr lang="en" sz="1100" dirty="0" err="1">
                  <a:solidFill>
                    <a:srgbClr val="343434"/>
                  </a:solidFill>
                </a:rPr>
                <a:t>ccess</a:t>
              </a:r>
              <a:br>
                <a:rPr lang="en" sz="1100" dirty="0">
                  <a:solidFill>
                    <a:srgbClr val="343434"/>
                  </a:solidFill>
                </a:rPr>
              </a:br>
              <a:r>
                <a:rPr lang="en" sz="1100" dirty="0">
                  <a:solidFill>
                    <a:srgbClr val="343434"/>
                  </a:solidFill>
                </a:rPr>
                <a:t>token</a:t>
              </a:r>
              <a:endParaRPr lang="en-US" sz="1100" dirty="0"/>
            </a:p>
          </p:txBody>
        </p:sp>
        <p:grpSp>
          <p:nvGrpSpPr>
            <p:cNvPr id="89" name="Group 88">
              <a:extLst>
                <a:ext uri="{FF2B5EF4-FFF2-40B4-BE49-F238E27FC236}">
                  <a16:creationId xmlns:a16="http://schemas.microsoft.com/office/drawing/2014/main" id="{7554308E-03F6-9546-B1D3-0D866705C516}"/>
                </a:ext>
              </a:extLst>
            </p:cNvPr>
            <p:cNvGrpSpPr/>
            <p:nvPr/>
          </p:nvGrpSpPr>
          <p:grpSpPr>
            <a:xfrm>
              <a:off x="9198639" y="4066792"/>
              <a:ext cx="533752" cy="529603"/>
              <a:chOff x="9083072" y="4044143"/>
              <a:chExt cx="533752" cy="529603"/>
            </a:xfrm>
          </p:grpSpPr>
          <p:pic>
            <p:nvPicPr>
              <p:cNvPr id="90" name="Graphic 89">
                <a:extLst>
                  <a:ext uri="{FF2B5EF4-FFF2-40B4-BE49-F238E27FC236}">
                    <a16:creationId xmlns:a16="http://schemas.microsoft.com/office/drawing/2014/main" id="{CB5D24A7-53D5-1C49-B91C-ABA193D2F540}"/>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083072" y="4044143"/>
                <a:ext cx="529603" cy="529603"/>
              </a:xfrm>
              <a:prstGeom prst="rect">
                <a:avLst/>
              </a:prstGeom>
            </p:spPr>
          </p:pic>
          <p:sp>
            <p:nvSpPr>
              <p:cNvPr id="91" name="Manual Input 90">
                <a:extLst>
                  <a:ext uri="{FF2B5EF4-FFF2-40B4-BE49-F238E27FC236}">
                    <a16:creationId xmlns:a16="http://schemas.microsoft.com/office/drawing/2014/main" id="{BDB24106-8912-EB41-A8C2-F7149C9BCF33}"/>
                  </a:ext>
                </a:extLst>
              </p:cNvPr>
              <p:cNvSpPr/>
              <p:nvPr/>
            </p:nvSpPr>
            <p:spPr>
              <a:xfrm rot="416905" flipV="1">
                <a:off x="9172616" y="4044379"/>
                <a:ext cx="444208" cy="240105"/>
              </a:xfrm>
              <a:prstGeom prst="flowChartManualInpu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nvGrpSpPr>
          <p:cNvPr id="92" name="Group 91">
            <a:extLst>
              <a:ext uri="{FF2B5EF4-FFF2-40B4-BE49-F238E27FC236}">
                <a16:creationId xmlns:a16="http://schemas.microsoft.com/office/drawing/2014/main" id="{84F733CE-648B-D44B-B6E8-611AD7F5BB9B}"/>
              </a:ext>
            </a:extLst>
          </p:cNvPr>
          <p:cNvGrpSpPr/>
          <p:nvPr/>
        </p:nvGrpSpPr>
        <p:grpSpPr>
          <a:xfrm>
            <a:off x="8775931" y="5354830"/>
            <a:ext cx="1365228" cy="632327"/>
            <a:chOff x="3829051" y="1442358"/>
            <a:chExt cx="2381408" cy="1102985"/>
          </a:xfrm>
        </p:grpSpPr>
        <p:grpSp>
          <p:nvGrpSpPr>
            <p:cNvPr id="93" name="Group 92">
              <a:extLst>
                <a:ext uri="{FF2B5EF4-FFF2-40B4-BE49-F238E27FC236}">
                  <a16:creationId xmlns:a16="http://schemas.microsoft.com/office/drawing/2014/main" id="{938E18F0-A8E3-644F-87EE-E7FFAEE22BAA}"/>
                </a:ext>
              </a:extLst>
            </p:cNvPr>
            <p:cNvGrpSpPr/>
            <p:nvPr/>
          </p:nvGrpSpPr>
          <p:grpSpPr>
            <a:xfrm>
              <a:off x="3893623" y="1551214"/>
              <a:ext cx="2283418" cy="967851"/>
              <a:chOff x="3893623" y="1551214"/>
              <a:chExt cx="2283418" cy="967851"/>
            </a:xfrm>
          </p:grpSpPr>
          <p:pic>
            <p:nvPicPr>
              <p:cNvPr id="96" name="Picture 95">
                <a:extLst>
                  <a:ext uri="{FF2B5EF4-FFF2-40B4-BE49-F238E27FC236}">
                    <a16:creationId xmlns:a16="http://schemas.microsoft.com/office/drawing/2014/main" id="{064BB292-8D04-2E45-BCAA-A7E25F94760D}"/>
                  </a:ext>
                </a:extLst>
              </p:cNvPr>
              <p:cNvPicPr>
                <a:picLocks noChangeAspect="1"/>
              </p:cNvPicPr>
              <p:nvPr/>
            </p:nvPicPr>
            <p:blipFill rotWithShape="1">
              <a:blip r:embed="rId3"/>
              <a:srcRect l="6070" t="36804" r="6216" b="36181"/>
              <a:stretch/>
            </p:blipFill>
            <p:spPr>
              <a:xfrm>
                <a:off x="3893623" y="1551214"/>
                <a:ext cx="2202377" cy="678312"/>
              </a:xfrm>
              <a:prstGeom prst="rect">
                <a:avLst/>
              </a:prstGeom>
            </p:spPr>
          </p:pic>
          <p:sp>
            <p:nvSpPr>
              <p:cNvPr id="100" name="Rectangle 99">
                <a:extLst>
                  <a:ext uri="{FF2B5EF4-FFF2-40B4-BE49-F238E27FC236}">
                    <a16:creationId xmlns:a16="http://schemas.microsoft.com/office/drawing/2014/main" id="{681F40FA-D21B-EF48-A2FE-A67A3B118228}"/>
                  </a:ext>
                </a:extLst>
              </p:cNvPr>
              <p:cNvSpPr/>
              <p:nvPr/>
            </p:nvSpPr>
            <p:spPr>
              <a:xfrm>
                <a:off x="4579872" y="2143260"/>
                <a:ext cx="1597169" cy="375805"/>
              </a:xfrm>
              <a:prstGeom prst="rect">
                <a:avLst/>
              </a:prstGeom>
            </p:spPr>
            <p:txBody>
              <a:bodyPr wrap="none">
                <a:spAutoFit/>
              </a:bodyPr>
              <a:lstStyle/>
              <a:p>
                <a:pPr algn="r"/>
                <a:r>
                  <a:rPr lang="en-US" sz="800" dirty="0">
                    <a:solidFill>
                      <a:schemeClr val="tx1">
                        <a:lumMod val="50000"/>
                        <a:lumOff val="50000"/>
                      </a:schemeClr>
                    </a:solidFill>
                  </a:rPr>
                  <a:t>Metadata Service</a:t>
                </a:r>
              </a:p>
            </p:txBody>
          </p:sp>
        </p:grpSp>
        <p:sp>
          <p:nvSpPr>
            <p:cNvPr id="94" name="Rounded Rectangle 93">
              <a:extLst>
                <a:ext uri="{FF2B5EF4-FFF2-40B4-BE49-F238E27FC236}">
                  <a16:creationId xmlns:a16="http://schemas.microsoft.com/office/drawing/2014/main" id="{13BAB3D6-4C53-4349-97C3-1B751C1B335E}"/>
                </a:ext>
              </a:extLst>
            </p:cNvPr>
            <p:cNvSpPr/>
            <p:nvPr/>
          </p:nvSpPr>
          <p:spPr>
            <a:xfrm>
              <a:off x="3829051" y="1442358"/>
              <a:ext cx="2381408" cy="1102985"/>
            </a:xfrm>
            <a:prstGeom prst="roundRect">
              <a:avLst>
                <a:gd name="adj" fmla="val 8038"/>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algn="ctr"/>
              <a:endParaRPr lang="en-US" sz="1400" dirty="0">
                <a:solidFill>
                  <a:schemeClr val="tx1"/>
                </a:solidFill>
              </a:endParaRPr>
            </a:p>
          </p:txBody>
        </p:sp>
      </p:grpSp>
    </p:spTree>
    <p:extLst>
      <p:ext uri="{BB962C8B-B14F-4D97-AF65-F5344CB8AC3E}">
        <p14:creationId xmlns:p14="http://schemas.microsoft.com/office/powerpoint/2010/main" val="30851663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4" name="Shape 124"/>
          <p:cNvSpPr txBox="1"/>
          <p:nvPr/>
        </p:nvSpPr>
        <p:spPr>
          <a:xfrm>
            <a:off x="0" y="0"/>
            <a:ext cx="7935200" cy="925600"/>
          </a:xfrm>
          <a:prstGeom prst="rect">
            <a:avLst/>
          </a:prstGeom>
          <a:noFill/>
          <a:ln>
            <a:noFill/>
          </a:ln>
        </p:spPr>
        <p:txBody>
          <a:bodyPr wrap="square" lIns="121900" tIns="121900" rIns="121900" bIns="121900" anchor="t" anchorCtr="0">
            <a:noAutofit/>
          </a:bodyPr>
          <a:lstStyle/>
          <a:p>
            <a:endParaRPr lang="en" sz="3200" b="1" dirty="0">
              <a:solidFill>
                <a:srgbClr val="224982"/>
              </a:solidFill>
            </a:endParaRPr>
          </a:p>
        </p:txBody>
      </p:sp>
      <p:sp>
        <p:nvSpPr>
          <p:cNvPr id="2" name="Title 1"/>
          <p:cNvSpPr>
            <a:spLocks noGrp="1"/>
          </p:cNvSpPr>
          <p:nvPr>
            <p:ph type="title"/>
          </p:nvPr>
        </p:nvSpPr>
        <p:spPr>
          <a:xfrm>
            <a:off x="329852" y="327666"/>
            <a:ext cx="11544822" cy="402352"/>
          </a:xfrm>
        </p:spPr>
        <p:txBody>
          <a:bodyPr/>
          <a:lstStyle/>
          <a:p>
            <a:r>
              <a:rPr lang="en-US" dirty="0"/>
              <a:t>JWT authentication in</a:t>
            </a:r>
          </a:p>
        </p:txBody>
      </p:sp>
      <p:sp>
        <p:nvSpPr>
          <p:cNvPr id="47" name="Shape 142">
            <a:extLst>
              <a:ext uri="{FF2B5EF4-FFF2-40B4-BE49-F238E27FC236}">
                <a16:creationId xmlns:a16="http://schemas.microsoft.com/office/drawing/2014/main" id="{CBA5EAB7-80E4-4F44-BBB9-9C549B51CE9A}"/>
              </a:ext>
            </a:extLst>
          </p:cNvPr>
          <p:cNvSpPr txBox="1"/>
          <p:nvPr/>
        </p:nvSpPr>
        <p:spPr>
          <a:xfrm>
            <a:off x="562213" y="2796857"/>
            <a:ext cx="5434553" cy="3107111"/>
          </a:xfrm>
          <a:prstGeom prst="rect">
            <a:avLst/>
          </a:prstGeom>
          <a:noFill/>
          <a:ln>
            <a:noFill/>
          </a:ln>
        </p:spPr>
        <p:txBody>
          <a:bodyPr wrap="square" lIns="121900" tIns="121900" rIns="121900" bIns="121900" anchor="t" anchorCtr="0">
            <a:noAutofit/>
          </a:bodyPr>
          <a:lstStyle/>
          <a:p>
            <a:pPr marL="457200" indent="-457200">
              <a:lnSpc>
                <a:spcPct val="150000"/>
              </a:lnSpc>
              <a:buFont typeface="+mj-lt"/>
              <a:buAutoNum type="arabicParenR"/>
            </a:pPr>
            <a:r>
              <a:rPr lang="en" sz="2000" dirty="0">
                <a:solidFill>
                  <a:srgbClr val="343434"/>
                </a:solidFill>
              </a:rPr>
              <a:t>Admin </a:t>
            </a:r>
            <a:r>
              <a:rPr lang="en" sz="2000" dirty="0" err="1">
                <a:solidFill>
                  <a:srgbClr val="343434"/>
                </a:solidFill>
              </a:rPr>
              <a:t>allowlists</a:t>
            </a:r>
            <a:r>
              <a:rPr lang="en" sz="2000" dirty="0">
                <a:solidFill>
                  <a:srgbClr val="343434"/>
                </a:solidFill>
              </a:rPr>
              <a:t> app identity with </a:t>
            </a:r>
            <a:r>
              <a:rPr lang="en-US" sz="2000" dirty="0" err="1">
                <a:solidFill>
                  <a:srgbClr val="343434"/>
                </a:solidFill>
              </a:rPr>
              <a:t>Conjur</a:t>
            </a:r>
            <a:endParaRPr lang="en" sz="2000" dirty="0">
              <a:solidFill>
                <a:srgbClr val="343434"/>
              </a:solidFill>
            </a:endParaRPr>
          </a:p>
          <a:p>
            <a:pPr marL="742950" lvl="1" indent="-285750">
              <a:lnSpc>
                <a:spcPct val="150000"/>
              </a:lnSpc>
              <a:buFont typeface="Arial" panose="020B0604020202020204" pitchFamily="34" charset="0"/>
              <a:buChar char="•"/>
            </a:pPr>
            <a:r>
              <a:rPr lang="en" sz="1400" dirty="0">
                <a:solidFill>
                  <a:srgbClr val="343434"/>
                </a:solidFill>
              </a:rPr>
              <a:t>Identity is a name annotated with value(s) in JWT claims: </a:t>
            </a:r>
          </a:p>
          <a:p>
            <a:pPr marL="1200150" lvl="2" indent="-285750">
              <a:lnSpc>
                <a:spcPct val="150000"/>
              </a:lnSpc>
              <a:buFont typeface="Arial" panose="020B0604020202020204" pitchFamily="34" charset="0"/>
              <a:buChar char="•"/>
            </a:pPr>
            <a:r>
              <a:rPr lang="en-US" sz="1400" dirty="0"/>
              <a:t>system:serviceaccount:user1:app-example-authnjwt</a:t>
            </a:r>
            <a:endParaRPr lang="en-US" sz="1400" dirty="0">
              <a:solidFill>
                <a:srgbClr val="343434"/>
              </a:solidFill>
            </a:endParaRPr>
          </a:p>
          <a:p>
            <a:pPr marL="457200" indent="-457200">
              <a:buFont typeface="+mj-lt"/>
              <a:buAutoNum type="arabicParenR"/>
            </a:pPr>
            <a:r>
              <a:rPr lang="en" sz="2000" dirty="0">
                <a:solidFill>
                  <a:srgbClr val="343434"/>
                </a:solidFill>
              </a:rPr>
              <a:t>App gets service account JWT from pod filesystem</a:t>
            </a:r>
          </a:p>
          <a:p>
            <a:pPr marL="457200" indent="-457200">
              <a:lnSpc>
                <a:spcPct val="150000"/>
              </a:lnSpc>
              <a:buFont typeface="+mj-lt"/>
              <a:buAutoNum type="arabicParenR"/>
            </a:pPr>
            <a:r>
              <a:rPr lang="en" sz="2000" dirty="0">
                <a:solidFill>
                  <a:srgbClr val="343434"/>
                </a:solidFill>
              </a:rPr>
              <a:t>App submits identity &amp; JWT to </a:t>
            </a:r>
            <a:r>
              <a:rPr lang="en-US" sz="2000" dirty="0" err="1">
                <a:solidFill>
                  <a:srgbClr val="343434"/>
                </a:solidFill>
              </a:rPr>
              <a:t>Conjur</a:t>
            </a:r>
            <a:endParaRPr lang="en" sz="2000" dirty="0">
              <a:solidFill>
                <a:srgbClr val="343434"/>
              </a:solidFill>
            </a:endParaRPr>
          </a:p>
          <a:p>
            <a:pPr marL="457200" indent="-457200">
              <a:lnSpc>
                <a:spcPct val="150000"/>
              </a:lnSpc>
              <a:buFont typeface="+mj-lt"/>
              <a:buAutoNum type="arabicParenR"/>
            </a:pPr>
            <a:r>
              <a:rPr lang="en-US" sz="2000" dirty="0" err="1">
                <a:solidFill>
                  <a:srgbClr val="343434"/>
                </a:solidFill>
              </a:rPr>
              <a:t>Conjur</a:t>
            </a:r>
            <a:r>
              <a:rPr lang="en" sz="2000" dirty="0">
                <a:solidFill>
                  <a:srgbClr val="343434"/>
                </a:solidFill>
              </a:rPr>
              <a:t> verifies JWT w/ JWKS endpoint</a:t>
            </a:r>
          </a:p>
          <a:p>
            <a:pPr marL="457200" indent="-457200">
              <a:lnSpc>
                <a:spcPct val="150000"/>
              </a:lnSpc>
              <a:buFont typeface="+mj-lt"/>
              <a:buAutoNum type="arabicParenR"/>
            </a:pPr>
            <a:r>
              <a:rPr lang="en-US" sz="2000" dirty="0" err="1">
                <a:solidFill>
                  <a:srgbClr val="343434"/>
                </a:solidFill>
              </a:rPr>
              <a:t>Conjur</a:t>
            </a:r>
            <a:r>
              <a:rPr lang="en" sz="2000" dirty="0">
                <a:solidFill>
                  <a:srgbClr val="343434"/>
                </a:solidFill>
              </a:rPr>
              <a:t> issues </a:t>
            </a:r>
            <a:r>
              <a:rPr lang="en-US" sz="2000" dirty="0" err="1">
                <a:solidFill>
                  <a:srgbClr val="343434"/>
                </a:solidFill>
              </a:rPr>
              <a:t>Conjur</a:t>
            </a:r>
            <a:r>
              <a:rPr lang="en" sz="2000" dirty="0">
                <a:solidFill>
                  <a:srgbClr val="343434"/>
                </a:solidFill>
              </a:rPr>
              <a:t> access token to app</a:t>
            </a:r>
          </a:p>
          <a:p>
            <a:endParaRPr lang="en" sz="2000" dirty="0">
              <a:solidFill>
                <a:srgbClr val="343434"/>
              </a:solidFill>
            </a:endParaRPr>
          </a:p>
        </p:txBody>
      </p:sp>
      <p:sp>
        <p:nvSpPr>
          <p:cNvPr id="48" name="Shape 123">
            <a:extLst>
              <a:ext uri="{FF2B5EF4-FFF2-40B4-BE49-F238E27FC236}">
                <a16:creationId xmlns:a16="http://schemas.microsoft.com/office/drawing/2014/main" id="{37812360-5792-614E-B809-CE764B08F175}"/>
              </a:ext>
            </a:extLst>
          </p:cNvPr>
          <p:cNvSpPr/>
          <p:nvPr/>
        </p:nvSpPr>
        <p:spPr>
          <a:xfrm>
            <a:off x="6618166" y="3935216"/>
            <a:ext cx="5108400" cy="2596194"/>
          </a:xfrm>
          <a:prstGeom prst="roundRect">
            <a:avLst>
              <a:gd name="adj" fmla="val 16667"/>
            </a:avLst>
          </a:prstGeom>
          <a:noFill/>
          <a:ln w="19050" cap="flat" cmpd="sng">
            <a:solidFill>
              <a:schemeClr val="accent1"/>
            </a:solidFill>
            <a:prstDash val="dash"/>
            <a:round/>
            <a:headEnd type="none" w="med" len="med"/>
            <a:tailEnd type="none" w="med" len="med"/>
          </a:ln>
        </p:spPr>
        <p:txBody>
          <a:bodyPr wrap="square" lIns="121900" tIns="121900" rIns="121900" bIns="121900" anchor="ctr" anchorCtr="0">
            <a:noAutofit/>
          </a:bodyPr>
          <a:lstStyle/>
          <a:p>
            <a:endParaRPr/>
          </a:p>
        </p:txBody>
      </p:sp>
      <p:cxnSp>
        <p:nvCxnSpPr>
          <p:cNvPr id="49" name="Shape 127">
            <a:extLst>
              <a:ext uri="{FF2B5EF4-FFF2-40B4-BE49-F238E27FC236}">
                <a16:creationId xmlns:a16="http://schemas.microsoft.com/office/drawing/2014/main" id="{B3211C8E-9513-0B40-A953-9531DEA2CD72}"/>
              </a:ext>
            </a:extLst>
          </p:cNvPr>
          <p:cNvCxnSpPr>
            <a:cxnSpLocks/>
            <a:stCxn id="69" idx="2"/>
            <a:endCxn id="86" idx="3"/>
          </p:cNvCxnSpPr>
          <p:nvPr/>
        </p:nvCxnSpPr>
        <p:spPr>
          <a:xfrm flipH="1">
            <a:off x="8474123" y="2958517"/>
            <a:ext cx="1542775" cy="2374420"/>
          </a:xfrm>
          <a:prstGeom prst="straightConnector1">
            <a:avLst/>
          </a:prstGeom>
          <a:noFill/>
          <a:ln w="19050" cap="flat" cmpd="sng">
            <a:solidFill>
              <a:srgbClr val="23C181"/>
            </a:solidFill>
            <a:prstDash val="dot"/>
            <a:round/>
            <a:headEnd type="none" w="lg" len="lg"/>
            <a:tailEnd type="triangle" w="lg" len="lg"/>
          </a:ln>
        </p:spPr>
      </p:cxnSp>
      <p:cxnSp>
        <p:nvCxnSpPr>
          <p:cNvPr id="51" name="Shape 158">
            <a:extLst>
              <a:ext uri="{FF2B5EF4-FFF2-40B4-BE49-F238E27FC236}">
                <a16:creationId xmlns:a16="http://schemas.microsoft.com/office/drawing/2014/main" id="{304874CE-B271-A94C-843A-AA90AB6E5BF0}"/>
              </a:ext>
            </a:extLst>
          </p:cNvPr>
          <p:cNvCxnSpPr>
            <a:cxnSpLocks/>
            <a:stCxn id="69" idx="3"/>
          </p:cNvCxnSpPr>
          <p:nvPr/>
        </p:nvCxnSpPr>
        <p:spPr>
          <a:xfrm>
            <a:off x="10571617" y="2403796"/>
            <a:ext cx="421275" cy="2591670"/>
          </a:xfrm>
          <a:prstGeom prst="bentConnector2">
            <a:avLst/>
          </a:prstGeom>
          <a:noFill/>
          <a:ln w="19050" cap="flat" cmpd="sng">
            <a:solidFill>
              <a:srgbClr val="23C181"/>
            </a:solidFill>
            <a:prstDash val="dot"/>
            <a:round/>
            <a:headEnd type="none" w="lg" len="lg"/>
            <a:tailEnd type="triangle" w="lg" len="lg"/>
          </a:ln>
        </p:spPr>
      </p:cxnSp>
      <p:grpSp>
        <p:nvGrpSpPr>
          <p:cNvPr id="52" name="Group 51">
            <a:extLst>
              <a:ext uri="{FF2B5EF4-FFF2-40B4-BE49-F238E27FC236}">
                <a16:creationId xmlns:a16="http://schemas.microsoft.com/office/drawing/2014/main" id="{016B2D16-78E3-5046-959A-D88850A2F8A5}"/>
              </a:ext>
            </a:extLst>
          </p:cNvPr>
          <p:cNvGrpSpPr/>
          <p:nvPr/>
        </p:nvGrpSpPr>
        <p:grpSpPr>
          <a:xfrm>
            <a:off x="6358565" y="1174613"/>
            <a:ext cx="1446363" cy="1280419"/>
            <a:chOff x="6174000" y="1515512"/>
            <a:chExt cx="1446363" cy="1280419"/>
          </a:xfrm>
        </p:grpSpPr>
        <p:sp>
          <p:nvSpPr>
            <p:cNvPr id="53" name="Shape 160">
              <a:extLst>
                <a:ext uri="{FF2B5EF4-FFF2-40B4-BE49-F238E27FC236}">
                  <a16:creationId xmlns:a16="http://schemas.microsoft.com/office/drawing/2014/main" id="{8D01273E-9FD9-C645-9EBF-3396C14FD82E}"/>
                </a:ext>
              </a:extLst>
            </p:cNvPr>
            <p:cNvSpPr/>
            <p:nvPr/>
          </p:nvSpPr>
          <p:spPr>
            <a:xfrm>
              <a:off x="6174000" y="1515512"/>
              <a:ext cx="802000" cy="780400"/>
            </a:xfrm>
            <a:custGeom>
              <a:avLst/>
              <a:gdLst/>
              <a:ahLst/>
              <a:cxnLst/>
              <a:rect l="0" t="0" r="0" b="0"/>
              <a:pathLst>
                <a:path w="120000" h="120000" extrusionOk="0">
                  <a:moveTo>
                    <a:pt x="95061" y="72558"/>
                  </a:moveTo>
                  <a:cubicBezTo>
                    <a:pt x="90617" y="71543"/>
                    <a:pt x="86913" y="70021"/>
                    <a:pt x="80740" y="65708"/>
                  </a:cubicBezTo>
                  <a:cubicBezTo>
                    <a:pt x="76543" y="61902"/>
                    <a:pt x="74567" y="56828"/>
                    <a:pt x="73827" y="53784"/>
                  </a:cubicBezTo>
                  <a:cubicBezTo>
                    <a:pt x="79259" y="47441"/>
                    <a:pt x="82469" y="38054"/>
                    <a:pt x="83703" y="30951"/>
                  </a:cubicBezTo>
                  <a:cubicBezTo>
                    <a:pt x="83950" y="29682"/>
                    <a:pt x="83950" y="28668"/>
                    <a:pt x="84197" y="27653"/>
                  </a:cubicBezTo>
                  <a:cubicBezTo>
                    <a:pt x="85679" y="12431"/>
                    <a:pt x="75061" y="0"/>
                    <a:pt x="60000" y="0"/>
                  </a:cubicBezTo>
                  <a:cubicBezTo>
                    <a:pt x="45185" y="0"/>
                    <a:pt x="34567" y="12431"/>
                    <a:pt x="36049" y="27653"/>
                  </a:cubicBezTo>
                  <a:cubicBezTo>
                    <a:pt x="36049" y="28668"/>
                    <a:pt x="36296" y="29682"/>
                    <a:pt x="36296" y="30951"/>
                  </a:cubicBezTo>
                  <a:cubicBezTo>
                    <a:pt x="37777" y="38562"/>
                    <a:pt x="41234" y="48202"/>
                    <a:pt x="46913" y="54545"/>
                  </a:cubicBezTo>
                  <a:cubicBezTo>
                    <a:pt x="45185" y="62663"/>
                    <a:pt x="39506" y="65708"/>
                    <a:pt x="39506" y="65708"/>
                  </a:cubicBezTo>
                  <a:cubicBezTo>
                    <a:pt x="33333" y="70021"/>
                    <a:pt x="29382" y="71543"/>
                    <a:pt x="25185" y="72558"/>
                  </a:cubicBezTo>
                  <a:cubicBezTo>
                    <a:pt x="12592" y="75095"/>
                    <a:pt x="987" y="92346"/>
                    <a:pt x="0" y="106553"/>
                  </a:cubicBezTo>
                  <a:cubicBezTo>
                    <a:pt x="17283" y="115179"/>
                    <a:pt x="37777" y="120000"/>
                    <a:pt x="60000" y="120000"/>
                  </a:cubicBezTo>
                  <a:cubicBezTo>
                    <a:pt x="82222" y="120000"/>
                    <a:pt x="102716" y="115179"/>
                    <a:pt x="120000" y="106553"/>
                  </a:cubicBezTo>
                  <a:cubicBezTo>
                    <a:pt x="119012" y="92346"/>
                    <a:pt x="107407" y="75095"/>
                    <a:pt x="95061" y="72558"/>
                  </a:cubicBezTo>
                  <a:close/>
                </a:path>
              </a:pathLst>
            </a:custGeom>
            <a:solidFill>
              <a:srgbClr val="DEDEDE"/>
            </a:solidFill>
            <a:ln>
              <a:noFill/>
            </a:ln>
          </p:spPr>
          <p:txBody>
            <a:bodyPr wrap="square" lIns="121900" tIns="60933" rIns="121900" bIns="60933" anchor="t" anchorCtr="0">
              <a:noAutofit/>
            </a:bodyPr>
            <a:lstStyle/>
            <a:p>
              <a:endParaRPr>
                <a:solidFill>
                  <a:srgbClr val="000000"/>
                </a:solidFill>
                <a:latin typeface="Calibri"/>
                <a:ea typeface="Calibri"/>
                <a:cs typeface="Calibri"/>
                <a:sym typeface="Calibri"/>
              </a:endParaRPr>
            </a:p>
          </p:txBody>
        </p:sp>
        <p:grpSp>
          <p:nvGrpSpPr>
            <p:cNvPr id="54" name="Group 53">
              <a:extLst>
                <a:ext uri="{FF2B5EF4-FFF2-40B4-BE49-F238E27FC236}">
                  <a16:creationId xmlns:a16="http://schemas.microsoft.com/office/drawing/2014/main" id="{2060B234-F454-FA40-A904-573FB6D5F405}"/>
                </a:ext>
              </a:extLst>
            </p:cNvPr>
            <p:cNvGrpSpPr/>
            <p:nvPr/>
          </p:nvGrpSpPr>
          <p:grpSpPr>
            <a:xfrm>
              <a:off x="6618166" y="1890642"/>
              <a:ext cx="1002197" cy="905289"/>
              <a:chOff x="6618166" y="1890642"/>
              <a:chExt cx="1002197" cy="905289"/>
            </a:xfrm>
          </p:grpSpPr>
          <p:pic>
            <p:nvPicPr>
              <p:cNvPr id="55" name="Shape 126">
                <a:extLst>
                  <a:ext uri="{FF2B5EF4-FFF2-40B4-BE49-F238E27FC236}">
                    <a16:creationId xmlns:a16="http://schemas.microsoft.com/office/drawing/2014/main" id="{B85421D9-5B55-2745-A760-CBC141773AFB}"/>
                  </a:ext>
                </a:extLst>
              </p:cNvPr>
              <p:cNvPicPr preferRelativeResize="0"/>
              <p:nvPr/>
            </p:nvPicPr>
            <p:blipFill rotWithShape="1">
              <a:blip r:embed="rId3">
                <a:alphaModFix/>
              </a:blip>
              <a:srcRect/>
              <a:stretch/>
            </p:blipFill>
            <p:spPr>
              <a:xfrm>
                <a:off x="6708829" y="1890642"/>
                <a:ext cx="638400" cy="688000"/>
              </a:xfrm>
              <a:prstGeom prst="rect">
                <a:avLst/>
              </a:prstGeom>
              <a:noFill/>
              <a:ln>
                <a:noFill/>
              </a:ln>
            </p:spPr>
          </p:pic>
          <p:sp>
            <p:nvSpPr>
              <p:cNvPr id="57" name="Rectangle 56">
                <a:extLst>
                  <a:ext uri="{FF2B5EF4-FFF2-40B4-BE49-F238E27FC236}">
                    <a16:creationId xmlns:a16="http://schemas.microsoft.com/office/drawing/2014/main" id="{FA875B07-E641-EF4C-89A9-40B2329D9C38}"/>
                  </a:ext>
                </a:extLst>
              </p:cNvPr>
              <p:cNvSpPr/>
              <p:nvPr/>
            </p:nvSpPr>
            <p:spPr>
              <a:xfrm>
                <a:off x="6618166" y="2534321"/>
                <a:ext cx="1002197" cy="261610"/>
              </a:xfrm>
              <a:prstGeom prst="rect">
                <a:avLst/>
              </a:prstGeom>
            </p:spPr>
            <p:txBody>
              <a:bodyPr wrap="none">
                <a:spAutoFit/>
              </a:bodyPr>
              <a:lstStyle/>
              <a:p>
                <a:r>
                  <a:rPr lang="en-US" sz="1100" dirty="0" err="1">
                    <a:solidFill>
                      <a:srgbClr val="343434"/>
                    </a:solidFill>
                  </a:rPr>
                  <a:t>Conjur</a:t>
                </a:r>
                <a:r>
                  <a:rPr lang="en" sz="1100" dirty="0">
                    <a:solidFill>
                      <a:srgbClr val="343434"/>
                    </a:solidFill>
                  </a:rPr>
                  <a:t> policy</a:t>
                </a:r>
                <a:endParaRPr lang="en-US" sz="1100" dirty="0"/>
              </a:p>
            </p:txBody>
          </p:sp>
        </p:grpSp>
      </p:grpSp>
      <p:cxnSp>
        <p:nvCxnSpPr>
          <p:cNvPr id="59" name="Shape 157">
            <a:extLst>
              <a:ext uri="{FF2B5EF4-FFF2-40B4-BE49-F238E27FC236}">
                <a16:creationId xmlns:a16="http://schemas.microsoft.com/office/drawing/2014/main" id="{78AD5D02-5584-1943-A9EC-5E10C9CDCC5E}"/>
              </a:ext>
            </a:extLst>
          </p:cNvPr>
          <p:cNvCxnSpPr>
            <a:cxnSpLocks/>
            <a:stCxn id="7" idx="3"/>
            <a:endCxn id="86" idx="2"/>
          </p:cNvCxnSpPr>
          <p:nvPr/>
        </p:nvCxnSpPr>
        <p:spPr>
          <a:xfrm rot="5400000" flipH="1">
            <a:off x="8406167" y="5242294"/>
            <a:ext cx="121049" cy="1227937"/>
          </a:xfrm>
          <a:prstGeom prst="bentConnector3">
            <a:avLst>
              <a:gd name="adj1" fmla="val -188849"/>
            </a:avLst>
          </a:prstGeom>
          <a:noFill/>
          <a:ln w="19050" cap="flat" cmpd="sng">
            <a:solidFill>
              <a:srgbClr val="23C181"/>
            </a:solidFill>
            <a:prstDash val="dot"/>
            <a:round/>
            <a:headEnd type="none" w="lg" len="lg"/>
            <a:tailEnd type="triangle" w="lg" len="lg"/>
          </a:ln>
        </p:spPr>
      </p:cxnSp>
      <p:cxnSp>
        <p:nvCxnSpPr>
          <p:cNvPr id="60" name="Shape 158">
            <a:extLst>
              <a:ext uri="{FF2B5EF4-FFF2-40B4-BE49-F238E27FC236}">
                <a16:creationId xmlns:a16="http://schemas.microsoft.com/office/drawing/2014/main" id="{787DD4C5-9239-9745-92AE-64B2EBE4D49B}"/>
              </a:ext>
            </a:extLst>
          </p:cNvPr>
          <p:cNvCxnSpPr>
            <a:cxnSpLocks/>
            <a:stCxn id="55" idx="3"/>
            <a:endCxn id="69" idx="0"/>
          </p:cNvCxnSpPr>
          <p:nvPr/>
        </p:nvCxnSpPr>
        <p:spPr>
          <a:xfrm flipV="1">
            <a:off x="7531794" y="1849075"/>
            <a:ext cx="2485104" cy="44668"/>
          </a:xfrm>
          <a:prstGeom prst="bentConnector4">
            <a:avLst>
              <a:gd name="adj1" fmla="val 38839"/>
              <a:gd name="adj2" fmla="val 1281902"/>
            </a:avLst>
          </a:prstGeom>
          <a:noFill/>
          <a:ln w="19050" cap="flat" cmpd="sng">
            <a:solidFill>
              <a:srgbClr val="23C181"/>
            </a:solidFill>
            <a:prstDash val="dot"/>
            <a:round/>
            <a:headEnd type="none" w="lg" len="lg"/>
            <a:tailEnd type="triangle" w="lg" len="lg"/>
          </a:ln>
        </p:spPr>
      </p:cxnSp>
      <p:cxnSp>
        <p:nvCxnSpPr>
          <p:cNvPr id="61" name="Shape 127">
            <a:extLst>
              <a:ext uri="{FF2B5EF4-FFF2-40B4-BE49-F238E27FC236}">
                <a16:creationId xmlns:a16="http://schemas.microsoft.com/office/drawing/2014/main" id="{8A469BEB-7BFF-FE45-BFE2-08BA52BBB5FD}"/>
              </a:ext>
            </a:extLst>
          </p:cNvPr>
          <p:cNvCxnSpPr>
            <a:cxnSpLocks/>
            <a:stCxn id="86" idx="0"/>
            <a:endCxn id="69" idx="1"/>
          </p:cNvCxnSpPr>
          <p:nvPr/>
        </p:nvCxnSpPr>
        <p:spPr>
          <a:xfrm flipV="1">
            <a:off x="7852723" y="2403796"/>
            <a:ext cx="1609456" cy="2466341"/>
          </a:xfrm>
          <a:prstGeom prst="straightConnector1">
            <a:avLst/>
          </a:prstGeom>
          <a:noFill/>
          <a:ln w="19050" cap="flat" cmpd="sng">
            <a:solidFill>
              <a:srgbClr val="23C181"/>
            </a:solidFill>
            <a:prstDash val="dot"/>
            <a:round/>
            <a:headEnd type="none" w="lg" len="lg"/>
            <a:tailEnd type="triangle" w="lg" len="lg"/>
          </a:ln>
        </p:spPr>
      </p:cxnSp>
      <p:grpSp>
        <p:nvGrpSpPr>
          <p:cNvPr id="62" name="Group 61">
            <a:extLst>
              <a:ext uri="{FF2B5EF4-FFF2-40B4-BE49-F238E27FC236}">
                <a16:creationId xmlns:a16="http://schemas.microsoft.com/office/drawing/2014/main" id="{A7C88E90-FB62-6E47-AA14-8D1BECAE1AFE}"/>
              </a:ext>
            </a:extLst>
          </p:cNvPr>
          <p:cNvGrpSpPr/>
          <p:nvPr/>
        </p:nvGrpSpPr>
        <p:grpSpPr>
          <a:xfrm>
            <a:off x="10628920" y="4348946"/>
            <a:ext cx="900707" cy="579283"/>
            <a:chOff x="10399881" y="4353470"/>
            <a:chExt cx="900707" cy="579283"/>
          </a:xfrm>
        </p:grpSpPr>
        <p:sp>
          <p:nvSpPr>
            <p:cNvPr id="65" name="Shape 168">
              <a:extLst>
                <a:ext uri="{FF2B5EF4-FFF2-40B4-BE49-F238E27FC236}">
                  <a16:creationId xmlns:a16="http://schemas.microsoft.com/office/drawing/2014/main" id="{EAC217FE-633C-C546-B3D7-BD5A31189864}"/>
                </a:ext>
              </a:extLst>
            </p:cNvPr>
            <p:cNvSpPr/>
            <p:nvPr/>
          </p:nvSpPr>
          <p:spPr>
            <a:xfrm>
              <a:off x="10399881" y="4385543"/>
              <a:ext cx="285600" cy="285600"/>
            </a:xfrm>
            <a:prstGeom prst="ellipse">
              <a:avLst/>
            </a:prstGeom>
            <a:solidFill>
              <a:schemeClr val="tx1"/>
            </a:solidFill>
            <a:ln w="9525" cap="flat" cmpd="sng">
              <a:solidFill>
                <a:schemeClr val="bg1">
                  <a:lumMod val="50000"/>
                </a:schemeClr>
              </a:solidFill>
              <a:prstDash val="solid"/>
              <a:round/>
              <a:headEnd type="none" w="med" len="med"/>
              <a:tailEnd type="none" w="med" len="med"/>
            </a:ln>
          </p:spPr>
          <p:txBody>
            <a:bodyPr wrap="square" lIns="121900" tIns="121900" rIns="121900" bIns="121900" anchor="ctr" anchorCtr="0">
              <a:noAutofit/>
            </a:bodyPr>
            <a:lstStyle/>
            <a:p>
              <a:pPr algn="ctr"/>
              <a:r>
                <a:rPr lang="en-US" dirty="0">
                  <a:solidFill>
                    <a:srgbClr val="FFFFFF"/>
                  </a:solidFill>
                  <a:latin typeface="Open Sans"/>
                  <a:ea typeface="Open Sans"/>
                  <a:cs typeface="Open Sans"/>
                  <a:sym typeface="Open Sans"/>
                </a:rPr>
                <a:t>4</a:t>
              </a:r>
              <a:endParaRPr dirty="0">
                <a:solidFill>
                  <a:srgbClr val="FFFFFF"/>
                </a:solidFill>
                <a:latin typeface="Open Sans"/>
                <a:ea typeface="Open Sans"/>
                <a:cs typeface="Open Sans"/>
                <a:sym typeface="Open Sans"/>
              </a:endParaRPr>
            </a:p>
          </p:txBody>
        </p:sp>
        <p:pic>
          <p:nvPicPr>
            <p:cNvPr id="66" name="Graphic 65">
              <a:extLst>
                <a:ext uri="{FF2B5EF4-FFF2-40B4-BE49-F238E27FC236}">
                  <a16:creationId xmlns:a16="http://schemas.microsoft.com/office/drawing/2014/main" id="{85368EA9-9A51-574A-86D1-62043C92DB4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830688" y="4353470"/>
              <a:ext cx="469900" cy="469900"/>
            </a:xfrm>
            <a:prstGeom prst="rect">
              <a:avLst/>
            </a:prstGeom>
          </p:spPr>
        </p:pic>
        <p:sp>
          <p:nvSpPr>
            <p:cNvPr id="67" name="Rectangle 66">
              <a:extLst>
                <a:ext uri="{FF2B5EF4-FFF2-40B4-BE49-F238E27FC236}">
                  <a16:creationId xmlns:a16="http://schemas.microsoft.com/office/drawing/2014/main" id="{114EFD1C-D88B-164F-99B9-8E054A45675F}"/>
                </a:ext>
              </a:extLst>
            </p:cNvPr>
            <p:cNvSpPr/>
            <p:nvPr/>
          </p:nvSpPr>
          <p:spPr>
            <a:xfrm>
              <a:off x="10893892" y="4671143"/>
              <a:ext cx="365806" cy="261610"/>
            </a:xfrm>
            <a:prstGeom prst="rect">
              <a:avLst/>
            </a:prstGeom>
          </p:spPr>
          <p:txBody>
            <a:bodyPr wrap="none">
              <a:spAutoFit/>
            </a:bodyPr>
            <a:lstStyle/>
            <a:p>
              <a:r>
                <a:rPr lang="en" sz="1100" dirty="0" err="1">
                  <a:solidFill>
                    <a:srgbClr val="343434"/>
                  </a:solidFill>
                </a:rPr>
                <a:t>jwt</a:t>
              </a:r>
              <a:endParaRPr lang="en-US" sz="1100" dirty="0"/>
            </a:p>
          </p:txBody>
        </p:sp>
      </p:grpSp>
      <p:grpSp>
        <p:nvGrpSpPr>
          <p:cNvPr id="68" name="Group 67">
            <a:extLst>
              <a:ext uri="{FF2B5EF4-FFF2-40B4-BE49-F238E27FC236}">
                <a16:creationId xmlns:a16="http://schemas.microsoft.com/office/drawing/2014/main" id="{18E33BC1-345B-544B-80B2-A6E22B24E986}"/>
              </a:ext>
            </a:extLst>
          </p:cNvPr>
          <p:cNvGrpSpPr/>
          <p:nvPr/>
        </p:nvGrpSpPr>
        <p:grpSpPr>
          <a:xfrm>
            <a:off x="8363196" y="1465873"/>
            <a:ext cx="2208421" cy="1957555"/>
            <a:chOff x="8363196" y="1465873"/>
            <a:chExt cx="2208421" cy="1957555"/>
          </a:xfrm>
        </p:grpSpPr>
        <p:pic>
          <p:nvPicPr>
            <p:cNvPr id="69" name="Shape 125" descr="conjur-circle-logo-1.png">
              <a:extLst>
                <a:ext uri="{FF2B5EF4-FFF2-40B4-BE49-F238E27FC236}">
                  <a16:creationId xmlns:a16="http://schemas.microsoft.com/office/drawing/2014/main" id="{D3C88C97-AE26-5246-A80E-5AE8B77E80F2}"/>
                </a:ext>
              </a:extLst>
            </p:cNvPr>
            <p:cNvPicPr preferRelativeResize="0"/>
            <p:nvPr/>
          </p:nvPicPr>
          <p:blipFill>
            <a:blip r:embed="rId6">
              <a:alphaModFix/>
            </a:blip>
            <a:stretch>
              <a:fillRect/>
            </a:stretch>
          </p:blipFill>
          <p:spPr>
            <a:xfrm>
              <a:off x="9462179" y="1849075"/>
              <a:ext cx="1109438" cy="1109442"/>
            </a:xfrm>
            <a:prstGeom prst="rect">
              <a:avLst/>
            </a:prstGeom>
            <a:noFill/>
            <a:ln>
              <a:noFill/>
            </a:ln>
          </p:spPr>
        </p:pic>
        <p:sp>
          <p:nvSpPr>
            <p:cNvPr id="70" name="Shape 168">
              <a:extLst>
                <a:ext uri="{FF2B5EF4-FFF2-40B4-BE49-F238E27FC236}">
                  <a16:creationId xmlns:a16="http://schemas.microsoft.com/office/drawing/2014/main" id="{BAADD72E-9FCA-5D4A-A1C4-4B09705243FF}"/>
                </a:ext>
              </a:extLst>
            </p:cNvPr>
            <p:cNvSpPr/>
            <p:nvPr/>
          </p:nvSpPr>
          <p:spPr>
            <a:xfrm>
              <a:off x="8994146" y="1474875"/>
              <a:ext cx="285600" cy="285600"/>
            </a:xfrm>
            <a:prstGeom prst="ellipse">
              <a:avLst/>
            </a:prstGeom>
            <a:solidFill>
              <a:schemeClr val="tx1"/>
            </a:solidFill>
            <a:ln w="9525" cap="flat" cmpd="sng">
              <a:solidFill>
                <a:schemeClr val="bg1">
                  <a:lumMod val="50000"/>
                </a:schemeClr>
              </a:solidFill>
              <a:prstDash val="solid"/>
              <a:round/>
              <a:headEnd type="none" w="med" len="med"/>
              <a:tailEnd type="none" w="med" len="med"/>
            </a:ln>
          </p:spPr>
          <p:txBody>
            <a:bodyPr wrap="square" lIns="121900" tIns="121900" rIns="121900" bIns="121900" anchor="ctr" anchorCtr="0">
              <a:noAutofit/>
            </a:bodyPr>
            <a:lstStyle/>
            <a:p>
              <a:pPr algn="ctr"/>
              <a:r>
                <a:rPr lang="en-US" dirty="0">
                  <a:solidFill>
                    <a:srgbClr val="FFFFFF"/>
                  </a:solidFill>
                  <a:latin typeface="Open Sans"/>
                  <a:ea typeface="Open Sans"/>
                  <a:cs typeface="Open Sans"/>
                  <a:sym typeface="Open Sans"/>
                </a:rPr>
                <a:t>1</a:t>
              </a:r>
              <a:endParaRPr dirty="0">
                <a:solidFill>
                  <a:srgbClr val="FFFFFF"/>
                </a:solidFill>
                <a:latin typeface="Open Sans"/>
                <a:ea typeface="Open Sans"/>
                <a:cs typeface="Open Sans"/>
                <a:sym typeface="Open Sans"/>
              </a:endParaRPr>
            </a:p>
          </p:txBody>
        </p:sp>
        <p:pic>
          <p:nvPicPr>
            <p:cNvPr id="73" name="Shape 149" descr="machine-identity-cybrgreen.png">
              <a:extLst>
                <a:ext uri="{FF2B5EF4-FFF2-40B4-BE49-F238E27FC236}">
                  <a16:creationId xmlns:a16="http://schemas.microsoft.com/office/drawing/2014/main" id="{CA24029A-8BDF-E547-9F5F-802BC09B416B}"/>
                </a:ext>
              </a:extLst>
            </p:cNvPr>
            <p:cNvPicPr preferRelativeResize="0"/>
            <p:nvPr/>
          </p:nvPicPr>
          <p:blipFill>
            <a:blip r:embed="rId7">
              <a:alphaModFix/>
            </a:blip>
            <a:stretch>
              <a:fillRect/>
            </a:stretch>
          </p:blipFill>
          <p:spPr>
            <a:xfrm>
              <a:off x="9418774" y="1465873"/>
              <a:ext cx="303059" cy="303605"/>
            </a:xfrm>
            <a:prstGeom prst="rect">
              <a:avLst/>
            </a:prstGeom>
            <a:noFill/>
            <a:ln>
              <a:noFill/>
            </a:ln>
          </p:spPr>
        </p:pic>
        <p:sp>
          <p:nvSpPr>
            <p:cNvPr id="74" name="Shape 168">
              <a:extLst>
                <a:ext uri="{FF2B5EF4-FFF2-40B4-BE49-F238E27FC236}">
                  <a16:creationId xmlns:a16="http://schemas.microsoft.com/office/drawing/2014/main" id="{82F473D2-F570-B042-8EF9-02F387DC3C4F}"/>
                </a:ext>
              </a:extLst>
            </p:cNvPr>
            <p:cNvSpPr/>
            <p:nvPr/>
          </p:nvSpPr>
          <p:spPr>
            <a:xfrm>
              <a:off x="8363196" y="2915480"/>
              <a:ext cx="285600" cy="285600"/>
            </a:xfrm>
            <a:prstGeom prst="ellipse">
              <a:avLst/>
            </a:prstGeom>
            <a:solidFill>
              <a:schemeClr val="tx1"/>
            </a:solidFill>
            <a:ln w="9525" cap="flat" cmpd="sng">
              <a:solidFill>
                <a:schemeClr val="bg1">
                  <a:lumMod val="50000"/>
                </a:schemeClr>
              </a:solidFill>
              <a:prstDash val="solid"/>
              <a:round/>
              <a:headEnd type="none" w="med" len="med"/>
              <a:tailEnd type="none" w="med" len="med"/>
            </a:ln>
          </p:spPr>
          <p:txBody>
            <a:bodyPr wrap="square" lIns="121900" tIns="121900" rIns="121900" bIns="121900" anchor="ctr" anchorCtr="0">
              <a:noAutofit/>
            </a:bodyPr>
            <a:lstStyle/>
            <a:p>
              <a:pPr algn="ctr"/>
              <a:r>
                <a:rPr lang="en-US" dirty="0">
                  <a:solidFill>
                    <a:srgbClr val="FFFFFF"/>
                  </a:solidFill>
                  <a:latin typeface="Open Sans"/>
                  <a:ea typeface="Open Sans"/>
                  <a:cs typeface="Open Sans"/>
                  <a:sym typeface="Open Sans"/>
                </a:rPr>
                <a:t>3</a:t>
              </a:r>
              <a:endParaRPr dirty="0">
                <a:solidFill>
                  <a:srgbClr val="FFFFFF"/>
                </a:solidFill>
                <a:latin typeface="Open Sans"/>
                <a:ea typeface="Open Sans"/>
                <a:cs typeface="Open Sans"/>
                <a:sym typeface="Open Sans"/>
              </a:endParaRPr>
            </a:p>
          </p:txBody>
        </p:sp>
        <p:pic>
          <p:nvPicPr>
            <p:cNvPr id="75" name="Shape 149" descr="machine-identity-cybrgreen.png">
              <a:extLst>
                <a:ext uri="{FF2B5EF4-FFF2-40B4-BE49-F238E27FC236}">
                  <a16:creationId xmlns:a16="http://schemas.microsoft.com/office/drawing/2014/main" id="{8C53424E-7462-A444-9788-4D40B0FBC7DC}"/>
                </a:ext>
              </a:extLst>
            </p:cNvPr>
            <p:cNvPicPr preferRelativeResize="0"/>
            <p:nvPr/>
          </p:nvPicPr>
          <p:blipFill>
            <a:blip r:embed="rId7">
              <a:alphaModFix/>
            </a:blip>
            <a:stretch>
              <a:fillRect/>
            </a:stretch>
          </p:blipFill>
          <p:spPr>
            <a:xfrm>
              <a:off x="8698246" y="2931219"/>
              <a:ext cx="303059" cy="303605"/>
            </a:xfrm>
            <a:prstGeom prst="rect">
              <a:avLst/>
            </a:prstGeom>
            <a:noFill/>
            <a:ln>
              <a:noFill/>
            </a:ln>
          </p:spPr>
        </p:pic>
        <p:pic>
          <p:nvPicPr>
            <p:cNvPr id="76" name="Graphic 75">
              <a:extLst>
                <a:ext uri="{FF2B5EF4-FFF2-40B4-BE49-F238E27FC236}">
                  <a16:creationId xmlns:a16="http://schemas.microsoft.com/office/drawing/2014/main" id="{421BB049-C557-FC43-8D48-1DBAE936FC3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026778" y="2837517"/>
              <a:ext cx="469900" cy="469900"/>
            </a:xfrm>
            <a:prstGeom prst="rect">
              <a:avLst/>
            </a:prstGeom>
          </p:spPr>
        </p:pic>
        <p:sp>
          <p:nvSpPr>
            <p:cNvPr id="77" name="Rectangle 76">
              <a:extLst>
                <a:ext uri="{FF2B5EF4-FFF2-40B4-BE49-F238E27FC236}">
                  <a16:creationId xmlns:a16="http://schemas.microsoft.com/office/drawing/2014/main" id="{A8419726-C52D-1C49-A130-5B63CB12F357}"/>
                </a:ext>
              </a:extLst>
            </p:cNvPr>
            <p:cNvSpPr/>
            <p:nvPr/>
          </p:nvSpPr>
          <p:spPr>
            <a:xfrm>
              <a:off x="9078385" y="3161818"/>
              <a:ext cx="365806" cy="261610"/>
            </a:xfrm>
            <a:prstGeom prst="rect">
              <a:avLst/>
            </a:prstGeom>
          </p:spPr>
          <p:txBody>
            <a:bodyPr wrap="none">
              <a:spAutoFit/>
            </a:bodyPr>
            <a:lstStyle/>
            <a:p>
              <a:r>
                <a:rPr lang="en" sz="1100" dirty="0" err="1">
                  <a:solidFill>
                    <a:srgbClr val="343434"/>
                  </a:solidFill>
                </a:rPr>
                <a:t>jwt</a:t>
              </a:r>
              <a:endParaRPr lang="en-US" sz="1100" dirty="0"/>
            </a:p>
          </p:txBody>
        </p:sp>
        <p:sp>
          <p:nvSpPr>
            <p:cNvPr id="78" name="Rectangle 77">
              <a:extLst>
                <a:ext uri="{FF2B5EF4-FFF2-40B4-BE49-F238E27FC236}">
                  <a16:creationId xmlns:a16="http://schemas.microsoft.com/office/drawing/2014/main" id="{3BF9E76E-A85C-8946-8E7D-560A11E3ADE5}"/>
                </a:ext>
              </a:extLst>
            </p:cNvPr>
            <p:cNvSpPr/>
            <p:nvPr/>
          </p:nvSpPr>
          <p:spPr>
            <a:xfrm>
              <a:off x="8502385" y="3161770"/>
              <a:ext cx="623889" cy="261610"/>
            </a:xfrm>
            <a:prstGeom prst="rect">
              <a:avLst/>
            </a:prstGeom>
          </p:spPr>
          <p:txBody>
            <a:bodyPr wrap="none">
              <a:spAutoFit/>
            </a:bodyPr>
            <a:lstStyle/>
            <a:p>
              <a:r>
                <a:rPr lang="en" sz="1100" dirty="0">
                  <a:solidFill>
                    <a:srgbClr val="343434"/>
                  </a:solidFill>
                </a:rPr>
                <a:t>identity</a:t>
              </a:r>
              <a:endParaRPr lang="en-US" sz="1100" dirty="0"/>
            </a:p>
          </p:txBody>
        </p:sp>
        <p:sp>
          <p:nvSpPr>
            <p:cNvPr id="79" name="Rectangle 78">
              <a:extLst>
                <a:ext uri="{FF2B5EF4-FFF2-40B4-BE49-F238E27FC236}">
                  <a16:creationId xmlns:a16="http://schemas.microsoft.com/office/drawing/2014/main" id="{2E55E288-3623-5844-B451-4996D14ECAB9}"/>
                </a:ext>
              </a:extLst>
            </p:cNvPr>
            <p:cNvSpPr/>
            <p:nvPr/>
          </p:nvSpPr>
          <p:spPr>
            <a:xfrm>
              <a:off x="9266567" y="1706398"/>
              <a:ext cx="623889" cy="261610"/>
            </a:xfrm>
            <a:prstGeom prst="rect">
              <a:avLst/>
            </a:prstGeom>
          </p:spPr>
          <p:txBody>
            <a:bodyPr wrap="none">
              <a:spAutoFit/>
            </a:bodyPr>
            <a:lstStyle/>
            <a:p>
              <a:r>
                <a:rPr lang="en" sz="1100" dirty="0">
                  <a:solidFill>
                    <a:srgbClr val="343434"/>
                  </a:solidFill>
                </a:rPr>
                <a:t>identity</a:t>
              </a:r>
              <a:endParaRPr lang="en-US" sz="1100" dirty="0"/>
            </a:p>
          </p:txBody>
        </p:sp>
      </p:grpSp>
      <p:sp>
        <p:nvSpPr>
          <p:cNvPr id="3" name="Rounded Rectangle 2">
            <a:extLst>
              <a:ext uri="{FF2B5EF4-FFF2-40B4-BE49-F238E27FC236}">
                <a16:creationId xmlns:a16="http://schemas.microsoft.com/office/drawing/2014/main" id="{A2E32689-BA2F-6C41-A7E3-A02018C0749F}"/>
              </a:ext>
            </a:extLst>
          </p:cNvPr>
          <p:cNvSpPr/>
          <p:nvPr/>
        </p:nvSpPr>
        <p:spPr>
          <a:xfrm>
            <a:off x="10328766" y="4995466"/>
            <a:ext cx="1253634" cy="1354799"/>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dirty="0">
                <a:solidFill>
                  <a:schemeClr val="tx2">
                    <a:lumMod val="75000"/>
                    <a:lumOff val="25000"/>
                  </a:schemeClr>
                </a:solidFill>
              </a:rPr>
              <a:t>JWKS</a:t>
            </a:r>
          </a:p>
        </p:txBody>
      </p:sp>
      <p:sp>
        <p:nvSpPr>
          <p:cNvPr id="6" name="Rectangle 5">
            <a:extLst>
              <a:ext uri="{FF2B5EF4-FFF2-40B4-BE49-F238E27FC236}">
                <a16:creationId xmlns:a16="http://schemas.microsoft.com/office/drawing/2014/main" id="{ECF85126-611A-0B4C-91FE-D6A9790A78D9}"/>
              </a:ext>
            </a:extLst>
          </p:cNvPr>
          <p:cNvSpPr/>
          <p:nvPr/>
        </p:nvSpPr>
        <p:spPr>
          <a:xfrm>
            <a:off x="928023" y="1227197"/>
            <a:ext cx="4570124" cy="1323439"/>
          </a:xfrm>
          <a:prstGeom prst="rect">
            <a:avLst/>
          </a:prstGeom>
          <a:solidFill>
            <a:schemeClr val="bg1"/>
          </a:solidFill>
          <a:ln>
            <a:solidFill>
              <a:schemeClr val="accent1"/>
            </a:solidFill>
          </a:ln>
          <a:effectLst>
            <a:outerShdw blurRad="50800" dist="38100" dir="2700000" algn="tl" rotWithShape="0">
              <a:prstClr val="black">
                <a:alpha val="40000"/>
              </a:prstClr>
            </a:outerShdw>
          </a:effectLst>
        </p:spPr>
        <p:txBody>
          <a:bodyPr wrap="square">
            <a:spAutoFit/>
          </a:bodyPr>
          <a:lstStyle/>
          <a:p>
            <a:r>
              <a:rPr lang="en-US" sz="800" dirty="0"/>
              <a:t> Azure AD V1 JWT:</a:t>
            </a:r>
          </a:p>
          <a:p>
            <a:r>
              <a:rPr lang="en-US" sz="800" dirty="0"/>
              <a:t>{</a:t>
            </a:r>
          </a:p>
          <a:p>
            <a:r>
              <a:rPr lang="en-US" sz="800" dirty="0"/>
              <a:t>  {</a:t>
            </a:r>
          </a:p>
          <a:p>
            <a:r>
              <a:rPr lang="en-US" sz="800" dirty="0"/>
              <a:t>  "</a:t>
            </a:r>
            <a:r>
              <a:rPr lang="en-US" sz="800" dirty="0" err="1"/>
              <a:t>alg</a:t>
            </a:r>
            <a:r>
              <a:rPr lang="en-US" sz="800" dirty="0"/>
              <a:t>": "RS256",</a:t>
            </a:r>
          </a:p>
          <a:p>
            <a:r>
              <a:rPr lang="en-US" sz="800" dirty="0"/>
              <a:t>  "kid": "Zx79NfQJZdTRLGiEbjiHG_9vhI_blwRGV-ZTqT5X0gk"</a:t>
            </a:r>
          </a:p>
          <a:p>
            <a:r>
              <a:rPr lang="en-US" sz="800" dirty="0"/>
              <a:t>  },</a:t>
            </a:r>
          </a:p>
          <a:p>
            <a:r>
              <a:rPr lang="en-US" sz="800" dirty="0"/>
              <a:t>   …</a:t>
            </a:r>
          </a:p>
          <a:p>
            <a:r>
              <a:rPr lang="en-US" sz="800" dirty="0"/>
              <a:t>  "sub": "system:serviceaccount:user1:app-example-authnjwt"</a:t>
            </a:r>
          </a:p>
          <a:p>
            <a:r>
              <a:rPr lang="en-US" sz="800" dirty="0"/>
              <a:t>  }</a:t>
            </a:r>
          </a:p>
          <a:p>
            <a:r>
              <a:rPr lang="en-US" sz="800" dirty="0"/>
              <a:t>}</a:t>
            </a:r>
          </a:p>
        </p:txBody>
      </p:sp>
      <p:sp>
        <p:nvSpPr>
          <p:cNvPr id="9" name="Curved Right Arrow 8">
            <a:extLst>
              <a:ext uri="{FF2B5EF4-FFF2-40B4-BE49-F238E27FC236}">
                <a16:creationId xmlns:a16="http://schemas.microsoft.com/office/drawing/2014/main" id="{12E4E765-D392-B346-A33A-DE1831305758}"/>
              </a:ext>
            </a:extLst>
          </p:cNvPr>
          <p:cNvSpPr/>
          <p:nvPr/>
        </p:nvSpPr>
        <p:spPr>
          <a:xfrm>
            <a:off x="329852" y="2130879"/>
            <a:ext cx="682519" cy="1842577"/>
          </a:xfrm>
          <a:prstGeom prst="curvedRightArrow">
            <a:avLst>
              <a:gd name="adj1" fmla="val 12245"/>
              <a:gd name="adj2" fmla="val 33129"/>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58" name="Picture 57">
            <a:extLst>
              <a:ext uri="{FF2B5EF4-FFF2-40B4-BE49-F238E27FC236}">
                <a16:creationId xmlns:a16="http://schemas.microsoft.com/office/drawing/2014/main" id="{D97AFAAD-088D-8247-9CF2-BE853BDFDAA1}"/>
              </a:ext>
            </a:extLst>
          </p:cNvPr>
          <p:cNvPicPr>
            <a:picLocks noChangeAspect="1"/>
          </p:cNvPicPr>
          <p:nvPr/>
        </p:nvPicPr>
        <p:blipFill>
          <a:blip r:embed="rId8"/>
          <a:stretch>
            <a:fillRect/>
          </a:stretch>
        </p:blipFill>
        <p:spPr>
          <a:xfrm>
            <a:off x="4871710" y="150799"/>
            <a:ext cx="925600" cy="925600"/>
          </a:xfrm>
          <a:prstGeom prst="rect">
            <a:avLst/>
          </a:prstGeom>
        </p:spPr>
      </p:pic>
      <p:pic>
        <p:nvPicPr>
          <p:cNvPr id="63" name="Picture 62">
            <a:extLst>
              <a:ext uri="{FF2B5EF4-FFF2-40B4-BE49-F238E27FC236}">
                <a16:creationId xmlns:a16="http://schemas.microsoft.com/office/drawing/2014/main" id="{8E138E79-D6BB-6447-9C89-EA06571BCB58}"/>
              </a:ext>
            </a:extLst>
          </p:cNvPr>
          <p:cNvPicPr>
            <a:picLocks noChangeAspect="1"/>
          </p:cNvPicPr>
          <p:nvPr/>
        </p:nvPicPr>
        <p:blipFill>
          <a:blip r:embed="rId8"/>
          <a:stretch>
            <a:fillRect/>
          </a:stretch>
        </p:blipFill>
        <p:spPr>
          <a:xfrm>
            <a:off x="10530092" y="5044454"/>
            <a:ext cx="925600" cy="925600"/>
          </a:xfrm>
          <a:prstGeom prst="rect">
            <a:avLst/>
          </a:prstGeom>
        </p:spPr>
      </p:pic>
      <p:sp>
        <p:nvSpPr>
          <p:cNvPr id="7" name="Magnetic Disk 6">
            <a:extLst>
              <a:ext uri="{FF2B5EF4-FFF2-40B4-BE49-F238E27FC236}">
                <a16:creationId xmlns:a16="http://schemas.microsoft.com/office/drawing/2014/main" id="{D5967B29-5C8A-F44F-9346-38D45B5DCDDB}"/>
              </a:ext>
            </a:extLst>
          </p:cNvPr>
          <p:cNvSpPr/>
          <p:nvPr/>
        </p:nvSpPr>
        <p:spPr>
          <a:xfrm>
            <a:off x="8363196" y="5450954"/>
            <a:ext cx="1434928" cy="465832"/>
          </a:xfrm>
          <a:prstGeom prst="flowChartMagneticDisk">
            <a:avLst/>
          </a:prstGeom>
          <a:solidFill>
            <a:schemeClr val="tx2">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/run/secrets/k8s.io/</a:t>
            </a:r>
            <a:r>
              <a:rPr lang="en-US" sz="800" dirty="0" err="1"/>
              <a:t>sa</a:t>
            </a:r>
            <a:r>
              <a:rPr lang="en-US" sz="800" dirty="0"/>
              <a:t>/token</a:t>
            </a:r>
          </a:p>
        </p:txBody>
      </p:sp>
      <p:grpSp>
        <p:nvGrpSpPr>
          <p:cNvPr id="80" name="Group 79">
            <a:extLst>
              <a:ext uri="{FF2B5EF4-FFF2-40B4-BE49-F238E27FC236}">
                <a16:creationId xmlns:a16="http://schemas.microsoft.com/office/drawing/2014/main" id="{958DF16C-3337-764D-BA56-C6AD3F0C582F}"/>
              </a:ext>
            </a:extLst>
          </p:cNvPr>
          <p:cNvGrpSpPr/>
          <p:nvPr/>
        </p:nvGrpSpPr>
        <p:grpSpPr>
          <a:xfrm>
            <a:off x="7231323" y="4078984"/>
            <a:ext cx="2501068" cy="2359346"/>
            <a:chOff x="7231323" y="4066792"/>
            <a:chExt cx="2501068" cy="2359346"/>
          </a:xfrm>
        </p:grpSpPr>
        <p:sp>
          <p:nvSpPr>
            <p:cNvPr id="81" name="Shape 168">
              <a:extLst>
                <a:ext uri="{FF2B5EF4-FFF2-40B4-BE49-F238E27FC236}">
                  <a16:creationId xmlns:a16="http://schemas.microsoft.com/office/drawing/2014/main" id="{030C0C06-7838-154A-A960-BC8862B06CD8}"/>
                </a:ext>
              </a:extLst>
            </p:cNvPr>
            <p:cNvSpPr/>
            <p:nvPr/>
          </p:nvSpPr>
          <p:spPr>
            <a:xfrm>
              <a:off x="7498100" y="6013241"/>
              <a:ext cx="285600" cy="285600"/>
            </a:xfrm>
            <a:prstGeom prst="ellipse">
              <a:avLst/>
            </a:prstGeom>
            <a:solidFill>
              <a:schemeClr val="tx1"/>
            </a:solidFill>
            <a:ln w="9525" cap="flat" cmpd="sng">
              <a:solidFill>
                <a:schemeClr val="bg1">
                  <a:lumMod val="50000"/>
                </a:schemeClr>
              </a:solidFill>
              <a:prstDash val="solid"/>
              <a:round/>
              <a:headEnd type="none" w="med" len="med"/>
              <a:tailEnd type="none" w="med" len="med"/>
            </a:ln>
          </p:spPr>
          <p:txBody>
            <a:bodyPr wrap="square" lIns="121900" tIns="121900" rIns="121900" bIns="121900" anchor="ctr" anchorCtr="0">
              <a:noAutofit/>
            </a:bodyPr>
            <a:lstStyle/>
            <a:p>
              <a:pPr algn="ctr"/>
              <a:r>
                <a:rPr lang="en-US" dirty="0">
                  <a:solidFill>
                    <a:srgbClr val="FFFFFF"/>
                  </a:solidFill>
                  <a:latin typeface="Open Sans"/>
                  <a:ea typeface="Open Sans"/>
                  <a:cs typeface="Open Sans"/>
                  <a:sym typeface="Open Sans"/>
                </a:rPr>
                <a:t>2</a:t>
              </a:r>
              <a:endParaRPr dirty="0">
                <a:solidFill>
                  <a:srgbClr val="FFFFFF"/>
                </a:solidFill>
                <a:latin typeface="Open Sans"/>
                <a:ea typeface="Open Sans"/>
                <a:cs typeface="Open Sans"/>
                <a:sym typeface="Open Sans"/>
              </a:endParaRPr>
            </a:p>
          </p:txBody>
        </p:sp>
        <p:pic>
          <p:nvPicPr>
            <p:cNvPr id="82" name="Graphic 81">
              <a:extLst>
                <a:ext uri="{FF2B5EF4-FFF2-40B4-BE49-F238E27FC236}">
                  <a16:creationId xmlns:a16="http://schemas.microsoft.com/office/drawing/2014/main" id="{06295B5C-D2CF-7947-9BCB-E00F6A734ED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942167" y="5789383"/>
              <a:ext cx="469900" cy="469900"/>
            </a:xfrm>
            <a:prstGeom prst="rect">
              <a:avLst/>
            </a:prstGeom>
          </p:spPr>
        </p:pic>
        <p:sp>
          <p:nvSpPr>
            <p:cNvPr id="85" name="Shape 168">
              <a:extLst>
                <a:ext uri="{FF2B5EF4-FFF2-40B4-BE49-F238E27FC236}">
                  <a16:creationId xmlns:a16="http://schemas.microsoft.com/office/drawing/2014/main" id="{C871C9D0-B8BD-5248-B28C-9F23B65CF5B9}"/>
                </a:ext>
              </a:extLst>
            </p:cNvPr>
            <p:cNvSpPr/>
            <p:nvPr/>
          </p:nvSpPr>
          <p:spPr>
            <a:xfrm>
              <a:off x="8715705" y="4231574"/>
              <a:ext cx="285600" cy="285600"/>
            </a:xfrm>
            <a:prstGeom prst="ellipse">
              <a:avLst/>
            </a:prstGeom>
            <a:solidFill>
              <a:schemeClr val="tx1"/>
            </a:solidFill>
            <a:ln w="9525" cap="flat" cmpd="sng">
              <a:solidFill>
                <a:schemeClr val="bg1">
                  <a:lumMod val="50000"/>
                </a:schemeClr>
              </a:solidFill>
              <a:prstDash val="solid"/>
              <a:round/>
              <a:headEnd type="none" w="med" len="med"/>
              <a:tailEnd type="none" w="med" len="med"/>
            </a:ln>
          </p:spPr>
          <p:txBody>
            <a:bodyPr wrap="square" lIns="121900" tIns="121900" rIns="121900" bIns="121900" anchor="ctr" anchorCtr="0">
              <a:noAutofit/>
            </a:bodyPr>
            <a:lstStyle/>
            <a:p>
              <a:pPr algn="ctr"/>
              <a:r>
                <a:rPr lang="en-US" dirty="0">
                  <a:solidFill>
                    <a:srgbClr val="FFFFFF"/>
                  </a:solidFill>
                  <a:latin typeface="Open Sans"/>
                  <a:ea typeface="Open Sans"/>
                  <a:cs typeface="Open Sans"/>
                  <a:sym typeface="Open Sans"/>
                </a:rPr>
                <a:t>5</a:t>
              </a:r>
              <a:endParaRPr dirty="0">
                <a:solidFill>
                  <a:srgbClr val="FFFFFF"/>
                </a:solidFill>
                <a:latin typeface="Open Sans"/>
                <a:ea typeface="Open Sans"/>
                <a:cs typeface="Open Sans"/>
                <a:sym typeface="Open Sans"/>
              </a:endParaRPr>
            </a:p>
          </p:txBody>
        </p:sp>
        <p:pic>
          <p:nvPicPr>
            <p:cNvPr id="86" name="Shape 2880">
              <a:extLst>
                <a:ext uri="{FF2B5EF4-FFF2-40B4-BE49-F238E27FC236}">
                  <a16:creationId xmlns:a16="http://schemas.microsoft.com/office/drawing/2014/main" id="{3FD69B6D-3290-B44B-A967-B645C5CD68E6}"/>
                </a:ext>
              </a:extLst>
            </p:cNvPr>
            <p:cNvPicPr preferRelativeResize="0"/>
            <p:nvPr/>
          </p:nvPicPr>
          <p:blipFill rotWithShape="1">
            <a:blip r:embed="rId9" cstate="print">
              <a:alphaModFix/>
              <a:extLst>
                <a:ext uri="{28A0092B-C50C-407E-A947-70E740481C1C}">
                  <a14:useLocalDpi xmlns:a14="http://schemas.microsoft.com/office/drawing/2010/main"/>
                </a:ext>
              </a:extLst>
            </a:blip>
            <a:srcRect/>
            <a:stretch/>
          </p:blipFill>
          <p:spPr>
            <a:xfrm>
              <a:off x="7231323" y="4857945"/>
              <a:ext cx="1242800" cy="925600"/>
            </a:xfrm>
            <a:prstGeom prst="rect">
              <a:avLst/>
            </a:prstGeom>
            <a:noFill/>
            <a:ln>
              <a:noFill/>
            </a:ln>
          </p:spPr>
        </p:pic>
        <p:sp>
          <p:nvSpPr>
            <p:cNvPr id="87" name="Rectangle 86">
              <a:extLst>
                <a:ext uri="{FF2B5EF4-FFF2-40B4-BE49-F238E27FC236}">
                  <a16:creationId xmlns:a16="http://schemas.microsoft.com/office/drawing/2014/main" id="{2088CD7C-E6D3-F34D-918A-7794D316ECCA}"/>
                </a:ext>
              </a:extLst>
            </p:cNvPr>
            <p:cNvSpPr/>
            <p:nvPr/>
          </p:nvSpPr>
          <p:spPr>
            <a:xfrm>
              <a:off x="7997390" y="6164528"/>
              <a:ext cx="365806" cy="261610"/>
            </a:xfrm>
            <a:prstGeom prst="rect">
              <a:avLst/>
            </a:prstGeom>
          </p:spPr>
          <p:txBody>
            <a:bodyPr wrap="none">
              <a:spAutoFit/>
            </a:bodyPr>
            <a:lstStyle/>
            <a:p>
              <a:r>
                <a:rPr lang="en" sz="1100" dirty="0" err="1">
                  <a:solidFill>
                    <a:srgbClr val="343434"/>
                  </a:solidFill>
                </a:rPr>
                <a:t>jwt</a:t>
              </a:r>
              <a:endParaRPr lang="en-US" sz="1100" dirty="0"/>
            </a:p>
          </p:txBody>
        </p:sp>
        <p:sp>
          <p:nvSpPr>
            <p:cNvPr id="88" name="Rectangle 87">
              <a:extLst>
                <a:ext uri="{FF2B5EF4-FFF2-40B4-BE49-F238E27FC236}">
                  <a16:creationId xmlns:a16="http://schemas.microsoft.com/office/drawing/2014/main" id="{259E2689-8B8D-FD41-B980-7D617B3FB5AB}"/>
                </a:ext>
              </a:extLst>
            </p:cNvPr>
            <p:cNvSpPr/>
            <p:nvPr/>
          </p:nvSpPr>
          <p:spPr>
            <a:xfrm>
              <a:off x="9167202" y="4483941"/>
              <a:ext cx="550151" cy="430887"/>
            </a:xfrm>
            <a:prstGeom prst="rect">
              <a:avLst/>
            </a:prstGeom>
          </p:spPr>
          <p:txBody>
            <a:bodyPr wrap="none">
              <a:spAutoFit/>
            </a:bodyPr>
            <a:lstStyle/>
            <a:p>
              <a:pPr algn="ctr"/>
              <a:r>
                <a:rPr lang="en-US" sz="1100" dirty="0">
                  <a:solidFill>
                    <a:srgbClr val="343434"/>
                  </a:solidFill>
                </a:rPr>
                <a:t>a</a:t>
              </a:r>
              <a:r>
                <a:rPr lang="en" sz="1100" dirty="0" err="1">
                  <a:solidFill>
                    <a:srgbClr val="343434"/>
                  </a:solidFill>
                </a:rPr>
                <a:t>ccess</a:t>
              </a:r>
              <a:br>
                <a:rPr lang="en" sz="1100" dirty="0">
                  <a:solidFill>
                    <a:srgbClr val="343434"/>
                  </a:solidFill>
                </a:rPr>
              </a:br>
              <a:r>
                <a:rPr lang="en" sz="1100" dirty="0">
                  <a:solidFill>
                    <a:srgbClr val="343434"/>
                  </a:solidFill>
                </a:rPr>
                <a:t>token</a:t>
              </a:r>
              <a:endParaRPr lang="en-US" sz="1100" dirty="0"/>
            </a:p>
          </p:txBody>
        </p:sp>
        <p:grpSp>
          <p:nvGrpSpPr>
            <p:cNvPr id="89" name="Group 88">
              <a:extLst>
                <a:ext uri="{FF2B5EF4-FFF2-40B4-BE49-F238E27FC236}">
                  <a16:creationId xmlns:a16="http://schemas.microsoft.com/office/drawing/2014/main" id="{7554308E-03F6-9546-B1D3-0D866705C516}"/>
                </a:ext>
              </a:extLst>
            </p:cNvPr>
            <p:cNvGrpSpPr/>
            <p:nvPr/>
          </p:nvGrpSpPr>
          <p:grpSpPr>
            <a:xfrm>
              <a:off x="9198639" y="4066792"/>
              <a:ext cx="533752" cy="529603"/>
              <a:chOff x="9083072" y="4044143"/>
              <a:chExt cx="533752" cy="529603"/>
            </a:xfrm>
          </p:grpSpPr>
          <p:pic>
            <p:nvPicPr>
              <p:cNvPr id="90" name="Graphic 89">
                <a:extLst>
                  <a:ext uri="{FF2B5EF4-FFF2-40B4-BE49-F238E27FC236}">
                    <a16:creationId xmlns:a16="http://schemas.microsoft.com/office/drawing/2014/main" id="{CB5D24A7-53D5-1C49-B91C-ABA193D2F540}"/>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083072" y="4044143"/>
                <a:ext cx="529603" cy="529603"/>
              </a:xfrm>
              <a:prstGeom prst="rect">
                <a:avLst/>
              </a:prstGeom>
            </p:spPr>
          </p:pic>
          <p:sp>
            <p:nvSpPr>
              <p:cNvPr id="91" name="Manual Input 90">
                <a:extLst>
                  <a:ext uri="{FF2B5EF4-FFF2-40B4-BE49-F238E27FC236}">
                    <a16:creationId xmlns:a16="http://schemas.microsoft.com/office/drawing/2014/main" id="{BDB24106-8912-EB41-A8C2-F7149C9BCF33}"/>
                  </a:ext>
                </a:extLst>
              </p:cNvPr>
              <p:cNvSpPr/>
              <p:nvPr/>
            </p:nvSpPr>
            <p:spPr>
              <a:xfrm rot="416905" flipV="1">
                <a:off x="9172616" y="4044379"/>
                <a:ext cx="444208" cy="240105"/>
              </a:xfrm>
              <a:prstGeom prst="flowChartManualInpu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51281773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Rounded Rectangle 153">
            <a:extLst>
              <a:ext uri="{FF2B5EF4-FFF2-40B4-BE49-F238E27FC236}">
                <a16:creationId xmlns:a16="http://schemas.microsoft.com/office/drawing/2014/main" id="{F361534B-145F-624E-97AD-8AD76C008E93}"/>
              </a:ext>
            </a:extLst>
          </p:cNvPr>
          <p:cNvSpPr/>
          <p:nvPr/>
        </p:nvSpPr>
        <p:spPr>
          <a:xfrm>
            <a:off x="7266248" y="863445"/>
            <a:ext cx="4567596" cy="5419135"/>
          </a:xfrm>
          <a:prstGeom prst="roundRect">
            <a:avLst>
              <a:gd name="adj" fmla="val 4659"/>
            </a:avLst>
          </a:prstGeom>
          <a:solidFill>
            <a:schemeClr val="bg1">
              <a:lumMod val="85000"/>
              <a:alpha val="50000"/>
            </a:schemeClr>
          </a:solidFill>
          <a:ln w="12700" cap="flat" cmpd="sng" algn="ctr">
            <a:noFill/>
            <a:prstDash val="solid"/>
          </a:ln>
          <a:effectLst/>
        </p:spPr>
        <p:txBody>
          <a:bodyPr rtlCol="0" anchor="t"/>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tx2">
                    <a:lumMod val="90000"/>
                    <a:lumOff val="10000"/>
                  </a:schemeClr>
                </a:solidFill>
                <a:effectLst/>
                <a:uLnTx/>
                <a:uFillTx/>
                <a:latin typeface="Calibri"/>
                <a:ea typeface="+mn-ea"/>
                <a:cs typeface="+mn-cs"/>
              </a:rPr>
              <a:t>Agentless</a:t>
            </a:r>
          </a:p>
        </p:txBody>
      </p:sp>
      <p:sp>
        <p:nvSpPr>
          <p:cNvPr id="120" name="Rounded Rectangle 119">
            <a:extLst>
              <a:ext uri="{FF2B5EF4-FFF2-40B4-BE49-F238E27FC236}">
                <a16:creationId xmlns:a16="http://schemas.microsoft.com/office/drawing/2014/main" id="{F47B80E7-4AEA-AC46-9968-513EE9815006}"/>
              </a:ext>
            </a:extLst>
          </p:cNvPr>
          <p:cNvSpPr/>
          <p:nvPr/>
        </p:nvSpPr>
        <p:spPr>
          <a:xfrm>
            <a:off x="316626" y="862062"/>
            <a:ext cx="4567596" cy="5421902"/>
          </a:xfrm>
          <a:prstGeom prst="roundRect">
            <a:avLst>
              <a:gd name="adj" fmla="val 4659"/>
            </a:avLst>
          </a:prstGeom>
          <a:solidFill>
            <a:schemeClr val="bg1">
              <a:lumMod val="85000"/>
              <a:alpha val="50000"/>
            </a:schemeClr>
          </a:solidFill>
          <a:ln w="12700" cap="flat" cmpd="sng" algn="ctr">
            <a:noFill/>
            <a:prstDash val="solid"/>
          </a:ln>
          <a:effectLst/>
        </p:spPr>
        <p:txBody>
          <a:bodyPr rtlCol="0" anchor="t"/>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tx2">
                    <a:lumMod val="90000"/>
                    <a:lumOff val="10000"/>
                  </a:schemeClr>
                </a:solidFill>
                <a:effectLst/>
                <a:uLnTx/>
                <a:uFillTx/>
                <a:latin typeface="Calibri"/>
                <a:ea typeface="+mn-ea"/>
                <a:cs typeface="+mn-cs"/>
              </a:rPr>
              <a:t>Agent-Based</a:t>
            </a:r>
          </a:p>
        </p:txBody>
      </p:sp>
      <p:sp>
        <p:nvSpPr>
          <p:cNvPr id="2" name="Slide Number Placeholder 1">
            <a:extLst>
              <a:ext uri="{FF2B5EF4-FFF2-40B4-BE49-F238E27FC236}">
                <a16:creationId xmlns:a16="http://schemas.microsoft.com/office/drawing/2014/main" id="{27AA7DA7-1673-724C-A3DD-74CE17FCA164}"/>
              </a:ext>
            </a:extLst>
          </p:cNvPr>
          <p:cNvSpPr>
            <a:spLocks noGrp="1"/>
          </p:cNvSpPr>
          <p:nvPr>
            <p:ph type="sldNum" sz="quarter" idx="12"/>
          </p:nvPr>
        </p:nvSpPr>
        <p:spPr/>
        <p:txBody>
          <a:bodyPr/>
          <a:lstStyle/>
          <a:p>
            <a:fld id="{3DB5E446-421A-E746-A83E-D1D14D8D9CBB}" type="slidenum">
              <a:rPr lang="en-US" smtClean="0"/>
              <a:pPr/>
              <a:t>3</a:t>
            </a:fld>
            <a:endParaRPr lang="en-US"/>
          </a:p>
        </p:txBody>
      </p:sp>
      <p:sp>
        <p:nvSpPr>
          <p:cNvPr id="3" name="Title 2">
            <a:extLst>
              <a:ext uri="{FF2B5EF4-FFF2-40B4-BE49-F238E27FC236}">
                <a16:creationId xmlns:a16="http://schemas.microsoft.com/office/drawing/2014/main" id="{6F70CBCB-B9D7-4B40-BC03-23435E3E14E6}"/>
              </a:ext>
            </a:extLst>
          </p:cNvPr>
          <p:cNvSpPr>
            <a:spLocks noGrp="1"/>
          </p:cNvSpPr>
          <p:nvPr>
            <p:ph type="title"/>
          </p:nvPr>
        </p:nvSpPr>
        <p:spPr/>
        <p:txBody>
          <a:bodyPr/>
          <a:lstStyle/>
          <a:p>
            <a:r>
              <a:rPr lang="en-US" sz="3600" dirty="0"/>
              <a:t>CyberArk Secrets </a:t>
            </a:r>
            <a:r>
              <a:rPr lang="en-US" dirty="0"/>
              <a:t>M</a:t>
            </a:r>
            <a:r>
              <a:rPr lang="en-US" sz="3600" dirty="0"/>
              <a:t>anagement CP Solution Licensing</a:t>
            </a:r>
          </a:p>
        </p:txBody>
      </p:sp>
      <p:grpSp>
        <p:nvGrpSpPr>
          <p:cNvPr id="64" name="Group 63">
            <a:extLst>
              <a:ext uri="{FF2B5EF4-FFF2-40B4-BE49-F238E27FC236}">
                <a16:creationId xmlns:a16="http://schemas.microsoft.com/office/drawing/2014/main" id="{F4F47577-CF8D-304C-AD20-A6A3693E3583}"/>
              </a:ext>
            </a:extLst>
          </p:cNvPr>
          <p:cNvGrpSpPr/>
          <p:nvPr/>
        </p:nvGrpSpPr>
        <p:grpSpPr>
          <a:xfrm>
            <a:off x="971550" y="1526721"/>
            <a:ext cx="2701745" cy="1681629"/>
            <a:chOff x="971550" y="1004207"/>
            <a:chExt cx="2701745" cy="1681629"/>
          </a:xfrm>
        </p:grpSpPr>
        <p:sp>
          <p:nvSpPr>
            <p:cNvPr id="6" name="Rounded Rectangle 5">
              <a:extLst>
                <a:ext uri="{FF2B5EF4-FFF2-40B4-BE49-F238E27FC236}">
                  <a16:creationId xmlns:a16="http://schemas.microsoft.com/office/drawing/2014/main" id="{EA52EF54-2481-F443-8DA3-770431902FAD}"/>
                </a:ext>
              </a:extLst>
            </p:cNvPr>
            <p:cNvSpPr/>
            <p:nvPr/>
          </p:nvSpPr>
          <p:spPr>
            <a:xfrm>
              <a:off x="971550" y="1004207"/>
              <a:ext cx="2701745" cy="1681629"/>
            </a:xfrm>
            <a:prstGeom prst="roundRect">
              <a:avLst/>
            </a:prstGeom>
            <a:solidFill>
              <a:srgbClr val="224982">
                <a:alpha val="50000"/>
              </a:srgbClr>
            </a:solidFill>
            <a:ln w="12700" cap="flat" cmpd="sng" algn="ctr">
              <a:noFill/>
              <a:prstDash val="solid"/>
            </a:ln>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sp>
          <p:nvSpPr>
            <p:cNvPr id="4" name="Oval 3">
              <a:extLst>
                <a:ext uri="{FF2B5EF4-FFF2-40B4-BE49-F238E27FC236}">
                  <a16:creationId xmlns:a16="http://schemas.microsoft.com/office/drawing/2014/main" id="{32BB5F0D-A1CA-994D-838D-386CE8C8FF5F}"/>
                </a:ext>
              </a:extLst>
            </p:cNvPr>
            <p:cNvSpPr/>
            <p:nvPr/>
          </p:nvSpPr>
          <p:spPr>
            <a:xfrm>
              <a:off x="3032764" y="1537437"/>
              <a:ext cx="516672" cy="516672"/>
            </a:xfrm>
            <a:prstGeom prst="ellipse">
              <a:avLst/>
            </a:prstGeom>
            <a:solidFill>
              <a:srgbClr val="224982"/>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200" kern="0" dirty="0">
                  <a:solidFill>
                    <a:srgbClr val="FFFFFF"/>
                  </a:solidFill>
                  <a:latin typeface="Calibri"/>
                </a:rPr>
                <a:t>CP</a:t>
              </a:r>
              <a:endParaRPr kumimoji="0" lang="en-US" sz="1200" b="0" i="0" u="none" strike="noStrike" kern="0" cap="none" spc="0" normalizeH="0" baseline="0" noProof="0" dirty="0">
                <a:ln>
                  <a:noFill/>
                </a:ln>
                <a:solidFill>
                  <a:srgbClr val="FFFFFF"/>
                </a:solidFill>
                <a:effectLst/>
                <a:uLnTx/>
                <a:uFillTx/>
                <a:latin typeface="Calibri"/>
                <a:ea typeface="+mn-ea"/>
                <a:cs typeface="+mn-cs"/>
              </a:endParaRPr>
            </a:p>
          </p:txBody>
        </p:sp>
        <p:sp>
          <p:nvSpPr>
            <p:cNvPr id="7" name="Rounded Rectangle 6">
              <a:extLst>
                <a:ext uri="{FF2B5EF4-FFF2-40B4-BE49-F238E27FC236}">
                  <a16:creationId xmlns:a16="http://schemas.microsoft.com/office/drawing/2014/main" id="{3B34B1EB-8118-6C4B-8FA0-5109872752F4}"/>
                </a:ext>
              </a:extLst>
            </p:cNvPr>
            <p:cNvSpPr/>
            <p:nvPr/>
          </p:nvSpPr>
          <p:spPr>
            <a:xfrm>
              <a:off x="1258457" y="1285997"/>
              <a:ext cx="1313416" cy="353101"/>
            </a:xfrm>
            <a:prstGeom prst="roundRect">
              <a:avLst/>
            </a:prstGeom>
            <a:solidFill>
              <a:srgbClr val="FFFFFF">
                <a:alpha val="50000"/>
              </a:srgbClr>
            </a:solidFill>
            <a:ln w="12700" cap="flat" cmpd="sng" algn="ctr">
              <a:solidFill>
                <a:srgbClr val="FFFFFF">
                  <a:lumMod val="50000"/>
                </a:srgbClr>
              </a:solidFill>
              <a:prstDash val="solid"/>
            </a:ln>
            <a:effectLst/>
          </p:spPr>
          <p:txBody>
            <a:bodyPr rtlCol="0" anchor="ctr"/>
            <a:lstStyle/>
            <a:p>
              <a:pPr lvl="0" defTabSz="914400">
                <a:defRPr/>
              </a:pPr>
              <a:r>
                <a:rPr lang="en-US" sz="1200" kern="0" dirty="0">
                  <a:solidFill>
                    <a:srgbClr val="000000"/>
                  </a:solidFill>
                  <a:latin typeface="Calibri"/>
                </a:rPr>
                <a:t>a</a:t>
              </a:r>
              <a:r>
                <a:rPr kumimoji="0" lang="en-US" sz="1200" b="0" i="0" u="none" strike="noStrike" kern="0" cap="none" spc="0" normalizeH="0" baseline="0" noProof="0" dirty="0">
                  <a:ln>
                    <a:noFill/>
                  </a:ln>
                  <a:solidFill>
                    <a:srgbClr val="000000"/>
                  </a:solidFill>
                  <a:effectLst/>
                  <a:uLnTx/>
                  <a:uFillTx/>
                  <a:latin typeface="Calibri"/>
                  <a:ea typeface="+mn-ea"/>
                  <a:cs typeface="+mn-cs"/>
                </a:rPr>
                <a:t>pp</a:t>
              </a:r>
              <a:endParaRPr kumimoji="0" lang="en-US" sz="1050" b="0" i="0" u="none" strike="noStrike" kern="0" cap="none" spc="0" normalizeH="0" baseline="0" noProof="0" dirty="0">
                <a:ln>
                  <a:noFill/>
                </a:ln>
                <a:solidFill>
                  <a:srgbClr val="000000"/>
                </a:solidFill>
                <a:effectLst/>
                <a:uLnTx/>
                <a:uFillTx/>
                <a:latin typeface="Calibri"/>
                <a:ea typeface="+mn-ea"/>
                <a:cs typeface="+mn-cs"/>
              </a:endParaRPr>
            </a:p>
          </p:txBody>
        </p:sp>
        <p:sp>
          <p:nvSpPr>
            <p:cNvPr id="8" name="Rounded Rectangle 7">
              <a:extLst>
                <a:ext uri="{FF2B5EF4-FFF2-40B4-BE49-F238E27FC236}">
                  <a16:creationId xmlns:a16="http://schemas.microsoft.com/office/drawing/2014/main" id="{1154688D-02A5-FB4A-8B14-D9E1539BD17D}"/>
                </a:ext>
              </a:extLst>
            </p:cNvPr>
            <p:cNvSpPr/>
            <p:nvPr/>
          </p:nvSpPr>
          <p:spPr>
            <a:xfrm>
              <a:off x="1258457" y="1961775"/>
              <a:ext cx="1313416" cy="340079"/>
            </a:xfrm>
            <a:prstGeom prst="roundRect">
              <a:avLst/>
            </a:prstGeom>
            <a:solidFill>
              <a:srgbClr val="FFFFFF">
                <a:alpha val="50000"/>
              </a:srgbClr>
            </a:solidFill>
            <a:ln w="12700" cap="flat" cmpd="sng" algn="ctr">
              <a:solidFill>
                <a:srgbClr val="FFFFFF">
                  <a:lumMod val="50000"/>
                </a:srgbClr>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Calibri"/>
                  <a:ea typeface="+mn-ea"/>
                  <a:cs typeface="+mn-cs"/>
                </a:rPr>
                <a:t>script</a:t>
              </a:r>
            </a:p>
          </p:txBody>
        </p:sp>
        <p:cxnSp>
          <p:nvCxnSpPr>
            <p:cNvPr id="9" name="Elbow Connector 8">
              <a:extLst>
                <a:ext uri="{FF2B5EF4-FFF2-40B4-BE49-F238E27FC236}">
                  <a16:creationId xmlns:a16="http://schemas.microsoft.com/office/drawing/2014/main" id="{A4ED0954-4127-8343-AFC0-367430211561}"/>
                </a:ext>
              </a:extLst>
            </p:cNvPr>
            <p:cNvCxnSpPr>
              <a:cxnSpLocks/>
              <a:stCxn id="4" idx="2"/>
              <a:endCxn id="7" idx="3"/>
            </p:cNvCxnSpPr>
            <p:nvPr/>
          </p:nvCxnSpPr>
          <p:spPr>
            <a:xfrm rot="10800000">
              <a:off x="2571874" y="1462549"/>
              <a:ext cx="460891" cy="333225"/>
            </a:xfrm>
            <a:prstGeom prst="bentConnector3">
              <a:avLst>
                <a:gd name="adj1" fmla="val 50000"/>
              </a:avLst>
            </a:prstGeom>
            <a:noFill/>
            <a:ln w="12700" cap="flat" cmpd="sng" algn="ctr">
              <a:solidFill>
                <a:srgbClr val="224982"/>
              </a:solidFill>
              <a:prstDash val="solid"/>
              <a:headEnd type="triangle" w="med" len="med"/>
              <a:tailEnd type="triangle" w="med" len="med"/>
            </a:ln>
            <a:effectLst/>
          </p:spPr>
        </p:cxnSp>
        <p:cxnSp>
          <p:nvCxnSpPr>
            <p:cNvPr id="12" name="Elbow Connector 11">
              <a:extLst>
                <a:ext uri="{FF2B5EF4-FFF2-40B4-BE49-F238E27FC236}">
                  <a16:creationId xmlns:a16="http://schemas.microsoft.com/office/drawing/2014/main" id="{86451403-249A-6A44-923B-BF09D530456A}"/>
                </a:ext>
              </a:extLst>
            </p:cNvPr>
            <p:cNvCxnSpPr>
              <a:cxnSpLocks/>
              <a:stCxn id="4" idx="2"/>
              <a:endCxn id="8" idx="3"/>
            </p:cNvCxnSpPr>
            <p:nvPr/>
          </p:nvCxnSpPr>
          <p:spPr>
            <a:xfrm rot="10800000" flipV="1">
              <a:off x="2571874" y="1795773"/>
              <a:ext cx="460891" cy="336042"/>
            </a:xfrm>
            <a:prstGeom prst="bentConnector3">
              <a:avLst>
                <a:gd name="adj1" fmla="val 50000"/>
              </a:avLst>
            </a:prstGeom>
            <a:noFill/>
            <a:ln w="12700" cap="flat" cmpd="sng" algn="ctr">
              <a:solidFill>
                <a:srgbClr val="224982"/>
              </a:solidFill>
              <a:prstDash val="solid"/>
              <a:headEnd type="triangle" w="med" len="med"/>
              <a:tailEnd type="triangle" w="med" len="med"/>
            </a:ln>
            <a:effectLst/>
          </p:spPr>
        </p:cxnSp>
        <p:sp>
          <p:nvSpPr>
            <p:cNvPr id="30" name="Rounded Rectangle 29">
              <a:extLst>
                <a:ext uri="{FF2B5EF4-FFF2-40B4-BE49-F238E27FC236}">
                  <a16:creationId xmlns:a16="http://schemas.microsoft.com/office/drawing/2014/main" id="{5ECE8B24-E99C-C941-9656-6560475D0777}"/>
                </a:ext>
              </a:extLst>
            </p:cNvPr>
            <p:cNvSpPr/>
            <p:nvPr/>
          </p:nvSpPr>
          <p:spPr>
            <a:xfrm>
              <a:off x="2275476" y="1311161"/>
              <a:ext cx="289563" cy="312915"/>
            </a:xfrm>
            <a:prstGeom prst="roundRect">
              <a:avLst/>
            </a:prstGeom>
            <a:solidFill>
              <a:srgbClr val="FFFFFF">
                <a:alpha val="50000"/>
              </a:srgbClr>
            </a:solidFill>
            <a:ln w="12700" cap="flat" cmpd="sng" algn="ctr">
              <a:solidFill>
                <a:srgbClr val="FFFFFF">
                  <a:lumMod val="50000"/>
                </a:srgbClr>
              </a:solidFill>
              <a:prstDash val="solid"/>
            </a:ln>
            <a:effectLst/>
          </p:spPr>
          <p:txBody>
            <a:bodyPr lIns="0" tIns="0" rIns="0" bIns="0" rtlCol="0" anchor="ctr"/>
            <a:lstStyle/>
            <a:p>
              <a:pPr lvl="0" algn="ctr" defTabSz="914400">
                <a:defRPr/>
              </a:pPr>
              <a:r>
                <a:rPr kumimoji="0" lang="en-US" sz="1000" b="0" i="0" u="none" strike="noStrike" kern="0" cap="none" spc="0" normalizeH="0" baseline="0" noProof="0" dirty="0">
                  <a:ln>
                    <a:noFill/>
                  </a:ln>
                  <a:solidFill>
                    <a:srgbClr val="000000"/>
                  </a:solidFill>
                  <a:effectLst/>
                  <a:uLnTx/>
                  <a:uFillTx/>
                  <a:latin typeface="Calibri"/>
                  <a:ea typeface="+mn-ea"/>
                  <a:cs typeface="+mn-cs"/>
                </a:rPr>
                <a:t>SDK</a:t>
              </a:r>
              <a:endParaRPr kumimoji="0" lang="en-US" sz="800" b="0" i="0" u="none" strike="noStrike" kern="0" cap="none" spc="0" normalizeH="0" baseline="0" noProof="0" dirty="0">
                <a:ln>
                  <a:noFill/>
                </a:ln>
                <a:solidFill>
                  <a:srgbClr val="000000"/>
                </a:solidFill>
                <a:effectLst/>
                <a:uLnTx/>
                <a:uFillTx/>
                <a:latin typeface="Calibri"/>
                <a:ea typeface="+mn-ea"/>
                <a:cs typeface="+mn-cs"/>
              </a:endParaRPr>
            </a:p>
          </p:txBody>
        </p:sp>
        <p:sp>
          <p:nvSpPr>
            <p:cNvPr id="31" name="Rounded Rectangle 30">
              <a:extLst>
                <a:ext uri="{FF2B5EF4-FFF2-40B4-BE49-F238E27FC236}">
                  <a16:creationId xmlns:a16="http://schemas.microsoft.com/office/drawing/2014/main" id="{1F7BC6E3-5168-5A4B-B866-D6CE8091C2B2}"/>
                </a:ext>
              </a:extLst>
            </p:cNvPr>
            <p:cNvSpPr/>
            <p:nvPr/>
          </p:nvSpPr>
          <p:spPr>
            <a:xfrm>
              <a:off x="2266225" y="1975356"/>
              <a:ext cx="289563" cy="312915"/>
            </a:xfrm>
            <a:prstGeom prst="roundRect">
              <a:avLst/>
            </a:prstGeom>
            <a:solidFill>
              <a:srgbClr val="FFFFFF">
                <a:alpha val="50000"/>
              </a:srgbClr>
            </a:solidFill>
            <a:ln w="12700" cap="flat" cmpd="sng" algn="ctr">
              <a:solidFill>
                <a:srgbClr val="FFFFFF">
                  <a:lumMod val="50000"/>
                </a:srgbClr>
              </a:solidFill>
              <a:prstDash val="solid"/>
            </a:ln>
            <a:effectLst/>
          </p:spPr>
          <p:txBody>
            <a:bodyPr lIns="0" tIns="0" rIns="0" bIns="0" rtlCol="0" anchor="ctr"/>
            <a:lstStyle/>
            <a:p>
              <a:pPr lvl="0" algn="ctr" defTabSz="914400">
                <a:defRPr/>
              </a:pPr>
              <a:r>
                <a:rPr kumimoji="0" lang="en-US" sz="1000" b="0" i="0" u="none" strike="noStrike" kern="0" cap="none" spc="0" normalizeH="0" baseline="0" noProof="0" dirty="0">
                  <a:ln>
                    <a:noFill/>
                  </a:ln>
                  <a:solidFill>
                    <a:srgbClr val="000000"/>
                  </a:solidFill>
                  <a:effectLst/>
                  <a:uLnTx/>
                  <a:uFillTx/>
                  <a:latin typeface="Calibri"/>
                  <a:ea typeface="+mn-ea"/>
                  <a:cs typeface="+mn-cs"/>
                </a:rPr>
                <a:t>CLI</a:t>
              </a:r>
              <a:endParaRPr kumimoji="0" lang="en-US" sz="800" b="0" i="0" u="none" strike="noStrike" kern="0" cap="none" spc="0" normalizeH="0" baseline="0" noProof="0" dirty="0">
                <a:ln>
                  <a:noFill/>
                </a:ln>
                <a:solidFill>
                  <a:srgbClr val="000000"/>
                </a:solidFill>
                <a:effectLst/>
                <a:uLnTx/>
                <a:uFillTx/>
                <a:latin typeface="Calibri"/>
                <a:ea typeface="+mn-ea"/>
                <a:cs typeface="+mn-cs"/>
              </a:endParaRPr>
            </a:p>
          </p:txBody>
        </p:sp>
      </p:grpSp>
      <p:grpSp>
        <p:nvGrpSpPr>
          <p:cNvPr id="149" name="Group 148">
            <a:extLst>
              <a:ext uri="{FF2B5EF4-FFF2-40B4-BE49-F238E27FC236}">
                <a16:creationId xmlns:a16="http://schemas.microsoft.com/office/drawing/2014/main" id="{EC4087BA-25CD-0B46-8640-BCE5159C37CE}"/>
              </a:ext>
            </a:extLst>
          </p:cNvPr>
          <p:cNvGrpSpPr/>
          <p:nvPr/>
        </p:nvGrpSpPr>
        <p:grpSpPr>
          <a:xfrm>
            <a:off x="5315817" y="1905285"/>
            <a:ext cx="1492389" cy="2240655"/>
            <a:chOff x="5392957" y="2257696"/>
            <a:chExt cx="1492389" cy="2240655"/>
          </a:xfrm>
        </p:grpSpPr>
        <p:sp>
          <p:nvSpPr>
            <p:cNvPr id="144" name="Rounded Rectangle 143">
              <a:extLst>
                <a:ext uri="{FF2B5EF4-FFF2-40B4-BE49-F238E27FC236}">
                  <a16:creationId xmlns:a16="http://schemas.microsoft.com/office/drawing/2014/main" id="{A637796C-3DE2-FB40-9B51-F122A93B4BB5}"/>
                </a:ext>
              </a:extLst>
            </p:cNvPr>
            <p:cNvSpPr/>
            <p:nvPr/>
          </p:nvSpPr>
          <p:spPr>
            <a:xfrm>
              <a:off x="5392957" y="2416507"/>
              <a:ext cx="1472688" cy="208184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algn="ctr"/>
              <a:endParaRPr lang="en-US" sz="1400" b="0" i="0" dirty="0">
                <a:solidFill>
                  <a:schemeClr val="bg1"/>
                </a:solidFill>
                <a:ea typeface="Proxima Nova" charset="0"/>
                <a:cs typeface="Proxima Nova" charset="0"/>
              </a:endParaRPr>
            </a:p>
          </p:txBody>
        </p:sp>
        <p:grpSp>
          <p:nvGrpSpPr>
            <p:cNvPr id="141" name="Group 140">
              <a:extLst>
                <a:ext uri="{FF2B5EF4-FFF2-40B4-BE49-F238E27FC236}">
                  <a16:creationId xmlns:a16="http://schemas.microsoft.com/office/drawing/2014/main" id="{4C7646F5-19D3-994D-B114-7AF41F7A95C2}"/>
                </a:ext>
              </a:extLst>
            </p:cNvPr>
            <p:cNvGrpSpPr/>
            <p:nvPr/>
          </p:nvGrpSpPr>
          <p:grpSpPr>
            <a:xfrm>
              <a:off x="5412658" y="2257696"/>
              <a:ext cx="1472688" cy="1903173"/>
              <a:chOff x="5297002" y="1025820"/>
              <a:chExt cx="1472688" cy="1903173"/>
            </a:xfrm>
          </p:grpSpPr>
          <p:sp>
            <p:nvSpPr>
              <p:cNvPr id="132" name="Shape 187">
                <a:extLst>
                  <a:ext uri="{FF2B5EF4-FFF2-40B4-BE49-F238E27FC236}">
                    <a16:creationId xmlns:a16="http://schemas.microsoft.com/office/drawing/2014/main" id="{46332157-4099-884B-AE47-7C20B20F3DD6}"/>
                  </a:ext>
                </a:extLst>
              </p:cNvPr>
              <p:cNvSpPr txBox="1"/>
              <p:nvPr/>
            </p:nvSpPr>
            <p:spPr>
              <a:xfrm>
                <a:off x="5297002" y="1025820"/>
                <a:ext cx="1472688" cy="430887"/>
              </a:xfrm>
              <a:prstGeom prst="rect">
                <a:avLst/>
              </a:prstGeom>
              <a:noFill/>
              <a:ln>
                <a:noFill/>
              </a:ln>
            </p:spPr>
            <p:txBody>
              <a:bodyPr wrap="square" lIns="0" tIns="0" rIns="0" bIns="0" anchor="t" anchorCtr="0">
                <a:spAutoFit/>
              </a:bodyPr>
              <a:lstStyle/>
              <a:p>
                <a:pPr marL="0" marR="0" lvl="0" indent="0" algn="ctr" defTabSz="914400" eaLnBrk="1" fontAlgn="auto" latinLnBrk="0" hangingPunct="1">
                  <a:lnSpc>
                    <a:spcPct val="100000"/>
                  </a:lnSpc>
                  <a:spcBef>
                    <a:spcPts val="0"/>
                  </a:spcBef>
                  <a:spcAft>
                    <a:spcPts val="0"/>
                  </a:spcAft>
                  <a:buClrTx/>
                  <a:buSzPct val="25000"/>
                  <a:buFontTx/>
                  <a:buNone/>
                  <a:tabLst/>
                  <a:defRPr/>
                </a:pPr>
                <a:r>
                  <a:rPr kumimoji="0" lang="en-US" sz="1400" b="1" i="0" u="none" strike="noStrike" kern="0" cap="none" spc="0" normalizeH="0" baseline="0" noProof="0" dirty="0">
                    <a:ln>
                      <a:noFill/>
                    </a:ln>
                    <a:solidFill>
                      <a:srgbClr val="224982"/>
                    </a:solidFill>
                    <a:effectLst/>
                    <a:uLnTx/>
                    <a:uFillTx/>
                    <a:latin typeface="Century Gothic"/>
                    <a:ea typeface="Calibri"/>
                    <a:cs typeface="Century Gothic"/>
                    <a:sym typeface="Calibri"/>
                  </a:rPr>
                  <a:t>CyberArk</a:t>
                </a:r>
              </a:p>
              <a:p>
                <a:pPr marL="0" marR="0" lvl="0" indent="0" algn="ctr" defTabSz="914400" eaLnBrk="1" fontAlgn="auto" latinLnBrk="0" hangingPunct="1">
                  <a:lnSpc>
                    <a:spcPct val="100000"/>
                  </a:lnSpc>
                  <a:spcBef>
                    <a:spcPts val="0"/>
                  </a:spcBef>
                  <a:spcAft>
                    <a:spcPts val="0"/>
                  </a:spcAft>
                  <a:buClrTx/>
                  <a:buSzPct val="25000"/>
                  <a:buFontTx/>
                  <a:buNone/>
                  <a:tabLst/>
                  <a:defRPr/>
                </a:pPr>
                <a:r>
                  <a:rPr kumimoji="0" lang="en-US" sz="1400" b="1" i="0" u="none" strike="noStrike" kern="0" cap="none" spc="0" normalizeH="0" baseline="0" noProof="0" dirty="0">
                    <a:ln>
                      <a:noFill/>
                    </a:ln>
                    <a:solidFill>
                      <a:srgbClr val="224982"/>
                    </a:solidFill>
                    <a:effectLst/>
                    <a:uLnTx/>
                    <a:uFillTx/>
                    <a:latin typeface="Century Gothic"/>
                    <a:ea typeface="Calibri"/>
                    <a:cs typeface="Century Gothic"/>
                    <a:sym typeface="Calibri"/>
                  </a:rPr>
                  <a:t>Vault</a:t>
                </a:r>
              </a:p>
            </p:txBody>
          </p:sp>
          <p:grpSp>
            <p:nvGrpSpPr>
              <p:cNvPr id="133" name="Group 132">
                <a:extLst>
                  <a:ext uri="{FF2B5EF4-FFF2-40B4-BE49-F238E27FC236}">
                    <a16:creationId xmlns:a16="http://schemas.microsoft.com/office/drawing/2014/main" id="{545C027D-4D19-CF48-9AFD-D6D7B0E47F7D}"/>
                  </a:ext>
                </a:extLst>
              </p:cNvPr>
              <p:cNvGrpSpPr/>
              <p:nvPr/>
            </p:nvGrpSpPr>
            <p:grpSpPr>
              <a:xfrm>
                <a:off x="5475580" y="1555603"/>
                <a:ext cx="1242274" cy="1373390"/>
                <a:chOff x="4136295" y="1111984"/>
                <a:chExt cx="758330" cy="838368"/>
              </a:xfrm>
            </p:grpSpPr>
            <p:grpSp>
              <p:nvGrpSpPr>
                <p:cNvPr id="134" name="Group 133">
                  <a:extLst>
                    <a:ext uri="{FF2B5EF4-FFF2-40B4-BE49-F238E27FC236}">
                      <a16:creationId xmlns:a16="http://schemas.microsoft.com/office/drawing/2014/main" id="{DFE22D03-551D-7746-A757-0838CE381180}"/>
                    </a:ext>
                  </a:extLst>
                </p:cNvPr>
                <p:cNvGrpSpPr/>
                <p:nvPr/>
              </p:nvGrpSpPr>
              <p:grpSpPr>
                <a:xfrm>
                  <a:off x="4136295" y="1111984"/>
                  <a:ext cx="673407" cy="729467"/>
                  <a:chOff x="4136295" y="1111984"/>
                  <a:chExt cx="673407" cy="729467"/>
                </a:xfrm>
                <a:solidFill>
                  <a:srgbClr val="224982"/>
                </a:solidFill>
              </p:grpSpPr>
              <p:sp>
                <p:nvSpPr>
                  <p:cNvPr id="136" name="Freeform 135">
                    <a:extLst>
                      <a:ext uri="{FF2B5EF4-FFF2-40B4-BE49-F238E27FC236}">
                        <a16:creationId xmlns:a16="http://schemas.microsoft.com/office/drawing/2014/main" id="{033E85FB-3337-A748-8643-B0A4898994E0}"/>
                      </a:ext>
                    </a:extLst>
                  </p:cNvPr>
                  <p:cNvSpPr/>
                  <p:nvPr/>
                </p:nvSpPr>
                <p:spPr>
                  <a:xfrm>
                    <a:off x="4136295" y="1111984"/>
                    <a:ext cx="673407" cy="729467"/>
                  </a:xfrm>
                  <a:custGeom>
                    <a:avLst/>
                    <a:gdLst>
                      <a:gd name="connsiteX0" fmla="*/ 105799 w 1587617"/>
                      <a:gd name="connsiteY0" fmla="*/ 0 h 1719782"/>
                      <a:gd name="connsiteX1" fmla="*/ 1481818 w 1587617"/>
                      <a:gd name="connsiteY1" fmla="*/ 0 h 1719782"/>
                      <a:gd name="connsiteX2" fmla="*/ 1587617 w 1587617"/>
                      <a:gd name="connsiteY2" fmla="*/ 105799 h 1719782"/>
                      <a:gd name="connsiteX3" fmla="*/ 1587617 w 1587617"/>
                      <a:gd name="connsiteY3" fmla="*/ 782397 h 1719782"/>
                      <a:gd name="connsiteX4" fmla="*/ 1587606 w 1587617"/>
                      <a:gd name="connsiteY4" fmla="*/ 782394 h 1719782"/>
                      <a:gd name="connsiteX5" fmla="*/ 1516145 w 1587617"/>
                      <a:gd name="connsiteY5" fmla="*/ 775190 h 1719782"/>
                      <a:gd name="connsiteX6" fmla="*/ 1475581 w 1587617"/>
                      <a:gd name="connsiteY6" fmla="*/ 779279 h 1719782"/>
                      <a:gd name="connsiteX7" fmla="*/ 1475581 w 1587617"/>
                      <a:gd name="connsiteY7" fmla="*/ 623658 h 1719782"/>
                      <a:gd name="connsiteX8" fmla="*/ 1530093 w 1587617"/>
                      <a:gd name="connsiteY8" fmla="*/ 623658 h 1719782"/>
                      <a:gd name="connsiteX9" fmla="*/ 1530093 w 1587617"/>
                      <a:gd name="connsiteY9" fmla="*/ 360268 h 1719782"/>
                      <a:gd name="connsiteX10" fmla="*/ 1475581 w 1587617"/>
                      <a:gd name="connsiteY10" fmla="*/ 360268 h 1719782"/>
                      <a:gd name="connsiteX11" fmla="*/ 1475581 w 1587617"/>
                      <a:gd name="connsiteY11" fmla="*/ 115545 h 1719782"/>
                      <a:gd name="connsiteX12" fmla="*/ 112037 w 1587617"/>
                      <a:gd name="connsiteY12" fmla="*/ 115545 h 1719782"/>
                      <a:gd name="connsiteX13" fmla="*/ 112037 w 1587617"/>
                      <a:gd name="connsiteY13" fmla="*/ 1604237 h 1719782"/>
                      <a:gd name="connsiteX14" fmla="*/ 1350446 w 1587617"/>
                      <a:gd name="connsiteY14" fmla="*/ 1604237 h 1719782"/>
                      <a:gd name="connsiteX15" fmla="*/ 1350315 w 1587617"/>
                      <a:gd name="connsiteY15" fmla="*/ 1719782 h 1719782"/>
                      <a:gd name="connsiteX16" fmla="*/ 105799 w 1587617"/>
                      <a:gd name="connsiteY16" fmla="*/ 1719782 h 1719782"/>
                      <a:gd name="connsiteX17" fmla="*/ 0 w 1587617"/>
                      <a:gd name="connsiteY17" fmla="*/ 1613983 h 1719782"/>
                      <a:gd name="connsiteX18" fmla="*/ 0 w 1587617"/>
                      <a:gd name="connsiteY18" fmla="*/ 105799 h 1719782"/>
                      <a:gd name="connsiteX19" fmla="*/ 105799 w 1587617"/>
                      <a:gd name="connsiteY19" fmla="*/ 0 h 1719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87617" h="1719782">
                        <a:moveTo>
                          <a:pt x="105799" y="0"/>
                        </a:moveTo>
                        <a:lnTo>
                          <a:pt x="1481818" y="0"/>
                        </a:lnTo>
                        <a:cubicBezTo>
                          <a:pt x="1540249" y="0"/>
                          <a:pt x="1587617" y="47368"/>
                          <a:pt x="1587617" y="105799"/>
                        </a:cubicBezTo>
                        <a:lnTo>
                          <a:pt x="1587617" y="782397"/>
                        </a:lnTo>
                        <a:lnTo>
                          <a:pt x="1587606" y="782394"/>
                        </a:lnTo>
                        <a:cubicBezTo>
                          <a:pt x="1564524" y="777671"/>
                          <a:pt x="1540624" y="775190"/>
                          <a:pt x="1516145" y="775190"/>
                        </a:cubicBezTo>
                        <a:lnTo>
                          <a:pt x="1475581" y="779279"/>
                        </a:lnTo>
                        <a:lnTo>
                          <a:pt x="1475581" y="623658"/>
                        </a:lnTo>
                        <a:lnTo>
                          <a:pt x="1530093" y="623658"/>
                        </a:lnTo>
                        <a:lnTo>
                          <a:pt x="1530093" y="360268"/>
                        </a:lnTo>
                        <a:lnTo>
                          <a:pt x="1475581" y="360268"/>
                        </a:lnTo>
                        <a:lnTo>
                          <a:pt x="1475581" y="115545"/>
                        </a:lnTo>
                        <a:lnTo>
                          <a:pt x="112037" y="115545"/>
                        </a:lnTo>
                        <a:lnTo>
                          <a:pt x="112037" y="1604237"/>
                        </a:lnTo>
                        <a:lnTo>
                          <a:pt x="1350446" y="1604237"/>
                        </a:lnTo>
                        <a:lnTo>
                          <a:pt x="1350315" y="1719782"/>
                        </a:lnTo>
                        <a:lnTo>
                          <a:pt x="105799" y="1719782"/>
                        </a:lnTo>
                        <a:cubicBezTo>
                          <a:pt x="47368" y="1719782"/>
                          <a:pt x="0" y="1672414"/>
                          <a:pt x="0" y="1613983"/>
                        </a:cubicBezTo>
                        <a:lnTo>
                          <a:pt x="0" y="105799"/>
                        </a:lnTo>
                        <a:cubicBezTo>
                          <a:pt x="0" y="47368"/>
                          <a:pt x="47368" y="0"/>
                          <a:pt x="105799" y="0"/>
                        </a:cubicBezTo>
                        <a:close/>
                      </a:path>
                    </a:pathLst>
                  </a:custGeom>
                  <a:grp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a:ln>
                        <a:noFill/>
                      </a:ln>
                      <a:solidFill>
                        <a:srgbClr val="FFFFFF"/>
                      </a:solidFill>
                      <a:effectLst/>
                      <a:uLnTx/>
                      <a:uFillTx/>
                      <a:latin typeface="Calibri"/>
                      <a:ea typeface="+mn-ea"/>
                      <a:cs typeface="+mn-cs"/>
                      <a:sym typeface="Arial"/>
                    </a:endParaRPr>
                  </a:p>
                </p:txBody>
              </p:sp>
              <p:sp>
                <p:nvSpPr>
                  <p:cNvPr id="137" name="Freeform 136">
                    <a:extLst>
                      <a:ext uri="{FF2B5EF4-FFF2-40B4-BE49-F238E27FC236}">
                        <a16:creationId xmlns:a16="http://schemas.microsoft.com/office/drawing/2014/main" id="{6D97A609-67D6-F04F-AFBB-18F59154594C}"/>
                      </a:ext>
                    </a:extLst>
                  </p:cNvPr>
                  <p:cNvSpPr/>
                  <p:nvPr/>
                </p:nvSpPr>
                <p:spPr>
                  <a:xfrm>
                    <a:off x="4235236" y="1217133"/>
                    <a:ext cx="475525" cy="519170"/>
                  </a:xfrm>
                  <a:custGeom>
                    <a:avLst/>
                    <a:gdLst>
                      <a:gd name="connsiteX0" fmla="*/ 0 w 1121094"/>
                      <a:gd name="connsiteY0" fmla="*/ 0 h 1223989"/>
                      <a:gd name="connsiteX1" fmla="*/ 1121094 w 1121094"/>
                      <a:gd name="connsiteY1" fmla="*/ 0 h 1223989"/>
                      <a:gd name="connsiteX2" fmla="*/ 1121094 w 1121094"/>
                      <a:gd name="connsiteY2" fmla="*/ 112371 h 1223989"/>
                      <a:gd name="connsiteX3" fmla="*/ 1048829 w 1121094"/>
                      <a:gd name="connsiteY3" fmla="*/ 112371 h 1223989"/>
                      <a:gd name="connsiteX4" fmla="*/ 1048829 w 1121094"/>
                      <a:gd name="connsiteY4" fmla="*/ 375761 h 1223989"/>
                      <a:gd name="connsiteX5" fmla="*/ 1121094 w 1121094"/>
                      <a:gd name="connsiteY5" fmla="*/ 375761 h 1223989"/>
                      <a:gd name="connsiteX6" fmla="*/ 1121094 w 1121094"/>
                      <a:gd name="connsiteY6" fmla="*/ 568059 h 1223989"/>
                      <a:gd name="connsiteX7" fmla="*/ 1084632 w 1121094"/>
                      <a:gd name="connsiteY7" fmla="*/ 587850 h 1223989"/>
                      <a:gd name="connsiteX8" fmla="*/ 988856 w 1121094"/>
                      <a:gd name="connsiteY8" fmla="*/ 683626 h 1223989"/>
                      <a:gd name="connsiteX9" fmla="*/ 974309 w 1121094"/>
                      <a:gd name="connsiteY9" fmla="*/ 710428 h 1223989"/>
                      <a:gd name="connsiteX10" fmla="*/ 978194 w 1121094"/>
                      <a:gd name="connsiteY10" fmla="*/ 697911 h 1223989"/>
                      <a:gd name="connsiteX11" fmla="*/ 986855 w 1121094"/>
                      <a:gd name="connsiteY11" fmla="*/ 611995 h 1223989"/>
                      <a:gd name="connsiteX12" fmla="*/ 560547 w 1121094"/>
                      <a:gd name="connsiteY12" fmla="*/ 185687 h 1223989"/>
                      <a:gd name="connsiteX13" fmla="*/ 134239 w 1121094"/>
                      <a:gd name="connsiteY13" fmla="*/ 611995 h 1223989"/>
                      <a:gd name="connsiteX14" fmla="*/ 560547 w 1121094"/>
                      <a:gd name="connsiteY14" fmla="*/ 1038302 h 1223989"/>
                      <a:gd name="connsiteX15" fmla="*/ 914048 w 1121094"/>
                      <a:gd name="connsiteY15" fmla="*/ 850347 h 1223989"/>
                      <a:gd name="connsiteX16" fmla="*/ 935453 w 1121094"/>
                      <a:gd name="connsiteY16" fmla="*/ 810912 h 1223989"/>
                      <a:gd name="connsiteX17" fmla="*/ 928299 w 1121094"/>
                      <a:gd name="connsiteY17" fmla="*/ 881877 h 1223989"/>
                      <a:gd name="connsiteX18" fmla="*/ 1032155 w 1121094"/>
                      <a:gd name="connsiteY18" fmla="*/ 1132606 h 1223989"/>
                      <a:gd name="connsiteX19" fmla="*/ 1050089 w 1121094"/>
                      <a:gd name="connsiteY19" fmla="*/ 1147403 h 1223989"/>
                      <a:gd name="connsiteX20" fmla="*/ 1042171 w 1121094"/>
                      <a:gd name="connsiteY20" fmla="*/ 1166519 h 1223989"/>
                      <a:gd name="connsiteX21" fmla="*/ 1052706 w 1121094"/>
                      <a:gd name="connsiteY21" fmla="*/ 1191954 h 1223989"/>
                      <a:gd name="connsiteX22" fmla="*/ 1084742 w 1121094"/>
                      <a:gd name="connsiteY22" fmla="*/ 1223989 h 1223989"/>
                      <a:gd name="connsiteX23" fmla="*/ 0 w 1121094"/>
                      <a:gd name="connsiteY23" fmla="*/ 1223989 h 1223989"/>
                      <a:gd name="connsiteX24" fmla="*/ 0 w 1121094"/>
                      <a:gd name="connsiteY24" fmla="*/ 0 h 1223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121094" h="1223989">
                        <a:moveTo>
                          <a:pt x="0" y="0"/>
                        </a:moveTo>
                        <a:lnTo>
                          <a:pt x="1121094" y="0"/>
                        </a:lnTo>
                        <a:lnTo>
                          <a:pt x="1121094" y="112371"/>
                        </a:lnTo>
                        <a:lnTo>
                          <a:pt x="1048829" y="112371"/>
                        </a:lnTo>
                        <a:lnTo>
                          <a:pt x="1048829" y="375761"/>
                        </a:lnTo>
                        <a:lnTo>
                          <a:pt x="1121094" y="375761"/>
                        </a:lnTo>
                        <a:lnTo>
                          <a:pt x="1121094" y="568059"/>
                        </a:lnTo>
                        <a:lnTo>
                          <a:pt x="1084632" y="587850"/>
                        </a:lnTo>
                        <a:cubicBezTo>
                          <a:pt x="1046904" y="613339"/>
                          <a:pt x="1014345" y="645898"/>
                          <a:pt x="988856" y="683626"/>
                        </a:cubicBezTo>
                        <a:lnTo>
                          <a:pt x="974309" y="710428"/>
                        </a:lnTo>
                        <a:lnTo>
                          <a:pt x="978194" y="697911"/>
                        </a:lnTo>
                        <a:cubicBezTo>
                          <a:pt x="983873" y="670159"/>
                          <a:pt x="986855" y="641425"/>
                          <a:pt x="986855" y="611995"/>
                        </a:cubicBezTo>
                        <a:cubicBezTo>
                          <a:pt x="986855" y="376551"/>
                          <a:pt x="795991" y="185687"/>
                          <a:pt x="560547" y="185687"/>
                        </a:cubicBezTo>
                        <a:cubicBezTo>
                          <a:pt x="325104" y="185687"/>
                          <a:pt x="134239" y="376551"/>
                          <a:pt x="134239" y="611995"/>
                        </a:cubicBezTo>
                        <a:cubicBezTo>
                          <a:pt x="134239" y="847438"/>
                          <a:pt x="325104" y="1038302"/>
                          <a:pt x="560547" y="1038302"/>
                        </a:cubicBezTo>
                        <a:cubicBezTo>
                          <a:pt x="707700" y="1038302"/>
                          <a:pt x="837438" y="963746"/>
                          <a:pt x="914048" y="850347"/>
                        </a:cubicBezTo>
                        <a:lnTo>
                          <a:pt x="935453" y="810912"/>
                        </a:lnTo>
                        <a:lnTo>
                          <a:pt x="928299" y="881877"/>
                        </a:lnTo>
                        <a:cubicBezTo>
                          <a:pt x="928299" y="979793"/>
                          <a:pt x="967987" y="1068439"/>
                          <a:pt x="1032155" y="1132606"/>
                        </a:cubicBezTo>
                        <a:lnTo>
                          <a:pt x="1050089" y="1147403"/>
                        </a:lnTo>
                        <a:lnTo>
                          <a:pt x="1042171" y="1166519"/>
                        </a:lnTo>
                        <a:cubicBezTo>
                          <a:pt x="1042171" y="1175725"/>
                          <a:pt x="1045683" y="1184930"/>
                          <a:pt x="1052706" y="1191954"/>
                        </a:cubicBezTo>
                        <a:lnTo>
                          <a:pt x="1084742" y="1223989"/>
                        </a:lnTo>
                        <a:lnTo>
                          <a:pt x="0" y="1223989"/>
                        </a:lnTo>
                        <a:lnTo>
                          <a:pt x="0" y="0"/>
                        </a:lnTo>
                        <a:close/>
                      </a:path>
                    </a:pathLst>
                  </a:custGeom>
                  <a:grp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dirty="0">
                      <a:ln>
                        <a:noFill/>
                      </a:ln>
                      <a:solidFill>
                        <a:srgbClr val="FFFFFF"/>
                      </a:solidFill>
                      <a:effectLst/>
                      <a:uLnTx/>
                      <a:uFillTx/>
                      <a:latin typeface="Calibri"/>
                      <a:ea typeface="+mn-ea"/>
                      <a:cs typeface="+mn-cs"/>
                      <a:sym typeface="Arial"/>
                    </a:endParaRPr>
                  </a:p>
                </p:txBody>
              </p:sp>
              <p:sp>
                <p:nvSpPr>
                  <p:cNvPr id="138" name="Freeform 137">
                    <a:extLst>
                      <a:ext uri="{FF2B5EF4-FFF2-40B4-BE49-F238E27FC236}">
                        <a16:creationId xmlns:a16="http://schemas.microsoft.com/office/drawing/2014/main" id="{07053CB8-3DAD-6244-8CAD-58755F027A1A}"/>
                      </a:ext>
                    </a:extLst>
                  </p:cNvPr>
                  <p:cNvSpPr/>
                  <p:nvPr/>
                </p:nvSpPr>
                <p:spPr>
                  <a:xfrm>
                    <a:off x="4500107" y="1348235"/>
                    <a:ext cx="104240" cy="172096"/>
                  </a:xfrm>
                  <a:custGeom>
                    <a:avLst/>
                    <a:gdLst>
                      <a:gd name="connsiteX0" fmla="*/ 0 w 245755"/>
                      <a:gd name="connsiteY0" fmla="*/ 0 h 405731"/>
                      <a:gd name="connsiteX1" fmla="*/ 56625 w 245755"/>
                      <a:gd name="connsiteY1" fmla="*/ 17577 h 405731"/>
                      <a:gd name="connsiteX2" fmla="*/ 245755 w 245755"/>
                      <a:gd name="connsiteY2" fmla="*/ 302909 h 405731"/>
                      <a:gd name="connsiteX3" fmla="*/ 239464 w 245755"/>
                      <a:gd name="connsiteY3" fmla="*/ 365317 h 405731"/>
                      <a:gd name="connsiteX4" fmla="*/ 226919 w 245755"/>
                      <a:gd name="connsiteY4" fmla="*/ 405731 h 405731"/>
                      <a:gd name="connsiteX5" fmla="*/ 118334 w 245755"/>
                      <a:gd name="connsiteY5" fmla="*/ 343040 h 405731"/>
                      <a:gd name="connsiteX6" fmla="*/ 119105 w 245755"/>
                      <a:gd name="connsiteY6" fmla="*/ 340558 h 405731"/>
                      <a:gd name="connsiteX7" fmla="*/ 122900 w 245755"/>
                      <a:gd name="connsiteY7" fmla="*/ 302909 h 405731"/>
                      <a:gd name="connsiteX8" fmla="*/ 8804 w 245755"/>
                      <a:gd name="connsiteY8" fmla="*/ 130778 h 405731"/>
                      <a:gd name="connsiteX9" fmla="*/ 0 w 245755"/>
                      <a:gd name="connsiteY9" fmla="*/ 128045 h 405731"/>
                      <a:gd name="connsiteX10" fmla="*/ 0 w 245755"/>
                      <a:gd name="connsiteY10" fmla="*/ 0 h 40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5755" h="405731">
                        <a:moveTo>
                          <a:pt x="0" y="0"/>
                        </a:moveTo>
                        <a:lnTo>
                          <a:pt x="56625" y="17577"/>
                        </a:lnTo>
                        <a:cubicBezTo>
                          <a:pt x="167769" y="64587"/>
                          <a:pt x="245755" y="174641"/>
                          <a:pt x="245755" y="302909"/>
                        </a:cubicBezTo>
                        <a:cubicBezTo>
                          <a:pt x="245755" y="324287"/>
                          <a:pt x="243589" y="345159"/>
                          <a:pt x="239464" y="365317"/>
                        </a:cubicBezTo>
                        <a:lnTo>
                          <a:pt x="226919" y="405731"/>
                        </a:lnTo>
                        <a:lnTo>
                          <a:pt x="118334" y="343040"/>
                        </a:lnTo>
                        <a:lnTo>
                          <a:pt x="119105" y="340558"/>
                        </a:lnTo>
                        <a:cubicBezTo>
                          <a:pt x="121593" y="328397"/>
                          <a:pt x="122900" y="315806"/>
                          <a:pt x="122900" y="302909"/>
                        </a:cubicBezTo>
                        <a:cubicBezTo>
                          <a:pt x="122900" y="225529"/>
                          <a:pt x="75853" y="159138"/>
                          <a:pt x="8804" y="130778"/>
                        </a:cubicBezTo>
                        <a:lnTo>
                          <a:pt x="0" y="128045"/>
                        </a:lnTo>
                        <a:lnTo>
                          <a:pt x="0" y="0"/>
                        </a:lnTo>
                        <a:close/>
                      </a:path>
                    </a:pathLst>
                  </a:custGeom>
                  <a:grp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a:ln>
                        <a:noFill/>
                      </a:ln>
                      <a:solidFill>
                        <a:srgbClr val="FFFFFF"/>
                      </a:solidFill>
                      <a:effectLst/>
                      <a:uLnTx/>
                      <a:uFillTx/>
                      <a:latin typeface="Calibri"/>
                      <a:ea typeface="+mn-ea"/>
                      <a:cs typeface="+mn-cs"/>
                      <a:sym typeface="Arial"/>
                    </a:endParaRPr>
                  </a:p>
                </p:txBody>
              </p:sp>
              <p:sp>
                <p:nvSpPr>
                  <p:cNvPr id="139" name="Freeform 138">
                    <a:extLst>
                      <a:ext uri="{FF2B5EF4-FFF2-40B4-BE49-F238E27FC236}">
                        <a16:creationId xmlns:a16="http://schemas.microsoft.com/office/drawing/2014/main" id="{EE76CFFC-90A9-664E-89C8-3E1C5B7B7556}"/>
                      </a:ext>
                    </a:extLst>
                  </p:cNvPr>
                  <p:cNvSpPr/>
                  <p:nvPr/>
                </p:nvSpPr>
                <p:spPr>
                  <a:xfrm>
                    <a:off x="4341650" y="1348236"/>
                    <a:ext cx="104240" cy="168243"/>
                  </a:xfrm>
                  <a:custGeom>
                    <a:avLst/>
                    <a:gdLst>
                      <a:gd name="connsiteX0" fmla="*/ 245756 w 245756"/>
                      <a:gd name="connsiteY0" fmla="*/ 0 h 396647"/>
                      <a:gd name="connsiteX1" fmla="*/ 245756 w 245756"/>
                      <a:gd name="connsiteY1" fmla="*/ 128045 h 396647"/>
                      <a:gd name="connsiteX2" fmla="*/ 236952 w 245756"/>
                      <a:gd name="connsiteY2" fmla="*/ 130778 h 396647"/>
                      <a:gd name="connsiteX3" fmla="*/ 122856 w 245756"/>
                      <a:gd name="connsiteY3" fmla="*/ 302908 h 396647"/>
                      <a:gd name="connsiteX4" fmla="*/ 125909 w 245756"/>
                      <a:gd name="connsiteY4" fmla="*/ 333201 h 396647"/>
                      <a:gd name="connsiteX5" fmla="*/ 16017 w 245756"/>
                      <a:gd name="connsiteY5" fmla="*/ 396647 h 396647"/>
                      <a:gd name="connsiteX6" fmla="*/ 6292 w 245756"/>
                      <a:gd name="connsiteY6" fmla="*/ 365317 h 396647"/>
                      <a:gd name="connsiteX7" fmla="*/ 1 w 245756"/>
                      <a:gd name="connsiteY7" fmla="*/ 302908 h 396647"/>
                      <a:gd name="connsiteX8" fmla="*/ 189131 w 245756"/>
                      <a:gd name="connsiteY8" fmla="*/ 17577 h 396647"/>
                      <a:gd name="connsiteX9" fmla="*/ 245756 w 245756"/>
                      <a:gd name="connsiteY9" fmla="*/ 0 h 396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5756" h="396647">
                        <a:moveTo>
                          <a:pt x="245756" y="0"/>
                        </a:moveTo>
                        <a:lnTo>
                          <a:pt x="245756" y="128045"/>
                        </a:lnTo>
                        <a:lnTo>
                          <a:pt x="236952" y="130778"/>
                        </a:lnTo>
                        <a:cubicBezTo>
                          <a:pt x="169902" y="159137"/>
                          <a:pt x="122856" y="225529"/>
                          <a:pt x="122856" y="302908"/>
                        </a:cubicBezTo>
                        <a:lnTo>
                          <a:pt x="125909" y="333201"/>
                        </a:lnTo>
                        <a:lnTo>
                          <a:pt x="16017" y="396647"/>
                        </a:lnTo>
                        <a:lnTo>
                          <a:pt x="6292" y="365317"/>
                        </a:lnTo>
                        <a:cubicBezTo>
                          <a:pt x="2167" y="345158"/>
                          <a:pt x="0" y="324286"/>
                          <a:pt x="1" y="302908"/>
                        </a:cubicBezTo>
                        <a:cubicBezTo>
                          <a:pt x="0" y="174640"/>
                          <a:pt x="77986" y="64587"/>
                          <a:pt x="189131" y="17577"/>
                        </a:cubicBezTo>
                        <a:lnTo>
                          <a:pt x="245756" y="0"/>
                        </a:lnTo>
                        <a:close/>
                      </a:path>
                    </a:pathLst>
                  </a:custGeom>
                  <a:grp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a:ln>
                        <a:noFill/>
                      </a:ln>
                      <a:solidFill>
                        <a:srgbClr val="FFFFFF"/>
                      </a:solidFill>
                      <a:effectLst/>
                      <a:uLnTx/>
                      <a:uFillTx/>
                      <a:latin typeface="Calibri"/>
                      <a:ea typeface="+mn-ea"/>
                      <a:cs typeface="+mn-cs"/>
                      <a:sym typeface="Arial"/>
                    </a:endParaRPr>
                  </a:p>
                </p:txBody>
              </p:sp>
              <p:sp>
                <p:nvSpPr>
                  <p:cNvPr id="140" name="Freeform 139">
                    <a:extLst>
                      <a:ext uri="{FF2B5EF4-FFF2-40B4-BE49-F238E27FC236}">
                        <a16:creationId xmlns:a16="http://schemas.microsoft.com/office/drawing/2014/main" id="{BBC611A8-4E56-254F-81D3-BF2245D6552A}"/>
                      </a:ext>
                    </a:extLst>
                  </p:cNvPr>
                  <p:cNvSpPr/>
                  <p:nvPr/>
                </p:nvSpPr>
                <p:spPr>
                  <a:xfrm>
                    <a:off x="4375202" y="1536731"/>
                    <a:ext cx="193054" cy="71335"/>
                  </a:xfrm>
                  <a:custGeom>
                    <a:avLst/>
                    <a:gdLst>
                      <a:gd name="connsiteX0" fmla="*/ 109853 w 455142"/>
                      <a:gd name="connsiteY0" fmla="*/ 0 h 168178"/>
                      <a:gd name="connsiteX1" fmla="*/ 126116 w 455142"/>
                      <a:gd name="connsiteY1" fmla="*/ 13418 h 168178"/>
                      <a:gd name="connsiteX2" fmla="*/ 230564 w 455142"/>
                      <a:gd name="connsiteY2" fmla="*/ 45323 h 168178"/>
                      <a:gd name="connsiteX3" fmla="*/ 335012 w 455142"/>
                      <a:gd name="connsiteY3" fmla="*/ 13418 h 168178"/>
                      <a:gd name="connsiteX4" fmla="*/ 343638 w 455142"/>
                      <a:gd name="connsiteY4" fmla="*/ 6301 h 168178"/>
                      <a:gd name="connsiteX5" fmla="*/ 455142 w 455142"/>
                      <a:gd name="connsiteY5" fmla="*/ 70678 h 168178"/>
                      <a:gd name="connsiteX6" fmla="*/ 449532 w 455142"/>
                      <a:gd name="connsiteY6" fmla="*/ 77478 h 168178"/>
                      <a:gd name="connsiteX7" fmla="*/ 230564 w 455142"/>
                      <a:gd name="connsiteY7" fmla="*/ 168178 h 168178"/>
                      <a:gd name="connsiteX8" fmla="*/ 11597 w 455142"/>
                      <a:gd name="connsiteY8" fmla="*/ 77479 h 168178"/>
                      <a:gd name="connsiteX9" fmla="*/ 0 w 455142"/>
                      <a:gd name="connsiteY9" fmla="*/ 63423 h 168178"/>
                      <a:gd name="connsiteX10" fmla="*/ 109853 w 455142"/>
                      <a:gd name="connsiteY10" fmla="*/ 0 h 168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5142" h="168178">
                        <a:moveTo>
                          <a:pt x="109853" y="0"/>
                        </a:moveTo>
                        <a:lnTo>
                          <a:pt x="126116" y="13418"/>
                        </a:lnTo>
                        <a:cubicBezTo>
                          <a:pt x="155932" y="33561"/>
                          <a:pt x="191874" y="45323"/>
                          <a:pt x="230564" y="45323"/>
                        </a:cubicBezTo>
                        <a:cubicBezTo>
                          <a:pt x="269254" y="45323"/>
                          <a:pt x="305197" y="33561"/>
                          <a:pt x="335012" y="13418"/>
                        </a:cubicBezTo>
                        <a:lnTo>
                          <a:pt x="343638" y="6301"/>
                        </a:lnTo>
                        <a:lnTo>
                          <a:pt x="455142" y="70678"/>
                        </a:lnTo>
                        <a:lnTo>
                          <a:pt x="449532" y="77478"/>
                        </a:lnTo>
                        <a:cubicBezTo>
                          <a:pt x="393493" y="133517"/>
                          <a:pt x="316076" y="168178"/>
                          <a:pt x="230564" y="168178"/>
                        </a:cubicBezTo>
                        <a:cubicBezTo>
                          <a:pt x="145052" y="168178"/>
                          <a:pt x="67635" y="133517"/>
                          <a:pt x="11597" y="77479"/>
                        </a:cubicBezTo>
                        <a:lnTo>
                          <a:pt x="0" y="63423"/>
                        </a:lnTo>
                        <a:lnTo>
                          <a:pt x="109853" y="0"/>
                        </a:lnTo>
                        <a:close/>
                      </a:path>
                    </a:pathLst>
                  </a:custGeom>
                  <a:grp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a:ln>
                        <a:noFill/>
                      </a:ln>
                      <a:solidFill>
                        <a:srgbClr val="FFFFFF"/>
                      </a:solidFill>
                      <a:effectLst/>
                      <a:uLnTx/>
                      <a:uFillTx/>
                      <a:latin typeface="Calibri"/>
                      <a:ea typeface="+mn-ea"/>
                      <a:cs typeface="+mn-cs"/>
                      <a:sym typeface="Arial"/>
                    </a:endParaRPr>
                  </a:p>
                </p:txBody>
              </p:sp>
            </p:grpSp>
            <p:sp>
              <p:nvSpPr>
                <p:cNvPr id="135" name="Freeform 134">
                  <a:extLst>
                    <a:ext uri="{FF2B5EF4-FFF2-40B4-BE49-F238E27FC236}">
                      <a16:creationId xmlns:a16="http://schemas.microsoft.com/office/drawing/2014/main" id="{2FB2ACBD-B489-734F-9762-A2ABC39D505A}"/>
                    </a:ext>
                  </a:extLst>
                </p:cNvPr>
                <p:cNvSpPr/>
                <p:nvPr/>
              </p:nvSpPr>
              <p:spPr>
                <a:xfrm>
                  <a:off x="4667596" y="1478298"/>
                  <a:ext cx="227029" cy="472054"/>
                </a:xfrm>
                <a:custGeom>
                  <a:avLst/>
                  <a:gdLst>
                    <a:gd name="connsiteX0" fmla="*/ 601292 w 1208199"/>
                    <a:gd name="connsiteY0" fmla="*/ 204378 h 2512169"/>
                    <a:gd name="connsiteX1" fmla="*/ 399823 w 1208199"/>
                    <a:gd name="connsiteY1" fmla="*/ 405847 h 2512169"/>
                    <a:gd name="connsiteX2" fmla="*/ 601292 w 1208199"/>
                    <a:gd name="connsiteY2" fmla="*/ 607316 h 2512169"/>
                    <a:gd name="connsiteX3" fmla="*/ 802761 w 1208199"/>
                    <a:gd name="connsiteY3" fmla="*/ 405847 h 2512169"/>
                    <a:gd name="connsiteX4" fmla="*/ 601292 w 1208199"/>
                    <a:gd name="connsiteY4" fmla="*/ 204378 h 2512169"/>
                    <a:gd name="connsiteX5" fmla="*/ 604100 w 1208199"/>
                    <a:gd name="connsiteY5" fmla="*/ 0 h 2512169"/>
                    <a:gd name="connsiteX6" fmla="*/ 1208199 w 1208199"/>
                    <a:gd name="connsiteY6" fmla="*/ 604099 h 2512169"/>
                    <a:gd name="connsiteX7" fmla="*/ 941857 w 1208199"/>
                    <a:gd name="connsiteY7" fmla="*/ 1105028 h 2512169"/>
                    <a:gd name="connsiteX8" fmla="*/ 877420 w 1208199"/>
                    <a:gd name="connsiteY8" fmla="*/ 1140003 h 2512169"/>
                    <a:gd name="connsiteX9" fmla="*/ 944307 w 1208199"/>
                    <a:gd name="connsiteY9" fmla="*/ 1206890 h 2512169"/>
                    <a:gd name="connsiteX10" fmla="*/ 944307 w 1208199"/>
                    <a:gd name="connsiteY10" fmla="*/ 1290420 h 2512169"/>
                    <a:gd name="connsiteX11" fmla="*/ 827261 w 1208199"/>
                    <a:gd name="connsiteY11" fmla="*/ 1407466 h 2512169"/>
                    <a:gd name="connsiteX12" fmla="*/ 827261 w 1208199"/>
                    <a:gd name="connsiteY12" fmla="*/ 1433607 h 2512169"/>
                    <a:gd name="connsiteX13" fmla="*/ 895049 w 1208199"/>
                    <a:gd name="connsiteY13" fmla="*/ 1501394 h 2512169"/>
                    <a:gd name="connsiteX14" fmla="*/ 895049 w 1208199"/>
                    <a:gd name="connsiteY14" fmla="*/ 1595984 h 2512169"/>
                    <a:gd name="connsiteX15" fmla="*/ 827261 w 1208199"/>
                    <a:gd name="connsiteY15" fmla="*/ 1663771 h 2512169"/>
                    <a:gd name="connsiteX16" fmla="*/ 827261 w 1208199"/>
                    <a:gd name="connsiteY16" fmla="*/ 1704646 h 2512169"/>
                    <a:gd name="connsiteX17" fmla="*/ 895048 w 1208199"/>
                    <a:gd name="connsiteY17" fmla="*/ 1772433 h 2512169"/>
                    <a:gd name="connsiteX18" fmla="*/ 895048 w 1208199"/>
                    <a:gd name="connsiteY18" fmla="*/ 1867023 h 2512169"/>
                    <a:gd name="connsiteX19" fmla="*/ 827261 w 1208199"/>
                    <a:gd name="connsiteY19" fmla="*/ 1934810 h 2512169"/>
                    <a:gd name="connsiteX20" fmla="*/ 827261 w 1208199"/>
                    <a:gd name="connsiteY20" fmla="*/ 1976018 h 2512169"/>
                    <a:gd name="connsiteX21" fmla="*/ 895046 w 1208199"/>
                    <a:gd name="connsiteY21" fmla="*/ 2043804 h 2512169"/>
                    <a:gd name="connsiteX22" fmla="*/ 895046 w 1208199"/>
                    <a:gd name="connsiteY22" fmla="*/ 2138393 h 2512169"/>
                    <a:gd name="connsiteX23" fmla="*/ 827261 w 1208199"/>
                    <a:gd name="connsiteY23" fmla="*/ 2206179 h 2512169"/>
                    <a:gd name="connsiteX24" fmla="*/ 827261 w 1208199"/>
                    <a:gd name="connsiteY24" fmla="*/ 2280797 h 2512169"/>
                    <a:gd name="connsiteX25" fmla="*/ 816914 w 1208199"/>
                    <a:gd name="connsiteY25" fmla="*/ 2309447 h 2512169"/>
                    <a:gd name="connsiteX26" fmla="*/ 625299 w 1208199"/>
                    <a:gd name="connsiteY26" fmla="*/ 2501062 h 2512169"/>
                    <a:gd name="connsiteX27" fmla="*/ 571669 w 1208199"/>
                    <a:gd name="connsiteY27" fmla="*/ 2501062 h 2512169"/>
                    <a:gd name="connsiteX28" fmla="*/ 380053 w 1208199"/>
                    <a:gd name="connsiteY28" fmla="*/ 2309447 h 2512169"/>
                    <a:gd name="connsiteX29" fmla="*/ 368946 w 1208199"/>
                    <a:gd name="connsiteY29" fmla="*/ 2282631 h 2512169"/>
                    <a:gd name="connsiteX30" fmla="*/ 369953 w 1208199"/>
                    <a:gd name="connsiteY30" fmla="*/ 1396484 h 2512169"/>
                    <a:gd name="connsiteX31" fmla="*/ 263888 w 1208199"/>
                    <a:gd name="connsiteY31" fmla="*/ 1290420 h 2512169"/>
                    <a:gd name="connsiteX32" fmla="*/ 263888 w 1208199"/>
                    <a:gd name="connsiteY32" fmla="*/ 1206891 h 2512169"/>
                    <a:gd name="connsiteX33" fmla="*/ 330775 w 1208199"/>
                    <a:gd name="connsiteY33" fmla="*/ 1140002 h 2512169"/>
                    <a:gd name="connsiteX34" fmla="*/ 266341 w 1208199"/>
                    <a:gd name="connsiteY34" fmla="*/ 1105027 h 2512169"/>
                    <a:gd name="connsiteX35" fmla="*/ 0 w 1208199"/>
                    <a:gd name="connsiteY35" fmla="*/ 604099 h 2512169"/>
                    <a:gd name="connsiteX36" fmla="*/ 604100 w 1208199"/>
                    <a:gd name="connsiteY36" fmla="*/ 0 h 2512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208199" h="2512169">
                      <a:moveTo>
                        <a:pt x="601292" y="204378"/>
                      </a:moveTo>
                      <a:cubicBezTo>
                        <a:pt x="490024" y="204378"/>
                        <a:pt x="399823" y="294579"/>
                        <a:pt x="399823" y="405847"/>
                      </a:cubicBezTo>
                      <a:cubicBezTo>
                        <a:pt x="399823" y="517115"/>
                        <a:pt x="490024" y="607316"/>
                        <a:pt x="601292" y="607316"/>
                      </a:cubicBezTo>
                      <a:cubicBezTo>
                        <a:pt x="712560" y="607316"/>
                        <a:pt x="802761" y="517115"/>
                        <a:pt x="802761" y="405847"/>
                      </a:cubicBezTo>
                      <a:cubicBezTo>
                        <a:pt x="802761" y="294579"/>
                        <a:pt x="712560" y="204378"/>
                        <a:pt x="601292" y="204378"/>
                      </a:cubicBezTo>
                      <a:close/>
                      <a:moveTo>
                        <a:pt x="604100" y="0"/>
                      </a:moveTo>
                      <a:cubicBezTo>
                        <a:pt x="937734" y="0"/>
                        <a:pt x="1208198" y="270464"/>
                        <a:pt x="1208199" y="604099"/>
                      </a:cubicBezTo>
                      <a:cubicBezTo>
                        <a:pt x="1208198" y="812621"/>
                        <a:pt x="1102548" y="996467"/>
                        <a:pt x="941857" y="1105028"/>
                      </a:cubicBezTo>
                      <a:lnTo>
                        <a:pt x="877420" y="1140003"/>
                      </a:lnTo>
                      <a:lnTo>
                        <a:pt x="944307" y="1206890"/>
                      </a:lnTo>
                      <a:cubicBezTo>
                        <a:pt x="967374" y="1229956"/>
                        <a:pt x="967374" y="1267354"/>
                        <a:pt x="944307" y="1290420"/>
                      </a:cubicBezTo>
                      <a:lnTo>
                        <a:pt x="827261" y="1407466"/>
                      </a:lnTo>
                      <a:lnTo>
                        <a:pt x="827261" y="1433607"/>
                      </a:lnTo>
                      <a:lnTo>
                        <a:pt x="895049" y="1501394"/>
                      </a:lnTo>
                      <a:cubicBezTo>
                        <a:pt x="921169" y="1527515"/>
                        <a:pt x="921169" y="1569863"/>
                        <a:pt x="895049" y="1595984"/>
                      </a:cubicBezTo>
                      <a:lnTo>
                        <a:pt x="827261" y="1663771"/>
                      </a:lnTo>
                      <a:lnTo>
                        <a:pt x="827261" y="1704646"/>
                      </a:lnTo>
                      <a:lnTo>
                        <a:pt x="895048" y="1772433"/>
                      </a:lnTo>
                      <a:cubicBezTo>
                        <a:pt x="921168" y="1798554"/>
                        <a:pt x="921168" y="1840902"/>
                        <a:pt x="895048" y="1867023"/>
                      </a:cubicBezTo>
                      <a:lnTo>
                        <a:pt x="827261" y="1934810"/>
                      </a:lnTo>
                      <a:lnTo>
                        <a:pt x="827261" y="1976018"/>
                      </a:lnTo>
                      <a:lnTo>
                        <a:pt x="895046" y="2043804"/>
                      </a:lnTo>
                      <a:cubicBezTo>
                        <a:pt x="921167" y="2069924"/>
                        <a:pt x="921167" y="2112273"/>
                        <a:pt x="895046" y="2138393"/>
                      </a:cubicBezTo>
                      <a:lnTo>
                        <a:pt x="827261" y="2206179"/>
                      </a:lnTo>
                      <a:lnTo>
                        <a:pt x="827261" y="2280797"/>
                      </a:lnTo>
                      <a:lnTo>
                        <a:pt x="816914" y="2309447"/>
                      </a:lnTo>
                      <a:lnTo>
                        <a:pt x="625299" y="2501062"/>
                      </a:lnTo>
                      <a:cubicBezTo>
                        <a:pt x="610489" y="2515872"/>
                        <a:pt x="586478" y="2515872"/>
                        <a:pt x="571669" y="2501062"/>
                      </a:cubicBezTo>
                      <a:lnTo>
                        <a:pt x="380053" y="2309447"/>
                      </a:lnTo>
                      <a:lnTo>
                        <a:pt x="368946" y="2282631"/>
                      </a:lnTo>
                      <a:lnTo>
                        <a:pt x="369953" y="1396484"/>
                      </a:lnTo>
                      <a:lnTo>
                        <a:pt x="263888" y="1290420"/>
                      </a:lnTo>
                      <a:cubicBezTo>
                        <a:pt x="240822" y="1267353"/>
                        <a:pt x="240822" y="1229956"/>
                        <a:pt x="263888" y="1206891"/>
                      </a:cubicBezTo>
                      <a:lnTo>
                        <a:pt x="330775" y="1140002"/>
                      </a:lnTo>
                      <a:lnTo>
                        <a:pt x="266341" y="1105027"/>
                      </a:lnTo>
                      <a:cubicBezTo>
                        <a:pt x="105650" y="996466"/>
                        <a:pt x="-1" y="812621"/>
                        <a:pt x="0" y="604099"/>
                      </a:cubicBezTo>
                      <a:cubicBezTo>
                        <a:pt x="-1" y="270464"/>
                        <a:pt x="270463" y="0"/>
                        <a:pt x="604100" y="0"/>
                      </a:cubicBezTo>
                      <a:close/>
                    </a:path>
                  </a:pathLst>
                </a:custGeom>
                <a:solidFill>
                  <a:srgbClr val="54B847"/>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a:ln>
                      <a:noFill/>
                    </a:ln>
                    <a:solidFill>
                      <a:srgbClr val="FFFFFF"/>
                    </a:solidFill>
                    <a:effectLst/>
                    <a:uLnTx/>
                    <a:uFillTx/>
                    <a:latin typeface="Calibri"/>
                    <a:ea typeface="+mn-ea"/>
                    <a:cs typeface="+mn-cs"/>
                    <a:sym typeface="Arial"/>
                  </a:endParaRPr>
                </a:p>
              </p:txBody>
            </p:sp>
          </p:grpSp>
        </p:grpSp>
        <p:sp>
          <p:nvSpPr>
            <p:cNvPr id="142" name="Rectangle 141">
              <a:extLst>
                <a:ext uri="{FF2B5EF4-FFF2-40B4-BE49-F238E27FC236}">
                  <a16:creationId xmlns:a16="http://schemas.microsoft.com/office/drawing/2014/main" id="{D4D7E162-5558-F14D-97B2-3FDB6AD37728}"/>
                </a:ext>
              </a:extLst>
            </p:cNvPr>
            <p:cNvSpPr/>
            <p:nvPr/>
          </p:nvSpPr>
          <p:spPr>
            <a:xfrm>
              <a:off x="5560110" y="2736689"/>
              <a:ext cx="1158500" cy="12788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algn="ctr"/>
              <a:endParaRPr lang="en-US" sz="1400" b="0" i="0" dirty="0">
                <a:solidFill>
                  <a:schemeClr val="bg1"/>
                </a:solidFill>
                <a:ea typeface="Proxima Nova" charset="0"/>
                <a:cs typeface="Proxima Nova" charset="0"/>
              </a:endParaRPr>
            </a:p>
          </p:txBody>
        </p:sp>
      </p:grpSp>
      <p:cxnSp>
        <p:nvCxnSpPr>
          <p:cNvPr id="107" name="Elbow Connector 106">
            <a:extLst>
              <a:ext uri="{FF2B5EF4-FFF2-40B4-BE49-F238E27FC236}">
                <a16:creationId xmlns:a16="http://schemas.microsoft.com/office/drawing/2014/main" id="{8E121453-FDBC-5440-9914-B37DF2C57147}"/>
              </a:ext>
            </a:extLst>
          </p:cNvPr>
          <p:cNvCxnSpPr>
            <a:cxnSpLocks/>
            <a:stCxn id="106" idx="6"/>
          </p:cNvCxnSpPr>
          <p:nvPr/>
        </p:nvCxnSpPr>
        <p:spPr>
          <a:xfrm flipV="1">
            <a:off x="3543479" y="3559986"/>
            <a:ext cx="1963563" cy="1521662"/>
          </a:xfrm>
          <a:prstGeom prst="bentConnector3">
            <a:avLst>
              <a:gd name="adj1" fmla="val 50000"/>
            </a:avLst>
          </a:prstGeom>
          <a:noFill/>
          <a:ln w="12700" cap="flat" cmpd="sng" algn="ctr">
            <a:solidFill>
              <a:srgbClr val="224982"/>
            </a:solidFill>
            <a:prstDash val="solid"/>
            <a:headEnd type="triangle" w="med" len="med"/>
            <a:tailEnd type="triangle" w="med" len="med"/>
          </a:ln>
          <a:effectLst/>
        </p:spPr>
      </p:cxnSp>
      <p:cxnSp>
        <p:nvCxnSpPr>
          <p:cNvPr id="51" name="Elbow Connector 50">
            <a:extLst>
              <a:ext uri="{FF2B5EF4-FFF2-40B4-BE49-F238E27FC236}">
                <a16:creationId xmlns:a16="http://schemas.microsoft.com/office/drawing/2014/main" id="{568DC89C-F59D-C742-9572-C22A935A9F6E}"/>
              </a:ext>
            </a:extLst>
          </p:cNvPr>
          <p:cNvCxnSpPr>
            <a:cxnSpLocks/>
            <a:endCxn id="4" idx="6"/>
          </p:cNvCxnSpPr>
          <p:nvPr/>
        </p:nvCxnSpPr>
        <p:spPr>
          <a:xfrm rot="10800000">
            <a:off x="3549436" y="2318287"/>
            <a:ext cx="1961682" cy="196414"/>
          </a:xfrm>
          <a:prstGeom prst="bentConnector3">
            <a:avLst>
              <a:gd name="adj1" fmla="val 50000"/>
            </a:avLst>
          </a:prstGeom>
          <a:noFill/>
          <a:ln w="12700" cap="flat" cmpd="sng" algn="ctr">
            <a:solidFill>
              <a:srgbClr val="224982"/>
            </a:solidFill>
            <a:prstDash val="solid"/>
            <a:headEnd type="triangle" w="med" len="med"/>
            <a:tailEnd type="triangle" w="med" len="med"/>
          </a:ln>
          <a:effectLst/>
        </p:spPr>
      </p:cxnSp>
      <p:cxnSp>
        <p:nvCxnSpPr>
          <p:cNvPr id="83" name="Elbow Connector 82">
            <a:extLst>
              <a:ext uri="{FF2B5EF4-FFF2-40B4-BE49-F238E27FC236}">
                <a16:creationId xmlns:a16="http://schemas.microsoft.com/office/drawing/2014/main" id="{13EF6146-8BA7-1248-9CEF-4B228C91118E}"/>
              </a:ext>
            </a:extLst>
          </p:cNvPr>
          <p:cNvCxnSpPr>
            <a:cxnSpLocks/>
            <a:stCxn id="136" idx="2"/>
            <a:endCxn id="47" idx="2"/>
          </p:cNvCxnSpPr>
          <p:nvPr/>
        </p:nvCxnSpPr>
        <p:spPr>
          <a:xfrm>
            <a:off x="6617252" y="2508583"/>
            <a:ext cx="1448521" cy="250033"/>
          </a:xfrm>
          <a:prstGeom prst="bentConnector4">
            <a:avLst>
              <a:gd name="adj1" fmla="val 33468"/>
              <a:gd name="adj2" fmla="val 191428"/>
            </a:avLst>
          </a:prstGeom>
          <a:noFill/>
          <a:ln w="12700" cap="flat" cmpd="sng" algn="ctr">
            <a:solidFill>
              <a:srgbClr val="224982"/>
            </a:solidFill>
            <a:prstDash val="solid"/>
            <a:headEnd type="triangle" w="med" len="med"/>
            <a:tailEnd type="triangle" w="med" len="med"/>
          </a:ln>
          <a:effectLst/>
        </p:spPr>
      </p:cxnSp>
      <p:sp>
        <p:nvSpPr>
          <p:cNvPr id="52" name="Rectangle 51">
            <a:extLst>
              <a:ext uri="{FF2B5EF4-FFF2-40B4-BE49-F238E27FC236}">
                <a16:creationId xmlns:a16="http://schemas.microsoft.com/office/drawing/2014/main" id="{E366F1CB-3079-E34A-92FE-CFD791394EA0}"/>
              </a:ext>
            </a:extLst>
          </p:cNvPr>
          <p:cNvSpPr/>
          <p:nvPr/>
        </p:nvSpPr>
        <p:spPr>
          <a:xfrm>
            <a:off x="1583794" y="3208350"/>
            <a:ext cx="2004075" cy="369332"/>
          </a:xfrm>
          <a:prstGeom prst="rect">
            <a:avLst/>
          </a:prstGeom>
        </p:spPr>
        <p:txBody>
          <a:bodyPr wrap="none">
            <a:spAutoFit/>
          </a:bodyPr>
          <a:lstStyle/>
          <a:p>
            <a:r>
              <a:rPr lang="en-US" kern="0" dirty="0">
                <a:solidFill>
                  <a:srgbClr val="000000"/>
                </a:solidFill>
                <a:latin typeface="Calibri"/>
              </a:rPr>
              <a:t>Credential Provider</a:t>
            </a:r>
            <a:endParaRPr lang="en-US" dirty="0"/>
          </a:p>
        </p:txBody>
      </p:sp>
      <p:grpSp>
        <p:nvGrpSpPr>
          <p:cNvPr id="58" name="Group 57">
            <a:extLst>
              <a:ext uri="{FF2B5EF4-FFF2-40B4-BE49-F238E27FC236}">
                <a16:creationId xmlns:a16="http://schemas.microsoft.com/office/drawing/2014/main" id="{56E5BF72-2134-9545-B05C-40472DA8537A}"/>
              </a:ext>
            </a:extLst>
          </p:cNvPr>
          <p:cNvGrpSpPr/>
          <p:nvPr/>
        </p:nvGrpSpPr>
        <p:grpSpPr>
          <a:xfrm>
            <a:off x="714065" y="4240834"/>
            <a:ext cx="3775393" cy="2018504"/>
            <a:chOff x="8551098" y="1004207"/>
            <a:chExt cx="3775393" cy="2018504"/>
          </a:xfrm>
        </p:grpSpPr>
        <p:grpSp>
          <p:nvGrpSpPr>
            <p:cNvPr id="95" name="Group 94">
              <a:extLst>
                <a:ext uri="{FF2B5EF4-FFF2-40B4-BE49-F238E27FC236}">
                  <a16:creationId xmlns:a16="http://schemas.microsoft.com/office/drawing/2014/main" id="{42A26999-F450-834F-AD7E-3F50EB241CBF}"/>
                </a:ext>
              </a:extLst>
            </p:cNvPr>
            <p:cNvGrpSpPr/>
            <p:nvPr/>
          </p:nvGrpSpPr>
          <p:grpSpPr>
            <a:xfrm>
              <a:off x="8808584" y="1004207"/>
              <a:ext cx="2701745" cy="1681629"/>
              <a:chOff x="8722543" y="3848374"/>
              <a:chExt cx="2701745" cy="1681629"/>
            </a:xfrm>
          </p:grpSpPr>
          <p:grpSp>
            <p:nvGrpSpPr>
              <p:cNvPr id="96" name="Group 95">
                <a:extLst>
                  <a:ext uri="{FF2B5EF4-FFF2-40B4-BE49-F238E27FC236}">
                    <a16:creationId xmlns:a16="http://schemas.microsoft.com/office/drawing/2014/main" id="{D8A4CD7C-B9AD-2E42-A42C-9A96661322F8}"/>
                  </a:ext>
                </a:extLst>
              </p:cNvPr>
              <p:cNvGrpSpPr/>
              <p:nvPr/>
            </p:nvGrpSpPr>
            <p:grpSpPr>
              <a:xfrm>
                <a:off x="8722543" y="3848374"/>
                <a:ext cx="2701745" cy="1681629"/>
                <a:chOff x="971550" y="3712131"/>
                <a:chExt cx="2701745" cy="1681629"/>
              </a:xfrm>
            </p:grpSpPr>
            <p:sp>
              <p:nvSpPr>
                <p:cNvPr id="102" name="Rounded Rectangle 101">
                  <a:extLst>
                    <a:ext uri="{FF2B5EF4-FFF2-40B4-BE49-F238E27FC236}">
                      <a16:creationId xmlns:a16="http://schemas.microsoft.com/office/drawing/2014/main" id="{795D0029-C4D0-9442-BF73-2714EF667BA4}"/>
                    </a:ext>
                  </a:extLst>
                </p:cNvPr>
                <p:cNvSpPr/>
                <p:nvPr/>
              </p:nvSpPr>
              <p:spPr>
                <a:xfrm>
                  <a:off x="971550" y="3712131"/>
                  <a:ext cx="2701745" cy="1681629"/>
                </a:xfrm>
                <a:prstGeom prst="roundRect">
                  <a:avLst/>
                </a:prstGeom>
                <a:solidFill>
                  <a:srgbClr val="224982">
                    <a:alpha val="50000"/>
                  </a:srgbClr>
                </a:solidFill>
                <a:ln w="12700" cap="flat"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sp>
              <p:nvSpPr>
                <p:cNvPr id="105" name="Rounded Rectangle 104">
                  <a:extLst>
                    <a:ext uri="{FF2B5EF4-FFF2-40B4-BE49-F238E27FC236}">
                      <a16:creationId xmlns:a16="http://schemas.microsoft.com/office/drawing/2014/main" id="{3803B030-0F0C-F94D-964F-993B67D1ACC4}"/>
                    </a:ext>
                  </a:extLst>
                </p:cNvPr>
                <p:cNvSpPr/>
                <p:nvPr/>
              </p:nvSpPr>
              <p:spPr>
                <a:xfrm>
                  <a:off x="1258455" y="4400736"/>
                  <a:ext cx="1387147" cy="312915"/>
                </a:xfrm>
                <a:prstGeom prst="roundRect">
                  <a:avLst/>
                </a:prstGeom>
                <a:solidFill>
                  <a:srgbClr val="FFFFFF">
                    <a:alpha val="50000"/>
                  </a:srgbClr>
                </a:solidFill>
                <a:ln w="12700" cap="flat" cmpd="sng" algn="ctr">
                  <a:solidFill>
                    <a:srgbClr val="FFFFFF">
                      <a:lumMod val="50000"/>
                    </a:srgbClr>
                  </a:solidFill>
                  <a:prstDash val="solid"/>
                </a:ln>
                <a:effectLst/>
              </p:spPr>
              <p:txBody>
                <a:bodyPr lIns="91440" tIns="0" rIns="0" bIns="0" rtlCol="0" anchor="ctr"/>
                <a:lstStyle/>
                <a:p>
                  <a:pPr lvl="0" defTabSz="914400">
                    <a:defRPr/>
                  </a:pPr>
                  <a:r>
                    <a:rPr kumimoji="0" lang="en-US" sz="1000" b="0" i="0" u="none" strike="noStrike" kern="0" cap="none" spc="0" normalizeH="0" baseline="0" noProof="0" dirty="0">
                      <a:ln>
                        <a:noFill/>
                      </a:ln>
                      <a:solidFill>
                        <a:srgbClr val="000000"/>
                      </a:solidFill>
                      <a:effectLst/>
                      <a:uLnTx/>
                      <a:uFillTx/>
                      <a:latin typeface="Calibri"/>
                      <a:ea typeface="+mn-ea"/>
                      <a:cs typeface="+mn-cs"/>
                    </a:rPr>
                    <a:t>J2EE App Server</a:t>
                  </a:r>
                  <a:endParaRPr kumimoji="0" lang="en-US" sz="800" b="0" i="0" u="none" strike="noStrike" kern="0" cap="none" spc="0" normalizeH="0" baseline="0" noProof="0" dirty="0">
                    <a:ln>
                      <a:noFill/>
                    </a:ln>
                    <a:solidFill>
                      <a:srgbClr val="000000"/>
                    </a:solidFill>
                    <a:effectLst/>
                    <a:uLnTx/>
                    <a:uFillTx/>
                    <a:latin typeface="Calibri"/>
                    <a:ea typeface="+mn-ea"/>
                    <a:cs typeface="+mn-cs"/>
                  </a:endParaRPr>
                </a:p>
              </p:txBody>
            </p:sp>
          </p:grpSp>
          <p:sp>
            <p:nvSpPr>
              <p:cNvPr id="97" name="Rounded Rectangle 96">
                <a:extLst>
                  <a:ext uri="{FF2B5EF4-FFF2-40B4-BE49-F238E27FC236}">
                    <a16:creationId xmlns:a16="http://schemas.microsoft.com/office/drawing/2014/main" id="{0F31AAA9-0A43-6C41-ADEF-F04D410EBF8E}"/>
                  </a:ext>
                </a:extLst>
              </p:cNvPr>
              <p:cNvSpPr/>
              <p:nvPr/>
            </p:nvSpPr>
            <p:spPr>
              <a:xfrm>
                <a:off x="10082577" y="4545143"/>
                <a:ext cx="300467" cy="289839"/>
              </a:xfrm>
              <a:prstGeom prst="roundRect">
                <a:avLst/>
              </a:prstGeom>
              <a:solidFill>
                <a:srgbClr val="FFFFFF">
                  <a:alpha val="50000"/>
                </a:srgbClr>
              </a:solidFill>
              <a:ln w="12700" cap="flat" cmpd="sng" algn="ctr">
                <a:solidFill>
                  <a:srgbClr val="FFFFFF">
                    <a:lumMod val="50000"/>
                  </a:srgbClr>
                </a:solidFill>
                <a:prstDash val="solid"/>
              </a:ln>
              <a:effectLst/>
            </p:spPr>
            <p:txBody>
              <a:bodyPr lIns="0" tIns="0" rIns="0" bIns="0" rtlCol="0" anchor="ctr"/>
              <a:lstStyle/>
              <a:p>
                <a:pPr lvl="0" algn="ctr" defTabSz="914400">
                  <a:defRPr/>
                </a:pPr>
                <a:r>
                  <a:rPr kumimoji="0" lang="en-US" sz="1000" b="0" i="0" u="none" strike="noStrike" kern="0" cap="none" spc="0" normalizeH="0" baseline="0" noProof="0" dirty="0">
                    <a:ln>
                      <a:noFill/>
                    </a:ln>
                    <a:solidFill>
                      <a:srgbClr val="000000"/>
                    </a:solidFill>
                    <a:effectLst/>
                    <a:uLnTx/>
                    <a:uFillTx/>
                    <a:latin typeface="Calibri"/>
                    <a:ea typeface="+mn-ea"/>
                    <a:cs typeface="+mn-cs"/>
                  </a:rPr>
                  <a:t>DS</a:t>
                </a:r>
                <a:endParaRPr kumimoji="0" lang="en-US" sz="800" b="0" i="0" u="none" strike="noStrike" kern="0" cap="none" spc="0" normalizeH="0" baseline="0" noProof="0" dirty="0">
                  <a:ln>
                    <a:noFill/>
                  </a:ln>
                  <a:solidFill>
                    <a:srgbClr val="000000"/>
                  </a:solidFill>
                  <a:effectLst/>
                  <a:uLnTx/>
                  <a:uFillTx/>
                  <a:latin typeface="Calibri"/>
                  <a:ea typeface="+mn-ea"/>
                  <a:cs typeface="+mn-cs"/>
                </a:endParaRPr>
              </a:p>
            </p:txBody>
          </p:sp>
        </p:grpSp>
        <p:sp>
          <p:nvSpPr>
            <p:cNvPr id="106" name="Oval 105">
              <a:extLst>
                <a:ext uri="{FF2B5EF4-FFF2-40B4-BE49-F238E27FC236}">
                  <a16:creationId xmlns:a16="http://schemas.microsoft.com/office/drawing/2014/main" id="{D25B0A5D-5C11-8F43-AC67-2AA2479F1F94}"/>
                </a:ext>
              </a:extLst>
            </p:cNvPr>
            <p:cNvSpPr/>
            <p:nvPr/>
          </p:nvSpPr>
          <p:spPr>
            <a:xfrm>
              <a:off x="10863840" y="1586685"/>
              <a:ext cx="516672" cy="516672"/>
            </a:xfrm>
            <a:prstGeom prst="ellipse">
              <a:avLst/>
            </a:prstGeom>
            <a:solidFill>
              <a:srgbClr val="224982"/>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200" kern="0" dirty="0">
                  <a:solidFill>
                    <a:srgbClr val="FFFFFF"/>
                  </a:solidFill>
                  <a:latin typeface="Calibri"/>
                </a:rPr>
                <a:t>CP</a:t>
              </a:r>
              <a:endParaRPr kumimoji="0" lang="en-US" sz="1200" b="0" i="0" u="none" strike="noStrike" kern="0" cap="none" spc="0" normalizeH="0" baseline="0" noProof="0" dirty="0">
                <a:ln>
                  <a:noFill/>
                </a:ln>
                <a:solidFill>
                  <a:srgbClr val="FFFFFF"/>
                </a:solidFill>
                <a:effectLst/>
                <a:uLnTx/>
                <a:uFillTx/>
                <a:latin typeface="Calibri"/>
                <a:ea typeface="+mn-ea"/>
                <a:cs typeface="+mn-cs"/>
              </a:endParaRPr>
            </a:p>
          </p:txBody>
        </p:sp>
        <p:sp>
          <p:nvSpPr>
            <p:cNvPr id="113" name="Rectangle 112">
              <a:extLst>
                <a:ext uri="{FF2B5EF4-FFF2-40B4-BE49-F238E27FC236}">
                  <a16:creationId xmlns:a16="http://schemas.microsoft.com/office/drawing/2014/main" id="{83395126-B8E6-5449-AC59-F2C68A3A1396}"/>
                </a:ext>
              </a:extLst>
            </p:cNvPr>
            <p:cNvSpPr/>
            <p:nvPr/>
          </p:nvSpPr>
          <p:spPr>
            <a:xfrm>
              <a:off x="8551098" y="2653379"/>
              <a:ext cx="3775393" cy="369332"/>
            </a:xfrm>
            <a:prstGeom prst="rect">
              <a:avLst/>
            </a:prstGeom>
          </p:spPr>
          <p:txBody>
            <a:bodyPr wrap="none">
              <a:spAutoFit/>
            </a:bodyPr>
            <a:lstStyle/>
            <a:p>
              <a:r>
                <a:rPr lang="en-US" kern="0" dirty="0">
                  <a:solidFill>
                    <a:srgbClr val="000000"/>
                  </a:solidFill>
                  <a:latin typeface="Calibri"/>
                </a:rPr>
                <a:t>Application Server Credential Provider</a:t>
              </a:r>
              <a:endParaRPr lang="en-US" dirty="0"/>
            </a:p>
          </p:txBody>
        </p:sp>
      </p:grpSp>
      <p:grpSp>
        <p:nvGrpSpPr>
          <p:cNvPr id="54" name="Group 53">
            <a:extLst>
              <a:ext uri="{FF2B5EF4-FFF2-40B4-BE49-F238E27FC236}">
                <a16:creationId xmlns:a16="http://schemas.microsoft.com/office/drawing/2014/main" id="{8F5FAD27-48F6-0147-9890-4557417C02C8}"/>
              </a:ext>
            </a:extLst>
          </p:cNvPr>
          <p:cNvGrpSpPr/>
          <p:nvPr/>
        </p:nvGrpSpPr>
        <p:grpSpPr>
          <a:xfrm>
            <a:off x="7586830" y="1825767"/>
            <a:ext cx="957885" cy="932849"/>
            <a:chOff x="1221145" y="5189879"/>
            <a:chExt cx="957885" cy="932849"/>
          </a:xfrm>
        </p:grpSpPr>
        <p:sp>
          <p:nvSpPr>
            <p:cNvPr id="47" name="Rounded Rectangle 46">
              <a:extLst>
                <a:ext uri="{FF2B5EF4-FFF2-40B4-BE49-F238E27FC236}">
                  <a16:creationId xmlns:a16="http://schemas.microsoft.com/office/drawing/2014/main" id="{FBAD2B4F-7F7F-F74A-AD2D-7D1F7C1C71F9}"/>
                </a:ext>
              </a:extLst>
            </p:cNvPr>
            <p:cNvSpPr/>
            <p:nvPr/>
          </p:nvSpPr>
          <p:spPr>
            <a:xfrm>
              <a:off x="1221145" y="5189879"/>
              <a:ext cx="957885" cy="932849"/>
            </a:xfrm>
            <a:prstGeom prst="roundRect">
              <a:avLst/>
            </a:prstGeom>
            <a:solidFill>
              <a:srgbClr val="224982">
                <a:alpha val="50000"/>
              </a:srgbClr>
            </a:solidFill>
            <a:ln w="12700" cap="flat"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sp>
          <p:nvSpPr>
            <p:cNvPr id="35" name="Oval 34">
              <a:extLst>
                <a:ext uri="{FF2B5EF4-FFF2-40B4-BE49-F238E27FC236}">
                  <a16:creationId xmlns:a16="http://schemas.microsoft.com/office/drawing/2014/main" id="{BE07C719-AD2D-BD40-B077-EAE6100D1BD4}"/>
                </a:ext>
              </a:extLst>
            </p:cNvPr>
            <p:cNvSpPr/>
            <p:nvPr/>
          </p:nvSpPr>
          <p:spPr>
            <a:xfrm>
              <a:off x="1441891" y="5537024"/>
              <a:ext cx="516672" cy="516672"/>
            </a:xfrm>
            <a:prstGeom prst="ellipse">
              <a:avLst/>
            </a:prstGeom>
            <a:solidFill>
              <a:srgbClr val="224982"/>
            </a:solidFill>
            <a:ln w="127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200" kern="0" dirty="0">
                  <a:solidFill>
                    <a:srgbClr val="FFFFFF"/>
                  </a:solidFill>
                  <a:latin typeface="Calibri"/>
                </a:rPr>
                <a:t>CP</a:t>
              </a:r>
              <a:endParaRPr kumimoji="0" lang="en-US" sz="1200" b="0" i="0" u="none" strike="noStrike" kern="0" cap="none" spc="0" normalizeH="0" baseline="0" noProof="0" dirty="0">
                <a:ln>
                  <a:noFill/>
                </a:ln>
                <a:solidFill>
                  <a:srgbClr val="FFFFFF"/>
                </a:solidFill>
                <a:effectLst/>
                <a:uLnTx/>
                <a:uFillTx/>
                <a:latin typeface="Calibri"/>
                <a:ea typeface="+mn-ea"/>
                <a:cs typeface="+mn-cs"/>
              </a:endParaRPr>
            </a:p>
          </p:txBody>
        </p:sp>
      </p:grpSp>
      <p:cxnSp>
        <p:nvCxnSpPr>
          <p:cNvPr id="38" name="Elbow Connector 37">
            <a:extLst>
              <a:ext uri="{FF2B5EF4-FFF2-40B4-BE49-F238E27FC236}">
                <a16:creationId xmlns:a16="http://schemas.microsoft.com/office/drawing/2014/main" id="{FEFCF89C-9C1A-AA41-90FC-7303AB1BEDDE}"/>
              </a:ext>
            </a:extLst>
          </p:cNvPr>
          <p:cNvCxnSpPr>
            <a:cxnSpLocks/>
            <a:stCxn id="162" idx="0"/>
            <a:endCxn id="41" idx="1"/>
          </p:cNvCxnSpPr>
          <p:nvPr/>
        </p:nvCxnSpPr>
        <p:spPr>
          <a:xfrm rot="16200000" flipH="1">
            <a:off x="8891431" y="1122821"/>
            <a:ext cx="64394" cy="1736145"/>
          </a:xfrm>
          <a:prstGeom prst="bentConnector4">
            <a:avLst>
              <a:gd name="adj1" fmla="val -355002"/>
              <a:gd name="adj2" fmla="val 57738"/>
            </a:avLst>
          </a:prstGeom>
          <a:noFill/>
          <a:ln w="12700" cap="flat" cmpd="sng" algn="ctr">
            <a:solidFill>
              <a:srgbClr val="224982"/>
            </a:solidFill>
            <a:prstDash val="solid"/>
            <a:headEnd type="triangle" w="med" len="med"/>
            <a:tailEnd type="triangle" w="med" len="med"/>
          </a:ln>
          <a:effectLst/>
        </p:spPr>
      </p:cxnSp>
      <p:cxnSp>
        <p:nvCxnSpPr>
          <p:cNvPr id="39" name="Elbow Connector 38">
            <a:extLst>
              <a:ext uri="{FF2B5EF4-FFF2-40B4-BE49-F238E27FC236}">
                <a16:creationId xmlns:a16="http://schemas.microsoft.com/office/drawing/2014/main" id="{8663F748-A5D5-654B-B930-DDD22957BC0C}"/>
              </a:ext>
            </a:extLst>
          </p:cNvPr>
          <p:cNvCxnSpPr>
            <a:cxnSpLocks/>
            <a:stCxn id="162" idx="0"/>
            <a:endCxn id="42" idx="1"/>
          </p:cNvCxnSpPr>
          <p:nvPr/>
        </p:nvCxnSpPr>
        <p:spPr>
          <a:xfrm rot="16200000" flipH="1">
            <a:off x="8582589" y="1431662"/>
            <a:ext cx="682077" cy="1736145"/>
          </a:xfrm>
          <a:prstGeom prst="bentConnector4">
            <a:avLst>
              <a:gd name="adj1" fmla="val -33515"/>
              <a:gd name="adj2" fmla="val 57738"/>
            </a:avLst>
          </a:prstGeom>
          <a:noFill/>
          <a:ln w="12700" cap="flat" cmpd="sng" algn="ctr">
            <a:solidFill>
              <a:srgbClr val="224982"/>
            </a:solidFill>
            <a:prstDash val="solid"/>
            <a:headEnd type="triangle" w="med" len="med"/>
            <a:tailEnd type="triangle" w="med" len="med"/>
          </a:ln>
          <a:effectLst/>
        </p:spPr>
      </p:cxnSp>
      <p:sp>
        <p:nvSpPr>
          <p:cNvPr id="34" name="Rounded Rectangle 33">
            <a:extLst>
              <a:ext uri="{FF2B5EF4-FFF2-40B4-BE49-F238E27FC236}">
                <a16:creationId xmlns:a16="http://schemas.microsoft.com/office/drawing/2014/main" id="{AF5907FA-554B-1D42-8AE4-9F385500B8F5}"/>
              </a:ext>
            </a:extLst>
          </p:cNvPr>
          <p:cNvSpPr/>
          <p:nvPr/>
        </p:nvSpPr>
        <p:spPr>
          <a:xfrm>
            <a:off x="8917743" y="1526721"/>
            <a:ext cx="2701745" cy="1681629"/>
          </a:xfrm>
          <a:prstGeom prst="roundRect">
            <a:avLst/>
          </a:prstGeom>
          <a:solidFill>
            <a:srgbClr val="224982">
              <a:alpha val="50000"/>
            </a:srgbClr>
          </a:solidFill>
          <a:ln w="12700" cap="flat" cmpd="sng" algn="ctr">
            <a:noFill/>
            <a:prstDash val="solid"/>
          </a:ln>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sp>
        <p:nvSpPr>
          <p:cNvPr id="36" name="Rounded Rectangle 35">
            <a:extLst>
              <a:ext uri="{FF2B5EF4-FFF2-40B4-BE49-F238E27FC236}">
                <a16:creationId xmlns:a16="http://schemas.microsoft.com/office/drawing/2014/main" id="{B234E389-B457-0544-B2FA-6D3DD34FD54C}"/>
              </a:ext>
            </a:extLst>
          </p:cNvPr>
          <p:cNvSpPr/>
          <p:nvPr/>
        </p:nvSpPr>
        <p:spPr>
          <a:xfrm>
            <a:off x="9788097" y="1849041"/>
            <a:ext cx="947179" cy="353101"/>
          </a:xfrm>
          <a:prstGeom prst="roundRect">
            <a:avLst/>
          </a:prstGeom>
          <a:solidFill>
            <a:srgbClr val="FFFFFF">
              <a:alpha val="50000"/>
            </a:srgbClr>
          </a:solidFill>
          <a:ln w="12700" cap="flat" cmpd="sng" algn="ctr">
            <a:solidFill>
              <a:srgbClr val="FFFFFF">
                <a:lumMod val="50000"/>
              </a:srgbClr>
            </a:solidFill>
            <a:prstDash val="solid"/>
          </a:ln>
          <a:effectLst/>
        </p:spPr>
        <p:txBody>
          <a:bodyPr rtlCol="0" anchor="ctr"/>
          <a:lstStyle/>
          <a:p>
            <a:pPr lvl="0" algn="r" defTabSz="914400">
              <a:defRPr/>
            </a:pPr>
            <a:r>
              <a:rPr lang="en-US" sz="1200" kern="0" dirty="0">
                <a:solidFill>
                  <a:srgbClr val="000000"/>
                </a:solidFill>
                <a:latin typeface="Calibri"/>
              </a:rPr>
              <a:t>a</a:t>
            </a:r>
            <a:r>
              <a:rPr kumimoji="0" lang="en-US" sz="1200" b="0" i="0" u="none" strike="noStrike" kern="0" cap="none" spc="0" normalizeH="0" baseline="0" noProof="0" dirty="0">
                <a:ln>
                  <a:noFill/>
                </a:ln>
                <a:solidFill>
                  <a:srgbClr val="000000"/>
                </a:solidFill>
                <a:effectLst/>
                <a:uLnTx/>
                <a:uFillTx/>
                <a:latin typeface="Calibri"/>
                <a:ea typeface="+mn-ea"/>
                <a:cs typeface="+mn-cs"/>
              </a:rPr>
              <a:t>pp</a:t>
            </a:r>
            <a:endParaRPr kumimoji="0" lang="en-US" sz="1050" b="0" i="0" u="none" strike="noStrike" kern="0" cap="none" spc="0" normalizeH="0" baseline="0" noProof="0" dirty="0">
              <a:ln>
                <a:noFill/>
              </a:ln>
              <a:solidFill>
                <a:srgbClr val="000000"/>
              </a:solidFill>
              <a:effectLst/>
              <a:uLnTx/>
              <a:uFillTx/>
              <a:latin typeface="Calibri"/>
              <a:ea typeface="+mn-ea"/>
              <a:cs typeface="+mn-cs"/>
            </a:endParaRPr>
          </a:p>
        </p:txBody>
      </p:sp>
      <p:sp>
        <p:nvSpPr>
          <p:cNvPr id="37" name="Rounded Rectangle 36">
            <a:extLst>
              <a:ext uri="{FF2B5EF4-FFF2-40B4-BE49-F238E27FC236}">
                <a16:creationId xmlns:a16="http://schemas.microsoft.com/office/drawing/2014/main" id="{509BB279-8DBB-4D49-9D04-89A9DDFD09AB}"/>
              </a:ext>
            </a:extLst>
          </p:cNvPr>
          <p:cNvSpPr/>
          <p:nvPr/>
        </p:nvSpPr>
        <p:spPr>
          <a:xfrm>
            <a:off x="9771791" y="2469862"/>
            <a:ext cx="947179" cy="340079"/>
          </a:xfrm>
          <a:prstGeom prst="roundRect">
            <a:avLst/>
          </a:prstGeom>
          <a:solidFill>
            <a:srgbClr val="FFFFFF">
              <a:alpha val="50000"/>
            </a:srgbClr>
          </a:solidFill>
          <a:ln w="12700" cap="flat" cmpd="sng" algn="ctr">
            <a:solidFill>
              <a:srgbClr val="FFFFFF">
                <a:lumMod val="50000"/>
              </a:srgbClr>
            </a:solidFill>
            <a:prstDash val="solid"/>
          </a:ln>
          <a:effectLst/>
        </p:spPr>
        <p:txBody>
          <a:bodyPr rtlCol="0" anchor="ct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Calibri"/>
                <a:ea typeface="+mn-ea"/>
                <a:cs typeface="+mn-cs"/>
              </a:rPr>
              <a:t>script</a:t>
            </a:r>
          </a:p>
        </p:txBody>
      </p:sp>
      <p:sp>
        <p:nvSpPr>
          <p:cNvPr id="41" name="Rounded Rectangle 40">
            <a:extLst>
              <a:ext uri="{FF2B5EF4-FFF2-40B4-BE49-F238E27FC236}">
                <a16:creationId xmlns:a16="http://schemas.microsoft.com/office/drawing/2014/main" id="{18E7EB2C-F361-6C4D-B858-ED9EBC9ACF93}"/>
              </a:ext>
            </a:extLst>
          </p:cNvPr>
          <p:cNvSpPr/>
          <p:nvPr/>
        </p:nvSpPr>
        <p:spPr>
          <a:xfrm>
            <a:off x="9791701" y="1866632"/>
            <a:ext cx="289563" cy="312915"/>
          </a:xfrm>
          <a:prstGeom prst="roundRect">
            <a:avLst/>
          </a:prstGeom>
          <a:solidFill>
            <a:srgbClr val="FFFFFF">
              <a:alpha val="50000"/>
            </a:srgbClr>
          </a:solidFill>
          <a:ln w="12700" cap="flat" cmpd="sng" algn="ctr">
            <a:solidFill>
              <a:srgbClr val="FFFFFF">
                <a:lumMod val="50000"/>
              </a:srgbClr>
            </a:solidFill>
            <a:prstDash val="solid"/>
          </a:ln>
          <a:effectLst/>
        </p:spPr>
        <p:txBody>
          <a:bodyPr lIns="0" tIns="0" rIns="0" bIns="0" rtlCol="0" anchor="ctr"/>
          <a:lstStyle/>
          <a:p>
            <a:pPr lvl="0" algn="ctr" defTabSz="914400">
              <a:defRPr/>
            </a:pPr>
            <a:r>
              <a:rPr kumimoji="0" lang="en-US" sz="1000" b="0" i="0" u="none" strike="noStrike" kern="0" cap="none" spc="0" normalizeH="0" baseline="0" noProof="0" dirty="0">
                <a:ln>
                  <a:noFill/>
                </a:ln>
                <a:solidFill>
                  <a:srgbClr val="000000"/>
                </a:solidFill>
                <a:effectLst/>
                <a:uLnTx/>
                <a:uFillTx/>
                <a:latin typeface="Calibri"/>
                <a:ea typeface="+mn-ea"/>
                <a:cs typeface="+mn-cs"/>
              </a:rPr>
              <a:t>REST</a:t>
            </a:r>
            <a:endParaRPr kumimoji="0" lang="en-US" sz="800" b="0" i="0" u="none" strike="noStrike" kern="0" cap="none" spc="0" normalizeH="0" baseline="0" noProof="0" dirty="0">
              <a:ln>
                <a:noFill/>
              </a:ln>
              <a:solidFill>
                <a:srgbClr val="000000"/>
              </a:solidFill>
              <a:effectLst/>
              <a:uLnTx/>
              <a:uFillTx/>
              <a:latin typeface="Calibri"/>
              <a:ea typeface="+mn-ea"/>
              <a:cs typeface="+mn-cs"/>
            </a:endParaRPr>
          </a:p>
        </p:txBody>
      </p:sp>
      <p:sp>
        <p:nvSpPr>
          <p:cNvPr id="42" name="Rounded Rectangle 41">
            <a:extLst>
              <a:ext uri="{FF2B5EF4-FFF2-40B4-BE49-F238E27FC236}">
                <a16:creationId xmlns:a16="http://schemas.microsoft.com/office/drawing/2014/main" id="{A6A24878-D1B1-9742-8F2E-083B31EF89BB}"/>
              </a:ext>
            </a:extLst>
          </p:cNvPr>
          <p:cNvSpPr/>
          <p:nvPr/>
        </p:nvSpPr>
        <p:spPr>
          <a:xfrm>
            <a:off x="9791701" y="2484315"/>
            <a:ext cx="289563" cy="312915"/>
          </a:xfrm>
          <a:prstGeom prst="roundRect">
            <a:avLst/>
          </a:prstGeom>
          <a:solidFill>
            <a:srgbClr val="FFFFFF">
              <a:alpha val="50000"/>
            </a:srgbClr>
          </a:solidFill>
          <a:ln w="12700" cap="flat" cmpd="sng" algn="ctr">
            <a:solidFill>
              <a:srgbClr val="FFFFFF">
                <a:lumMod val="50000"/>
              </a:srgbClr>
            </a:solidFill>
            <a:prstDash val="solid"/>
          </a:ln>
          <a:effectLst/>
        </p:spPr>
        <p:txBody>
          <a:bodyPr lIns="0" tIns="0" rIns="0" bIns="0" rtlCol="0" anchor="ctr"/>
          <a:lstStyle/>
          <a:p>
            <a:pPr lvl="0" algn="ctr" defTabSz="914400">
              <a:defRPr/>
            </a:pPr>
            <a:r>
              <a:rPr kumimoji="0" lang="en-US" sz="1000" b="0" i="0" u="none" strike="noStrike" kern="0" cap="none" spc="0" normalizeH="0" baseline="0" noProof="0" dirty="0">
                <a:ln>
                  <a:noFill/>
                </a:ln>
                <a:solidFill>
                  <a:srgbClr val="000000"/>
                </a:solidFill>
                <a:effectLst/>
                <a:uLnTx/>
                <a:uFillTx/>
                <a:latin typeface="Calibri"/>
                <a:ea typeface="+mn-ea"/>
                <a:cs typeface="+mn-cs"/>
              </a:rPr>
              <a:t>REST</a:t>
            </a:r>
            <a:endParaRPr kumimoji="0" lang="en-US" sz="800" b="0" i="0" u="none" strike="noStrike" kern="0" cap="none" spc="0" normalizeH="0" baseline="0" noProof="0" dirty="0">
              <a:ln>
                <a:noFill/>
              </a:ln>
              <a:solidFill>
                <a:srgbClr val="000000"/>
              </a:solidFill>
              <a:effectLst/>
              <a:uLnTx/>
              <a:uFillTx/>
              <a:latin typeface="Calibri"/>
              <a:ea typeface="+mn-ea"/>
              <a:cs typeface="+mn-cs"/>
            </a:endParaRPr>
          </a:p>
        </p:txBody>
      </p:sp>
      <p:sp>
        <p:nvSpPr>
          <p:cNvPr id="114" name="Rectangle 113">
            <a:extLst>
              <a:ext uri="{FF2B5EF4-FFF2-40B4-BE49-F238E27FC236}">
                <a16:creationId xmlns:a16="http://schemas.microsoft.com/office/drawing/2014/main" id="{B592F390-6C90-D242-95E5-9D6CA386198B}"/>
              </a:ext>
            </a:extLst>
          </p:cNvPr>
          <p:cNvSpPr/>
          <p:nvPr/>
        </p:nvSpPr>
        <p:spPr>
          <a:xfrm>
            <a:off x="8218178" y="3193174"/>
            <a:ext cx="2738250" cy="369332"/>
          </a:xfrm>
          <a:prstGeom prst="rect">
            <a:avLst/>
          </a:prstGeom>
        </p:spPr>
        <p:txBody>
          <a:bodyPr wrap="none">
            <a:spAutoFit/>
          </a:bodyPr>
          <a:lstStyle/>
          <a:p>
            <a:r>
              <a:rPr lang="en-US" kern="0" dirty="0">
                <a:solidFill>
                  <a:srgbClr val="000000"/>
                </a:solidFill>
                <a:latin typeface="Calibri"/>
              </a:rPr>
              <a:t>Central Credential Provider</a:t>
            </a:r>
            <a:endParaRPr lang="en-US" dirty="0"/>
          </a:p>
        </p:txBody>
      </p:sp>
      <p:sp>
        <p:nvSpPr>
          <p:cNvPr id="115" name="Rectangle 114">
            <a:extLst>
              <a:ext uri="{FF2B5EF4-FFF2-40B4-BE49-F238E27FC236}">
                <a16:creationId xmlns:a16="http://schemas.microsoft.com/office/drawing/2014/main" id="{38787DFF-3FEA-CD44-AAA4-4D9808BA7882}"/>
              </a:ext>
            </a:extLst>
          </p:cNvPr>
          <p:cNvSpPr/>
          <p:nvPr/>
        </p:nvSpPr>
        <p:spPr>
          <a:xfrm>
            <a:off x="8715286" y="5890006"/>
            <a:ext cx="1898277" cy="369332"/>
          </a:xfrm>
          <a:prstGeom prst="rect">
            <a:avLst/>
          </a:prstGeom>
        </p:spPr>
        <p:txBody>
          <a:bodyPr wrap="none">
            <a:spAutoFit/>
          </a:bodyPr>
          <a:lstStyle/>
          <a:p>
            <a:r>
              <a:rPr lang="en-US" kern="0" dirty="0" err="1">
                <a:solidFill>
                  <a:srgbClr val="000000"/>
                </a:solidFill>
                <a:latin typeface="Calibri"/>
              </a:rPr>
              <a:t>Conjur</a:t>
            </a:r>
            <a:r>
              <a:rPr lang="en-US" kern="0" dirty="0">
                <a:solidFill>
                  <a:srgbClr val="000000"/>
                </a:solidFill>
                <a:latin typeface="Calibri"/>
              </a:rPr>
              <a:t> Enterprise</a:t>
            </a:r>
            <a:endParaRPr lang="en-US" dirty="0"/>
          </a:p>
        </p:txBody>
      </p:sp>
      <p:pic>
        <p:nvPicPr>
          <p:cNvPr id="162" name="Picture 161">
            <a:extLst>
              <a:ext uri="{FF2B5EF4-FFF2-40B4-BE49-F238E27FC236}">
                <a16:creationId xmlns:a16="http://schemas.microsoft.com/office/drawing/2014/main" id="{0A5C28AD-B529-1840-9F17-569CFD36DE8C}"/>
              </a:ext>
            </a:extLst>
          </p:cNvPr>
          <p:cNvPicPr>
            <a:picLocks noChangeAspect="1"/>
          </p:cNvPicPr>
          <p:nvPr/>
        </p:nvPicPr>
        <p:blipFill>
          <a:blip r:embed="rId3"/>
          <a:stretch>
            <a:fillRect/>
          </a:stretch>
        </p:blipFill>
        <p:spPr>
          <a:xfrm>
            <a:off x="7786864" y="1958696"/>
            <a:ext cx="537384" cy="179128"/>
          </a:xfrm>
          <a:prstGeom prst="rect">
            <a:avLst/>
          </a:prstGeom>
        </p:spPr>
      </p:pic>
      <p:pic>
        <p:nvPicPr>
          <p:cNvPr id="188" name="Picture 187">
            <a:extLst>
              <a:ext uri="{FF2B5EF4-FFF2-40B4-BE49-F238E27FC236}">
                <a16:creationId xmlns:a16="http://schemas.microsoft.com/office/drawing/2014/main" id="{0BDDDE3B-5470-D348-8F68-57C4459B90B2}"/>
              </a:ext>
            </a:extLst>
          </p:cNvPr>
          <p:cNvPicPr>
            <a:picLocks noChangeAspect="1"/>
          </p:cNvPicPr>
          <p:nvPr/>
        </p:nvPicPr>
        <p:blipFill>
          <a:blip r:embed="rId4"/>
          <a:stretch>
            <a:fillRect/>
          </a:stretch>
        </p:blipFill>
        <p:spPr>
          <a:xfrm>
            <a:off x="8224460" y="4466568"/>
            <a:ext cx="2725686" cy="1440719"/>
          </a:xfrm>
          <a:prstGeom prst="rect">
            <a:avLst/>
          </a:prstGeom>
        </p:spPr>
      </p:pic>
      <p:cxnSp>
        <p:nvCxnSpPr>
          <p:cNvPr id="189" name="Elbow Connector 188">
            <a:extLst>
              <a:ext uri="{FF2B5EF4-FFF2-40B4-BE49-F238E27FC236}">
                <a16:creationId xmlns:a16="http://schemas.microsoft.com/office/drawing/2014/main" id="{D06448A8-31C1-A44D-8010-3E31FB9770CC}"/>
              </a:ext>
            </a:extLst>
          </p:cNvPr>
          <p:cNvCxnSpPr>
            <a:cxnSpLocks/>
            <a:stCxn id="135" idx="15"/>
            <a:endCxn id="188" idx="0"/>
          </p:cNvCxnSpPr>
          <p:nvPr/>
        </p:nvCxnSpPr>
        <p:spPr>
          <a:xfrm>
            <a:off x="6639108" y="3547301"/>
            <a:ext cx="2948195" cy="919267"/>
          </a:xfrm>
          <a:prstGeom prst="bentConnector2">
            <a:avLst/>
          </a:prstGeom>
          <a:noFill/>
          <a:ln w="12700" cap="flat" cmpd="sng" algn="ctr">
            <a:solidFill>
              <a:srgbClr val="224982"/>
            </a:solidFill>
            <a:prstDash val="solid"/>
            <a:headEnd type="none" w="med" len="med"/>
            <a:tailEnd type="triangle" w="med" len="med"/>
          </a:ln>
          <a:effectLst/>
        </p:spPr>
      </p:cxnSp>
      <p:sp>
        <p:nvSpPr>
          <p:cNvPr id="5" name="TextBox 4">
            <a:extLst>
              <a:ext uri="{FF2B5EF4-FFF2-40B4-BE49-F238E27FC236}">
                <a16:creationId xmlns:a16="http://schemas.microsoft.com/office/drawing/2014/main" id="{6B5D9536-63D3-8049-81E8-77BE6691E86C}"/>
              </a:ext>
            </a:extLst>
          </p:cNvPr>
          <p:cNvSpPr txBox="1"/>
          <p:nvPr/>
        </p:nvSpPr>
        <p:spPr>
          <a:xfrm>
            <a:off x="6604840" y="2078182"/>
            <a:ext cx="0" cy="0"/>
          </a:xfrm>
          <a:prstGeom prst="rect">
            <a:avLst/>
          </a:prstGeom>
          <a:noFill/>
        </p:spPr>
        <p:txBody>
          <a:bodyPr wrap="none" rtlCol="0">
            <a:normAutofit fontScale="25000" lnSpcReduction="20000"/>
          </a:bodyPr>
          <a:lstStyle/>
          <a:p>
            <a:endParaRPr lang="en-US" dirty="0"/>
          </a:p>
        </p:txBody>
      </p:sp>
      <p:cxnSp>
        <p:nvCxnSpPr>
          <p:cNvPr id="17" name="Straight Arrow Connector 16">
            <a:extLst>
              <a:ext uri="{FF2B5EF4-FFF2-40B4-BE49-F238E27FC236}">
                <a16:creationId xmlns:a16="http://schemas.microsoft.com/office/drawing/2014/main" id="{A0986A5E-7A68-424A-B734-C28BEA4877C0}"/>
              </a:ext>
            </a:extLst>
          </p:cNvPr>
          <p:cNvCxnSpPr>
            <a:cxnSpLocks/>
            <a:endCxn id="65" idx="1"/>
          </p:cNvCxnSpPr>
          <p:nvPr/>
        </p:nvCxnSpPr>
        <p:spPr>
          <a:xfrm flipH="1">
            <a:off x="6040157" y="3677642"/>
            <a:ext cx="3560" cy="716952"/>
          </a:xfrm>
          <a:prstGeom prst="straightConnector1">
            <a:avLst/>
          </a:prstGeom>
          <a:noFill/>
          <a:ln w="12700" cap="flat" cmpd="sng" algn="ctr">
            <a:solidFill>
              <a:srgbClr val="224982"/>
            </a:solidFill>
            <a:prstDash val="solid"/>
            <a:headEnd type="none" w="med" len="med"/>
            <a:tailEnd type="triangle" w="med" len="med"/>
          </a:ln>
          <a:effectLst/>
        </p:spPr>
      </p:cxnSp>
      <p:grpSp>
        <p:nvGrpSpPr>
          <p:cNvPr id="13" name="Group 12">
            <a:extLst>
              <a:ext uri="{FF2B5EF4-FFF2-40B4-BE49-F238E27FC236}">
                <a16:creationId xmlns:a16="http://schemas.microsoft.com/office/drawing/2014/main" id="{38E404F1-3B15-F04F-AA7F-4EF035352FF5}"/>
              </a:ext>
            </a:extLst>
          </p:cNvPr>
          <p:cNvGrpSpPr/>
          <p:nvPr/>
        </p:nvGrpSpPr>
        <p:grpSpPr>
          <a:xfrm>
            <a:off x="5185476" y="4241038"/>
            <a:ext cx="1733369" cy="1681629"/>
            <a:chOff x="5203980" y="4592469"/>
            <a:chExt cx="1733369" cy="1681629"/>
          </a:xfrm>
        </p:grpSpPr>
        <p:sp>
          <p:nvSpPr>
            <p:cNvPr id="59" name="Rounded Rectangle 58">
              <a:extLst>
                <a:ext uri="{FF2B5EF4-FFF2-40B4-BE49-F238E27FC236}">
                  <a16:creationId xmlns:a16="http://schemas.microsoft.com/office/drawing/2014/main" id="{850163D6-78EC-E647-8937-675612BC762E}"/>
                </a:ext>
              </a:extLst>
            </p:cNvPr>
            <p:cNvSpPr/>
            <p:nvPr/>
          </p:nvSpPr>
          <p:spPr>
            <a:xfrm>
              <a:off x="5203980" y="4592469"/>
              <a:ext cx="1733369" cy="1681629"/>
            </a:xfrm>
            <a:prstGeom prst="roundRect">
              <a:avLst/>
            </a:prstGeom>
            <a:solidFill>
              <a:srgbClr val="224982">
                <a:alpha val="50000"/>
              </a:srgbClr>
            </a:solidFill>
            <a:ln w="12700" cap="flat"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sp>
          <p:nvSpPr>
            <p:cNvPr id="65" name="Can 64">
              <a:extLst>
                <a:ext uri="{FF2B5EF4-FFF2-40B4-BE49-F238E27FC236}">
                  <a16:creationId xmlns:a16="http://schemas.microsoft.com/office/drawing/2014/main" id="{C05EBF52-4CE6-5E4F-AC48-8FA1636CF5AE}"/>
                </a:ext>
              </a:extLst>
            </p:cNvPr>
            <p:cNvSpPr/>
            <p:nvPr/>
          </p:nvSpPr>
          <p:spPr>
            <a:xfrm>
              <a:off x="5662170" y="4746025"/>
              <a:ext cx="792982" cy="593959"/>
            </a:xfrm>
            <a:prstGeom prst="can">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lnSpcReduction="10000"/>
            </a:bodyPr>
            <a:lstStyle/>
            <a:p>
              <a:pPr algn="ctr"/>
              <a:r>
                <a:rPr lang="en-US" sz="1000" b="0" i="0" dirty="0">
                  <a:solidFill>
                    <a:schemeClr val="bg1"/>
                  </a:solidFill>
                  <a:ea typeface="Proxima Nova" charset="0"/>
                  <a:cs typeface="Proxima Nova" charset="0"/>
                </a:rPr>
                <a:t>Config</a:t>
              </a:r>
            </a:p>
            <a:p>
              <a:pPr algn="ctr"/>
              <a:r>
                <a:rPr lang="en-US" sz="1000" dirty="0">
                  <a:solidFill>
                    <a:schemeClr val="bg1"/>
                  </a:solidFill>
                  <a:ea typeface="Proxima Nova" charset="0"/>
                  <a:cs typeface="Proxima Nova" charset="0"/>
                </a:rPr>
                <a:t>Files</a:t>
              </a:r>
              <a:endParaRPr lang="en-US" sz="1000" b="0" i="0" dirty="0">
                <a:solidFill>
                  <a:schemeClr val="bg1"/>
                </a:solidFill>
                <a:ea typeface="Proxima Nova" charset="0"/>
                <a:cs typeface="Proxima Nova" charset="0"/>
              </a:endParaRPr>
            </a:p>
          </p:txBody>
        </p:sp>
        <p:sp>
          <p:nvSpPr>
            <p:cNvPr id="61" name="Rounded Rectangle 60">
              <a:extLst>
                <a:ext uri="{FF2B5EF4-FFF2-40B4-BE49-F238E27FC236}">
                  <a16:creationId xmlns:a16="http://schemas.microsoft.com/office/drawing/2014/main" id="{9AEF1E69-3D28-0F46-9940-EA8A34145C0A}"/>
                </a:ext>
              </a:extLst>
            </p:cNvPr>
            <p:cNvSpPr/>
            <p:nvPr/>
          </p:nvSpPr>
          <p:spPr>
            <a:xfrm>
              <a:off x="5584516" y="5769219"/>
              <a:ext cx="947179" cy="353101"/>
            </a:xfrm>
            <a:prstGeom prst="roundRect">
              <a:avLst/>
            </a:prstGeom>
            <a:solidFill>
              <a:srgbClr val="FFFFFF">
                <a:alpha val="50000"/>
              </a:srgbClr>
            </a:solidFill>
            <a:ln w="12700" cap="flat" cmpd="sng" algn="ctr">
              <a:solidFill>
                <a:srgbClr val="FFFFFF">
                  <a:lumMod val="50000"/>
                </a:srgbClr>
              </a:solidFill>
              <a:prstDash val="solid"/>
            </a:ln>
            <a:effectLst/>
          </p:spPr>
          <p:txBody>
            <a:bodyPr rtlCol="0" anchor="ctr"/>
            <a:lstStyle/>
            <a:p>
              <a:pPr lvl="0" algn="ctr" defTabSz="914400">
                <a:defRPr/>
              </a:pPr>
              <a:r>
                <a:rPr lang="en-US" sz="1200" kern="0" dirty="0">
                  <a:solidFill>
                    <a:srgbClr val="000000"/>
                  </a:solidFill>
                  <a:latin typeface="Calibri"/>
                </a:rPr>
                <a:t>a</a:t>
              </a:r>
              <a:r>
                <a:rPr kumimoji="0" lang="en-US" sz="1200" b="0" i="0" u="none" strike="noStrike" kern="0" cap="none" spc="0" normalizeH="0" baseline="0" noProof="0" dirty="0">
                  <a:ln>
                    <a:noFill/>
                  </a:ln>
                  <a:solidFill>
                    <a:srgbClr val="000000"/>
                  </a:solidFill>
                  <a:effectLst/>
                  <a:uLnTx/>
                  <a:uFillTx/>
                  <a:latin typeface="Calibri"/>
                  <a:ea typeface="+mn-ea"/>
                  <a:cs typeface="+mn-cs"/>
                </a:rPr>
                <a:t>pp</a:t>
              </a:r>
              <a:endParaRPr kumimoji="0" lang="en-US" sz="1050" b="0" i="0" u="none" strike="noStrike" kern="0" cap="none" spc="0" normalizeH="0" baseline="0" noProof="0" dirty="0">
                <a:ln>
                  <a:noFill/>
                </a:ln>
                <a:solidFill>
                  <a:srgbClr val="000000"/>
                </a:solidFill>
                <a:effectLst/>
                <a:uLnTx/>
                <a:uFillTx/>
                <a:latin typeface="Calibri"/>
                <a:ea typeface="+mn-ea"/>
                <a:cs typeface="+mn-cs"/>
              </a:endParaRPr>
            </a:p>
          </p:txBody>
        </p:sp>
        <p:cxnSp>
          <p:nvCxnSpPr>
            <p:cNvPr id="62" name="Straight Arrow Connector 61">
              <a:extLst>
                <a:ext uri="{FF2B5EF4-FFF2-40B4-BE49-F238E27FC236}">
                  <a16:creationId xmlns:a16="http://schemas.microsoft.com/office/drawing/2014/main" id="{1F655CBB-8E39-C443-B3B4-4763DFD1B5E2}"/>
                </a:ext>
              </a:extLst>
            </p:cNvPr>
            <p:cNvCxnSpPr>
              <a:cxnSpLocks/>
              <a:stCxn id="61" idx="0"/>
              <a:endCxn id="65" idx="3"/>
            </p:cNvCxnSpPr>
            <p:nvPr/>
          </p:nvCxnSpPr>
          <p:spPr>
            <a:xfrm flipV="1">
              <a:off x="6058106" y="5339984"/>
              <a:ext cx="555" cy="429235"/>
            </a:xfrm>
            <a:prstGeom prst="straightConnector1">
              <a:avLst/>
            </a:prstGeom>
            <a:ln>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66" name="Rectangle 65">
            <a:extLst>
              <a:ext uri="{FF2B5EF4-FFF2-40B4-BE49-F238E27FC236}">
                <a16:creationId xmlns:a16="http://schemas.microsoft.com/office/drawing/2014/main" id="{859DD143-9A4A-9342-861B-868A9419F3B6}"/>
              </a:ext>
            </a:extLst>
          </p:cNvPr>
          <p:cNvSpPr/>
          <p:nvPr/>
        </p:nvSpPr>
        <p:spPr>
          <a:xfrm>
            <a:off x="5177393" y="5890625"/>
            <a:ext cx="1795684" cy="369332"/>
          </a:xfrm>
          <a:prstGeom prst="rect">
            <a:avLst/>
          </a:prstGeom>
        </p:spPr>
        <p:txBody>
          <a:bodyPr wrap="none">
            <a:spAutoFit/>
          </a:bodyPr>
          <a:lstStyle/>
          <a:p>
            <a:r>
              <a:rPr lang="en-US" kern="0" dirty="0">
                <a:solidFill>
                  <a:srgbClr val="000000"/>
                </a:solidFill>
                <a:latin typeface="Calibri"/>
              </a:rPr>
              <a:t>CPM </a:t>
            </a:r>
            <a:r>
              <a:rPr lang="en-US" kern="0" dirty="0">
                <a:solidFill>
                  <a:srgbClr val="000000"/>
                </a:solidFill>
                <a:latin typeface="Calibri"/>
                <a:hlinkClick r:id="rId5"/>
              </a:rPr>
              <a:t>Push-to-File</a:t>
            </a:r>
            <a:endParaRPr lang="en-US" dirty="0"/>
          </a:p>
        </p:txBody>
      </p:sp>
      <p:cxnSp>
        <p:nvCxnSpPr>
          <p:cNvPr id="67" name="Straight Connector 66">
            <a:extLst>
              <a:ext uri="{FF2B5EF4-FFF2-40B4-BE49-F238E27FC236}">
                <a16:creationId xmlns:a16="http://schemas.microsoft.com/office/drawing/2014/main" id="{A567BB07-AF76-004C-83D9-BCF4F9EFC868}"/>
              </a:ext>
            </a:extLst>
          </p:cNvPr>
          <p:cNvCxnSpPr/>
          <p:nvPr/>
        </p:nvCxnSpPr>
        <p:spPr>
          <a:xfrm>
            <a:off x="11949692" y="1183067"/>
            <a:ext cx="0" cy="211455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85D6B5D9-6AAE-2649-976B-2D6F277D74D4}"/>
              </a:ext>
            </a:extLst>
          </p:cNvPr>
          <p:cNvSpPr/>
          <p:nvPr/>
        </p:nvSpPr>
        <p:spPr>
          <a:xfrm>
            <a:off x="6606561" y="2299734"/>
            <a:ext cx="415498" cy="215444"/>
          </a:xfrm>
          <a:prstGeom prst="rect">
            <a:avLst/>
          </a:prstGeom>
        </p:spPr>
        <p:txBody>
          <a:bodyPr wrap="none">
            <a:spAutoFit/>
          </a:bodyPr>
          <a:lstStyle/>
          <a:p>
            <a:r>
              <a:rPr lang="en-US" sz="800" b="1" kern="0" dirty="0">
                <a:solidFill>
                  <a:srgbClr val="224982"/>
                </a:solidFill>
                <a:latin typeface="Century Gothic"/>
                <a:ea typeface="Calibri"/>
                <a:cs typeface="Century Gothic"/>
                <a:sym typeface="Calibri"/>
              </a:rPr>
              <a:t>1858</a:t>
            </a:r>
            <a:endParaRPr lang="en-US" sz="800" dirty="0"/>
          </a:p>
        </p:txBody>
      </p:sp>
      <p:sp>
        <p:nvSpPr>
          <p:cNvPr id="68" name="Rectangle 67">
            <a:extLst>
              <a:ext uri="{FF2B5EF4-FFF2-40B4-BE49-F238E27FC236}">
                <a16:creationId xmlns:a16="http://schemas.microsoft.com/office/drawing/2014/main" id="{F281A2DF-AAE3-A641-8F12-DA0F1815457A}"/>
              </a:ext>
            </a:extLst>
          </p:cNvPr>
          <p:cNvSpPr/>
          <p:nvPr/>
        </p:nvSpPr>
        <p:spPr>
          <a:xfrm>
            <a:off x="7937589" y="1483753"/>
            <a:ext cx="357790" cy="215444"/>
          </a:xfrm>
          <a:prstGeom prst="rect">
            <a:avLst/>
          </a:prstGeom>
        </p:spPr>
        <p:txBody>
          <a:bodyPr wrap="none">
            <a:spAutoFit/>
          </a:bodyPr>
          <a:lstStyle/>
          <a:p>
            <a:r>
              <a:rPr lang="en-US" sz="800" b="1" kern="0" dirty="0">
                <a:solidFill>
                  <a:srgbClr val="224982"/>
                </a:solidFill>
                <a:latin typeface="Century Gothic"/>
                <a:ea typeface="Calibri"/>
                <a:cs typeface="Century Gothic"/>
                <a:sym typeface="Calibri"/>
              </a:rPr>
              <a:t>443</a:t>
            </a:r>
            <a:endParaRPr lang="en-US" sz="800" dirty="0"/>
          </a:p>
        </p:txBody>
      </p:sp>
      <p:grpSp>
        <p:nvGrpSpPr>
          <p:cNvPr id="20" name="Group 19">
            <a:extLst>
              <a:ext uri="{FF2B5EF4-FFF2-40B4-BE49-F238E27FC236}">
                <a16:creationId xmlns:a16="http://schemas.microsoft.com/office/drawing/2014/main" id="{86F9BBE1-51F4-2249-B18E-98614740C19B}"/>
              </a:ext>
            </a:extLst>
          </p:cNvPr>
          <p:cNvGrpSpPr/>
          <p:nvPr/>
        </p:nvGrpSpPr>
        <p:grpSpPr>
          <a:xfrm>
            <a:off x="-2430297" y="327666"/>
            <a:ext cx="1944191" cy="581432"/>
            <a:chOff x="-1788040" y="862061"/>
            <a:chExt cx="1944191" cy="581432"/>
          </a:xfrm>
          <a:solidFill>
            <a:schemeClr val="accent3">
              <a:lumMod val="40000"/>
              <a:lumOff val="60000"/>
            </a:schemeClr>
          </a:solidFill>
        </p:grpSpPr>
        <p:sp>
          <p:nvSpPr>
            <p:cNvPr id="10" name="Rounded Rectangular Callout 9">
              <a:extLst>
                <a:ext uri="{FF2B5EF4-FFF2-40B4-BE49-F238E27FC236}">
                  <a16:creationId xmlns:a16="http://schemas.microsoft.com/office/drawing/2014/main" id="{1161E3D7-7A1A-CA46-BDF0-69EA85313A14}"/>
                </a:ext>
              </a:extLst>
            </p:cNvPr>
            <p:cNvSpPr/>
            <p:nvPr/>
          </p:nvSpPr>
          <p:spPr>
            <a:xfrm>
              <a:off x="-1763259" y="862062"/>
              <a:ext cx="1919410" cy="581431"/>
            </a:xfrm>
            <a:prstGeom prst="wedgeRoundRectCallout">
              <a:avLst>
                <a:gd name="adj1" fmla="val 237782"/>
                <a:gd name="adj2" fmla="val 234150"/>
                <a:gd name="adj3" fmla="val 16667"/>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AppProvider</a:t>
              </a:r>
              <a:endParaRPr lang="en-US" dirty="0">
                <a:solidFill>
                  <a:schemeClr val="tx1"/>
                </a:solidFill>
              </a:endParaRPr>
            </a:p>
          </p:txBody>
        </p:sp>
        <p:sp>
          <p:nvSpPr>
            <p:cNvPr id="69" name="Rounded Rectangular Callout 68">
              <a:extLst>
                <a:ext uri="{FF2B5EF4-FFF2-40B4-BE49-F238E27FC236}">
                  <a16:creationId xmlns:a16="http://schemas.microsoft.com/office/drawing/2014/main" id="{4EC6987A-7B98-3A4D-B21A-59B040AD23E9}"/>
                </a:ext>
              </a:extLst>
            </p:cNvPr>
            <p:cNvSpPr/>
            <p:nvPr/>
          </p:nvSpPr>
          <p:spPr>
            <a:xfrm>
              <a:off x="-1776485" y="862061"/>
              <a:ext cx="1919410" cy="581431"/>
            </a:xfrm>
            <a:prstGeom prst="wedgeRoundRectCallout">
              <a:avLst>
                <a:gd name="adj1" fmla="val 236725"/>
                <a:gd name="adj2" fmla="val 722546"/>
                <a:gd name="adj3" fmla="val 16667"/>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AppProvider</a:t>
              </a:r>
              <a:endParaRPr lang="en-US" dirty="0">
                <a:solidFill>
                  <a:schemeClr val="tx1"/>
                </a:solidFill>
              </a:endParaRPr>
            </a:p>
          </p:txBody>
        </p:sp>
        <p:sp>
          <p:nvSpPr>
            <p:cNvPr id="70" name="Rounded Rectangular Callout 69">
              <a:extLst>
                <a:ext uri="{FF2B5EF4-FFF2-40B4-BE49-F238E27FC236}">
                  <a16:creationId xmlns:a16="http://schemas.microsoft.com/office/drawing/2014/main" id="{A036E9DA-358B-5E48-A09C-83812CFE4BA8}"/>
                </a:ext>
              </a:extLst>
            </p:cNvPr>
            <p:cNvSpPr/>
            <p:nvPr/>
          </p:nvSpPr>
          <p:spPr>
            <a:xfrm>
              <a:off x="-1788040" y="862061"/>
              <a:ext cx="1919410" cy="581431"/>
            </a:xfrm>
            <a:prstGeom prst="wedgeRoundRectCallout">
              <a:avLst>
                <a:gd name="adj1" fmla="val 477553"/>
                <a:gd name="adj2" fmla="val 286147"/>
                <a:gd name="adj3" fmla="val 16667"/>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AppProvider</a:t>
              </a:r>
              <a:endParaRPr lang="en-US" dirty="0">
                <a:solidFill>
                  <a:schemeClr val="tx1"/>
                </a:solidFill>
              </a:endParaRPr>
            </a:p>
          </p:txBody>
        </p:sp>
      </p:grpSp>
      <p:sp>
        <p:nvSpPr>
          <p:cNvPr id="71" name="Rounded Rectangular Callout 70">
            <a:extLst>
              <a:ext uri="{FF2B5EF4-FFF2-40B4-BE49-F238E27FC236}">
                <a16:creationId xmlns:a16="http://schemas.microsoft.com/office/drawing/2014/main" id="{357510C2-5C91-A146-A102-525D16F68F8C}"/>
              </a:ext>
            </a:extLst>
          </p:cNvPr>
          <p:cNvSpPr/>
          <p:nvPr/>
        </p:nvSpPr>
        <p:spPr>
          <a:xfrm>
            <a:off x="-2554939" y="3683191"/>
            <a:ext cx="1919410" cy="581431"/>
          </a:xfrm>
          <a:prstGeom prst="wedgeRoundRectCallout">
            <a:avLst>
              <a:gd name="adj1" fmla="val 174056"/>
              <a:gd name="adj2" fmla="val 153644"/>
              <a:gd name="adj3" fmla="val 16667"/>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AIMAccount</a:t>
            </a:r>
            <a:endParaRPr lang="en-US" dirty="0"/>
          </a:p>
        </p:txBody>
      </p:sp>
      <p:sp>
        <p:nvSpPr>
          <p:cNvPr id="72" name="Rounded Rectangular Callout 71">
            <a:extLst>
              <a:ext uri="{FF2B5EF4-FFF2-40B4-BE49-F238E27FC236}">
                <a16:creationId xmlns:a16="http://schemas.microsoft.com/office/drawing/2014/main" id="{B9A5F7C4-B87C-6C4B-B783-F12EA870E9E8}"/>
              </a:ext>
            </a:extLst>
          </p:cNvPr>
          <p:cNvSpPr/>
          <p:nvPr/>
        </p:nvSpPr>
        <p:spPr>
          <a:xfrm>
            <a:off x="-2566530" y="3665811"/>
            <a:ext cx="1919410" cy="581431"/>
          </a:xfrm>
          <a:prstGeom prst="wedgeRoundRectCallout">
            <a:avLst>
              <a:gd name="adj1" fmla="val 145364"/>
              <a:gd name="adj2" fmla="val -316369"/>
              <a:gd name="adj3" fmla="val 16667"/>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AIMAccount</a:t>
            </a:r>
            <a:endParaRPr lang="en-US" dirty="0"/>
          </a:p>
        </p:txBody>
      </p:sp>
      <p:sp>
        <p:nvSpPr>
          <p:cNvPr id="73" name="Rounded Rectangular Callout 72">
            <a:extLst>
              <a:ext uri="{FF2B5EF4-FFF2-40B4-BE49-F238E27FC236}">
                <a16:creationId xmlns:a16="http://schemas.microsoft.com/office/drawing/2014/main" id="{B783ACB8-F40C-2B49-AFD7-99A0A2C63F3B}"/>
              </a:ext>
            </a:extLst>
          </p:cNvPr>
          <p:cNvSpPr/>
          <p:nvPr/>
        </p:nvSpPr>
        <p:spPr>
          <a:xfrm>
            <a:off x="-2569547" y="3674501"/>
            <a:ext cx="1919410" cy="581431"/>
          </a:xfrm>
          <a:prstGeom prst="wedgeRoundRectCallout">
            <a:avLst>
              <a:gd name="adj1" fmla="val 148071"/>
              <a:gd name="adj2" fmla="val -205567"/>
              <a:gd name="adj3" fmla="val 16667"/>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AIMAccount</a:t>
            </a:r>
            <a:endParaRPr lang="en-US" dirty="0"/>
          </a:p>
        </p:txBody>
      </p:sp>
      <p:grpSp>
        <p:nvGrpSpPr>
          <p:cNvPr id="21" name="Group 20">
            <a:extLst>
              <a:ext uri="{FF2B5EF4-FFF2-40B4-BE49-F238E27FC236}">
                <a16:creationId xmlns:a16="http://schemas.microsoft.com/office/drawing/2014/main" id="{D7270270-8C8A-F941-970C-4C769B773100}"/>
              </a:ext>
            </a:extLst>
          </p:cNvPr>
          <p:cNvGrpSpPr/>
          <p:nvPr/>
        </p:nvGrpSpPr>
        <p:grpSpPr>
          <a:xfrm>
            <a:off x="12456208" y="2146590"/>
            <a:ext cx="1921319" cy="590874"/>
            <a:chOff x="12102535" y="2152169"/>
            <a:chExt cx="1921319" cy="590874"/>
          </a:xfrm>
          <a:solidFill>
            <a:schemeClr val="accent1">
              <a:lumMod val="60000"/>
              <a:lumOff val="40000"/>
            </a:schemeClr>
          </a:solidFill>
        </p:grpSpPr>
        <p:sp>
          <p:nvSpPr>
            <p:cNvPr id="74" name="Rounded Rectangular Callout 73">
              <a:extLst>
                <a:ext uri="{FF2B5EF4-FFF2-40B4-BE49-F238E27FC236}">
                  <a16:creationId xmlns:a16="http://schemas.microsoft.com/office/drawing/2014/main" id="{F6869E97-C2BD-654F-B5D8-AEA6EBED8AB2}"/>
                </a:ext>
              </a:extLst>
            </p:cNvPr>
            <p:cNvSpPr/>
            <p:nvPr/>
          </p:nvSpPr>
          <p:spPr>
            <a:xfrm>
              <a:off x="12102535" y="2152169"/>
              <a:ext cx="1919410" cy="581431"/>
            </a:xfrm>
            <a:prstGeom prst="wedgeRoundRectCallout">
              <a:avLst>
                <a:gd name="adj1" fmla="val -136564"/>
                <a:gd name="adj2" fmla="val -67561"/>
                <a:gd name="adj3" fmla="val 16667"/>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AIMAccount</a:t>
              </a:r>
              <a:endParaRPr lang="en-US" dirty="0"/>
            </a:p>
          </p:txBody>
        </p:sp>
        <p:sp>
          <p:nvSpPr>
            <p:cNvPr id="75" name="Rounded Rectangular Callout 74">
              <a:extLst>
                <a:ext uri="{FF2B5EF4-FFF2-40B4-BE49-F238E27FC236}">
                  <a16:creationId xmlns:a16="http://schemas.microsoft.com/office/drawing/2014/main" id="{EF38D856-A6AB-B146-9A5C-0B0E5BC2CBCC}"/>
                </a:ext>
              </a:extLst>
            </p:cNvPr>
            <p:cNvSpPr/>
            <p:nvPr/>
          </p:nvSpPr>
          <p:spPr>
            <a:xfrm>
              <a:off x="12104444" y="2161612"/>
              <a:ext cx="1919410" cy="581431"/>
            </a:xfrm>
            <a:prstGeom prst="wedgeRoundRectCallout">
              <a:avLst>
                <a:gd name="adj1" fmla="val -135481"/>
                <a:gd name="adj2" fmla="val 36092"/>
                <a:gd name="adj3" fmla="val 16667"/>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AIMAccount</a:t>
              </a:r>
              <a:endParaRPr lang="en-US" dirty="0"/>
            </a:p>
          </p:txBody>
        </p:sp>
      </p:grpSp>
      <p:sp>
        <p:nvSpPr>
          <p:cNvPr id="87" name="Rounded Rectangular Callout 86">
            <a:extLst>
              <a:ext uri="{FF2B5EF4-FFF2-40B4-BE49-F238E27FC236}">
                <a16:creationId xmlns:a16="http://schemas.microsoft.com/office/drawing/2014/main" id="{068AB2B9-0D30-6743-8E92-E15C2DEB38E9}"/>
              </a:ext>
            </a:extLst>
          </p:cNvPr>
          <p:cNvSpPr/>
          <p:nvPr/>
        </p:nvSpPr>
        <p:spPr>
          <a:xfrm>
            <a:off x="12454039" y="1034383"/>
            <a:ext cx="1919410" cy="581431"/>
          </a:xfrm>
          <a:prstGeom prst="wedgeRoundRectCallout">
            <a:avLst>
              <a:gd name="adj1" fmla="val -95541"/>
              <a:gd name="adj2" fmla="val 63495"/>
              <a:gd name="adj3" fmla="val 16667"/>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CCPEndpoint</a:t>
            </a:r>
            <a:endParaRPr lang="en-US" dirty="0">
              <a:solidFill>
                <a:schemeClr val="tx1"/>
              </a:solidFill>
            </a:endParaRPr>
          </a:p>
        </p:txBody>
      </p:sp>
      <p:sp>
        <p:nvSpPr>
          <p:cNvPr id="18" name="TextBox 17">
            <a:extLst>
              <a:ext uri="{FF2B5EF4-FFF2-40B4-BE49-F238E27FC236}">
                <a16:creationId xmlns:a16="http://schemas.microsoft.com/office/drawing/2014/main" id="{0FE0B714-46A3-7F44-AEEE-C3E3BECB118B}"/>
              </a:ext>
            </a:extLst>
          </p:cNvPr>
          <p:cNvSpPr txBox="1"/>
          <p:nvPr/>
        </p:nvSpPr>
        <p:spPr>
          <a:xfrm>
            <a:off x="8241292" y="3716913"/>
            <a:ext cx="7416800" cy="8556188"/>
          </a:xfrm>
          <a:prstGeom prst="rect">
            <a:avLst/>
          </a:prstGeom>
          <a:solidFill>
            <a:schemeClr val="bg1"/>
          </a:solidFill>
          <a:ln>
            <a:solidFill>
              <a:schemeClr val="accent1"/>
            </a:solidFill>
          </a:ln>
          <a:effectLst>
            <a:outerShdw blurRad="50800" dist="38100" dir="2700000" algn="tl" rotWithShape="0">
              <a:prstClr val="black">
                <a:alpha val="40000"/>
              </a:prstClr>
            </a:outerShdw>
          </a:effectLst>
        </p:spPr>
        <p:txBody>
          <a:bodyPr wrap="square" rtlCol="0">
            <a:spAutoFit/>
          </a:bodyPr>
          <a:lstStyle/>
          <a:p>
            <a:pPr algn="ctr"/>
            <a:r>
              <a:rPr lang="en-US" sz="2000" b="1" dirty="0"/>
              <a:t>CP/CCP/ASCP Licensing Terminology</a:t>
            </a:r>
          </a:p>
          <a:p>
            <a:endParaRPr lang="en-US" sz="2000" u="sng" dirty="0"/>
          </a:p>
          <a:p>
            <a:r>
              <a:rPr lang="en-US" sz="2000" u="sng" dirty="0"/>
              <a:t>Represented in License Capacity Report:</a:t>
            </a:r>
          </a:p>
          <a:p>
            <a:pPr marL="628650" lvl="1" indent="-171450">
              <a:buFont typeface="Arial" panose="020B0604020202020204" pitchFamily="34" charset="0"/>
              <a:buChar char="•"/>
            </a:pPr>
            <a:r>
              <a:rPr lang="en-US" dirty="0" err="1"/>
              <a:t>AppProvider</a:t>
            </a:r>
            <a:r>
              <a:rPr lang="en-US" dirty="0"/>
              <a:t> == Credential Provider agent</a:t>
            </a:r>
          </a:p>
          <a:p>
            <a:pPr marL="1085850" lvl="2" indent="-171450">
              <a:buFont typeface="Arial" panose="020B0604020202020204" pitchFamily="34" charset="0"/>
              <a:buChar char="•"/>
            </a:pPr>
            <a:r>
              <a:rPr lang="en-US" dirty="0"/>
              <a:t>Licensed: </a:t>
            </a:r>
            <a:r>
              <a:rPr lang="en-US" dirty="0" err="1"/>
              <a:t>APP_STATIC_xxx</a:t>
            </a:r>
            <a:r>
              <a:rPr lang="en-US" dirty="0"/>
              <a:t>, </a:t>
            </a:r>
            <a:r>
              <a:rPr lang="en-US" dirty="0" err="1"/>
              <a:t>APP_ISV_xxx</a:t>
            </a:r>
            <a:r>
              <a:rPr lang="en-US" dirty="0"/>
              <a:t>, </a:t>
            </a:r>
            <a:r>
              <a:rPr lang="en-US" dirty="0" err="1"/>
              <a:t>APP_RPA_xxx</a:t>
            </a:r>
            <a:r>
              <a:rPr lang="en-US" dirty="0"/>
              <a:t> SKUs</a:t>
            </a:r>
          </a:p>
          <a:p>
            <a:pPr marL="1085850" lvl="2" indent="-171450">
              <a:buFont typeface="Arial" panose="020B0604020202020204" pitchFamily="34" charset="0"/>
              <a:buChar char="•"/>
            </a:pPr>
            <a:r>
              <a:rPr lang="en-US" dirty="0"/>
              <a:t>Unlicensed (no $$): Sync/LOB users</a:t>
            </a:r>
          </a:p>
          <a:p>
            <a:pPr marL="1085850" lvl="2" indent="-171450">
              <a:buFont typeface="Arial" panose="020B0604020202020204" pitchFamily="34" charset="0"/>
              <a:buChar char="•"/>
            </a:pPr>
            <a:r>
              <a:rPr lang="en-US" dirty="0"/>
              <a:t>Tracked &amp; enforced by license manager</a:t>
            </a:r>
          </a:p>
          <a:p>
            <a:pPr marL="628650" lvl="1" indent="-171450">
              <a:buFont typeface="Arial" panose="020B0604020202020204" pitchFamily="34" charset="0"/>
              <a:buChar char="•"/>
            </a:pPr>
            <a:r>
              <a:rPr lang="en-US" dirty="0" err="1"/>
              <a:t>AIMAccount</a:t>
            </a:r>
            <a:r>
              <a:rPr lang="en-US" dirty="0"/>
              <a:t> == Application ID (</a:t>
            </a:r>
            <a:r>
              <a:rPr lang="en-US" dirty="0" err="1"/>
              <a:t>AppID</a:t>
            </a:r>
            <a:r>
              <a:rPr lang="en-US" dirty="0"/>
              <a:t>) in PVWA</a:t>
            </a:r>
          </a:p>
          <a:p>
            <a:pPr marL="1085850" lvl="2" indent="-171450">
              <a:buFont typeface="Arial" panose="020B0604020202020204" pitchFamily="34" charset="0"/>
              <a:buChar char="•"/>
            </a:pPr>
            <a:r>
              <a:rPr lang="en-US" dirty="0"/>
              <a:t>Not licensed (no $$), provided as ~10x </a:t>
            </a:r>
            <a:r>
              <a:rPr lang="en-US" dirty="0" err="1"/>
              <a:t>AppProvider</a:t>
            </a:r>
            <a:r>
              <a:rPr lang="en-US" dirty="0"/>
              <a:t> count</a:t>
            </a:r>
          </a:p>
          <a:p>
            <a:pPr marL="1085850" lvl="2" indent="-171450">
              <a:buFont typeface="Arial" panose="020B0604020202020204" pitchFamily="34" charset="0"/>
              <a:buChar char="•"/>
            </a:pPr>
            <a:r>
              <a:rPr lang="en-US" dirty="0"/>
              <a:t>More can be allocated w/ support ticket</a:t>
            </a:r>
          </a:p>
          <a:p>
            <a:pPr marL="1085850" lvl="2" indent="-171450">
              <a:buFont typeface="Arial" panose="020B0604020202020204" pitchFamily="34" charset="0"/>
              <a:buChar char="•"/>
            </a:pPr>
            <a:r>
              <a:rPr lang="en-US" dirty="0"/>
              <a:t>Tracked &amp; enforced by license manager</a:t>
            </a:r>
          </a:p>
          <a:p>
            <a:pPr marL="628650" lvl="1" indent="-171450">
              <a:buFont typeface="Arial" panose="020B0604020202020204" pitchFamily="34" charset="0"/>
              <a:buChar char="•"/>
            </a:pPr>
            <a:r>
              <a:rPr lang="en-US" dirty="0" err="1"/>
              <a:t>CCPEndpoints</a:t>
            </a:r>
            <a:r>
              <a:rPr lang="en-US" dirty="0"/>
              <a:t> == Calling system hosting apps calling CCP</a:t>
            </a:r>
          </a:p>
          <a:p>
            <a:pPr marL="1085850" lvl="2" indent="-171450">
              <a:buFont typeface="Arial" panose="020B0604020202020204" pitchFamily="34" charset="0"/>
              <a:buChar char="•"/>
            </a:pPr>
            <a:r>
              <a:rPr lang="en-US" dirty="0"/>
              <a:t>Licensed: </a:t>
            </a:r>
            <a:r>
              <a:rPr lang="en-US" dirty="0" err="1"/>
              <a:t>APP_STATIC_xxx</a:t>
            </a:r>
            <a:r>
              <a:rPr lang="en-US" dirty="0"/>
              <a:t>, </a:t>
            </a:r>
            <a:r>
              <a:rPr lang="en-US" dirty="0" err="1"/>
              <a:t>APP_ISV_xxx</a:t>
            </a:r>
            <a:r>
              <a:rPr lang="en-US" dirty="0"/>
              <a:t>, </a:t>
            </a:r>
            <a:r>
              <a:rPr lang="en-US" dirty="0" err="1"/>
              <a:t>APP_RPA_xxx</a:t>
            </a:r>
            <a:r>
              <a:rPr lang="en-US" dirty="0"/>
              <a:t> SKUs</a:t>
            </a:r>
          </a:p>
          <a:p>
            <a:pPr marL="1085850" lvl="2" indent="-171450">
              <a:buFont typeface="Arial" panose="020B0604020202020204" pitchFamily="34" charset="0"/>
              <a:buChar char="•"/>
            </a:pPr>
            <a:r>
              <a:rPr lang="en-US" dirty="0"/>
              <a:t>Not tracked or enforced by license manager</a:t>
            </a:r>
          </a:p>
          <a:p>
            <a:endParaRPr lang="en-US" sz="2000" u="sng" dirty="0"/>
          </a:p>
          <a:p>
            <a:r>
              <a:rPr lang="en-US" sz="2000" u="sng" dirty="0"/>
              <a:t>Licensing Terminology:</a:t>
            </a:r>
          </a:p>
          <a:p>
            <a:pPr marL="628650" lvl="1" indent="-171450">
              <a:buFont typeface="Arial" panose="020B0604020202020204" pitchFamily="34" charset="0"/>
              <a:buChar char="•"/>
            </a:pPr>
            <a:r>
              <a:rPr lang="en-US" dirty="0"/>
              <a:t>Calling System == a host/IP-address calling CP/ASCP/CCP</a:t>
            </a:r>
          </a:p>
          <a:p>
            <a:pPr marL="1085850" lvl="2" indent="-171450">
              <a:buFont typeface="Arial" panose="020B0604020202020204" pitchFamily="34" charset="0"/>
              <a:buChar char="•"/>
            </a:pPr>
            <a:r>
              <a:rPr lang="en-US" dirty="0"/>
              <a:t>Primarily used for licensing custom/in-house built applications</a:t>
            </a:r>
          </a:p>
          <a:p>
            <a:pPr marL="1085850" lvl="2" indent="-171450">
              <a:buFont typeface="Arial" panose="020B0604020202020204" pitchFamily="34" charset="0"/>
              <a:buChar char="•"/>
            </a:pPr>
            <a:r>
              <a:rPr lang="en-US" dirty="0"/>
              <a:t>Not represented directly in License Capacity Report</a:t>
            </a:r>
          </a:p>
          <a:p>
            <a:pPr marL="1085850" lvl="2" indent="-171450">
              <a:buFont typeface="Arial" panose="020B0604020202020204" pitchFamily="34" charset="0"/>
              <a:buChar char="•"/>
            </a:pPr>
            <a:r>
              <a:rPr lang="en-US" dirty="0" err="1"/>
              <a:t>APP_STATIC_xxx</a:t>
            </a:r>
            <a:r>
              <a:rPr lang="en-US" dirty="0"/>
              <a:t> SKU</a:t>
            </a:r>
          </a:p>
          <a:p>
            <a:pPr marL="1085850" lvl="2" indent="-171450">
              <a:buFont typeface="Arial" panose="020B0604020202020204" pitchFamily="34" charset="0"/>
              <a:buChar char="•"/>
            </a:pPr>
            <a:r>
              <a:rPr lang="en-US" dirty="0"/>
              <a:t>Map to CP/ASCP </a:t>
            </a:r>
            <a:r>
              <a:rPr lang="en-US" dirty="0" err="1"/>
              <a:t>AppProviders</a:t>
            </a:r>
            <a:r>
              <a:rPr lang="en-US" dirty="0"/>
              <a:t> + </a:t>
            </a:r>
            <a:r>
              <a:rPr lang="en-US" dirty="0" err="1"/>
              <a:t>CCPEndpoints</a:t>
            </a:r>
            <a:endParaRPr lang="en-US" dirty="0"/>
          </a:p>
          <a:p>
            <a:pPr marL="628650" lvl="1" indent="-171450">
              <a:buFont typeface="Arial" panose="020B0604020202020204" pitchFamily="34" charset="0"/>
              <a:buChar char="•"/>
            </a:pPr>
            <a:r>
              <a:rPr lang="en-US" dirty="0"/>
              <a:t>Third-party/ISV/RPA license units are product-specific</a:t>
            </a:r>
          </a:p>
          <a:p>
            <a:pPr marL="1085850" lvl="2" indent="-171450">
              <a:buFont typeface="Arial" panose="020B0604020202020204" pitchFamily="34" charset="0"/>
              <a:buChar char="•"/>
            </a:pPr>
            <a:r>
              <a:rPr lang="en-US" dirty="0"/>
              <a:t>Robotic Process Automation (RPA) Solutions</a:t>
            </a:r>
          </a:p>
          <a:p>
            <a:pPr marL="1543050" lvl="3" indent="-171450">
              <a:buFont typeface="Arial" panose="020B0604020202020204" pitchFamily="34" charset="0"/>
              <a:buChar char="•"/>
            </a:pPr>
            <a:r>
              <a:rPr lang="en-US" dirty="0" err="1"/>
              <a:t>APP_RPA_xxx</a:t>
            </a:r>
            <a:r>
              <a:rPr lang="en-US" dirty="0"/>
              <a:t> SKU</a:t>
            </a:r>
          </a:p>
          <a:p>
            <a:pPr marL="1543050" lvl="3" indent="-171450">
              <a:buFont typeface="Arial" panose="020B0604020202020204" pitchFamily="34" charset="0"/>
              <a:buChar char="•"/>
            </a:pPr>
            <a:r>
              <a:rPr lang="en-US" dirty="0"/>
              <a:t>Licensed per bot</a:t>
            </a:r>
          </a:p>
          <a:p>
            <a:pPr marL="1085850" lvl="2" indent="-171450">
              <a:buFont typeface="Arial" panose="020B0604020202020204" pitchFamily="34" charset="0"/>
              <a:buChar char="•"/>
            </a:pPr>
            <a:r>
              <a:rPr lang="en-US" dirty="0"/>
              <a:t>Non-RPA solutions</a:t>
            </a:r>
          </a:p>
          <a:p>
            <a:pPr marL="1543050" lvl="3" indent="-171450">
              <a:buFont typeface="Arial" panose="020B0604020202020204" pitchFamily="34" charset="0"/>
              <a:buChar char="•"/>
            </a:pPr>
            <a:r>
              <a:rPr lang="en-US" dirty="0" err="1"/>
              <a:t>APP_ISV_xxx</a:t>
            </a:r>
            <a:r>
              <a:rPr lang="en-US" dirty="0"/>
              <a:t> SKU</a:t>
            </a:r>
          </a:p>
          <a:p>
            <a:pPr marL="1543050" lvl="3" indent="-171450">
              <a:buFont typeface="Arial" panose="020B0604020202020204" pitchFamily="34" charset="0"/>
              <a:buChar char="•"/>
            </a:pPr>
            <a:r>
              <a:rPr lang="en-US" dirty="0"/>
              <a:t>Examples:</a:t>
            </a:r>
          </a:p>
          <a:p>
            <a:pPr marL="2000250" lvl="4" indent="-171450">
              <a:buFont typeface="Arial" panose="020B0604020202020204" pitchFamily="34" charset="0"/>
              <a:buChar char="•"/>
            </a:pPr>
            <a:r>
              <a:rPr lang="en-US" dirty="0"/>
              <a:t>Vulnerability scanners -&gt; licensed per scanning engine</a:t>
            </a:r>
          </a:p>
          <a:p>
            <a:pPr marL="2000250" lvl="4" indent="-171450">
              <a:buFont typeface="Arial" panose="020B0604020202020204" pitchFamily="34" charset="0"/>
              <a:buChar char="•"/>
            </a:pPr>
            <a:r>
              <a:rPr lang="en-US" dirty="0"/>
              <a:t>ServiceNow -&gt; licensed per mid server</a:t>
            </a:r>
          </a:p>
        </p:txBody>
      </p:sp>
      <p:grpSp>
        <p:nvGrpSpPr>
          <p:cNvPr id="22" name="Group 21">
            <a:extLst>
              <a:ext uri="{FF2B5EF4-FFF2-40B4-BE49-F238E27FC236}">
                <a16:creationId xmlns:a16="http://schemas.microsoft.com/office/drawing/2014/main" id="{20661439-35C0-E843-BF81-FB3F358DA565}"/>
              </a:ext>
            </a:extLst>
          </p:cNvPr>
          <p:cNvGrpSpPr/>
          <p:nvPr/>
        </p:nvGrpSpPr>
        <p:grpSpPr>
          <a:xfrm>
            <a:off x="5315817" y="7046565"/>
            <a:ext cx="1919410" cy="600317"/>
            <a:chOff x="12460984" y="3808458"/>
            <a:chExt cx="1919410" cy="600317"/>
          </a:xfrm>
        </p:grpSpPr>
        <p:sp>
          <p:nvSpPr>
            <p:cNvPr id="76" name="Rounded Rectangular Callout 75">
              <a:extLst>
                <a:ext uri="{FF2B5EF4-FFF2-40B4-BE49-F238E27FC236}">
                  <a16:creationId xmlns:a16="http://schemas.microsoft.com/office/drawing/2014/main" id="{4E0B06A0-3BF3-F148-915B-43326742C79F}"/>
                </a:ext>
              </a:extLst>
            </p:cNvPr>
            <p:cNvSpPr/>
            <p:nvPr/>
          </p:nvSpPr>
          <p:spPr>
            <a:xfrm>
              <a:off x="12460984" y="3808458"/>
              <a:ext cx="1919410" cy="581431"/>
            </a:xfrm>
            <a:prstGeom prst="wedgeRoundRectCallout">
              <a:avLst>
                <a:gd name="adj1" fmla="val 140311"/>
                <a:gd name="adj2" fmla="val -71311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Calling System</a:t>
              </a:r>
            </a:p>
          </p:txBody>
        </p:sp>
        <p:sp>
          <p:nvSpPr>
            <p:cNvPr id="77" name="Rounded Rectangular Callout 76">
              <a:extLst>
                <a:ext uri="{FF2B5EF4-FFF2-40B4-BE49-F238E27FC236}">
                  <a16:creationId xmlns:a16="http://schemas.microsoft.com/office/drawing/2014/main" id="{759CC868-4FA5-4741-8232-320B74BB109A}"/>
                </a:ext>
              </a:extLst>
            </p:cNvPr>
            <p:cNvSpPr/>
            <p:nvPr/>
          </p:nvSpPr>
          <p:spPr>
            <a:xfrm>
              <a:off x="12460984" y="3817901"/>
              <a:ext cx="1919410" cy="581431"/>
            </a:xfrm>
            <a:prstGeom prst="wedgeRoundRectCallout">
              <a:avLst>
                <a:gd name="adj1" fmla="val -140714"/>
                <a:gd name="adj2" fmla="val -72224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Calling System</a:t>
              </a:r>
            </a:p>
          </p:txBody>
        </p:sp>
        <p:sp>
          <p:nvSpPr>
            <p:cNvPr id="78" name="Rounded Rectangular Callout 77">
              <a:extLst>
                <a:ext uri="{FF2B5EF4-FFF2-40B4-BE49-F238E27FC236}">
                  <a16:creationId xmlns:a16="http://schemas.microsoft.com/office/drawing/2014/main" id="{48C13178-BBDB-C446-8D52-F1A543275FE0}"/>
                </a:ext>
              </a:extLst>
            </p:cNvPr>
            <p:cNvSpPr/>
            <p:nvPr/>
          </p:nvSpPr>
          <p:spPr>
            <a:xfrm>
              <a:off x="12460984" y="3827344"/>
              <a:ext cx="1919410" cy="581431"/>
            </a:xfrm>
            <a:prstGeom prst="wedgeRoundRectCallout">
              <a:avLst>
                <a:gd name="adj1" fmla="val -136022"/>
                <a:gd name="adj2" fmla="val -27248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Calling System</a:t>
              </a:r>
            </a:p>
          </p:txBody>
        </p:sp>
      </p:grpSp>
      <p:grpSp>
        <p:nvGrpSpPr>
          <p:cNvPr id="23" name="Group 22">
            <a:extLst>
              <a:ext uri="{FF2B5EF4-FFF2-40B4-BE49-F238E27FC236}">
                <a16:creationId xmlns:a16="http://schemas.microsoft.com/office/drawing/2014/main" id="{95AED380-5244-7642-8FBA-B065BE732316}"/>
              </a:ext>
            </a:extLst>
          </p:cNvPr>
          <p:cNvGrpSpPr/>
          <p:nvPr/>
        </p:nvGrpSpPr>
        <p:grpSpPr>
          <a:xfrm>
            <a:off x="-5543579" y="4814387"/>
            <a:ext cx="6341428" cy="4031388"/>
            <a:chOff x="-5543579" y="4814387"/>
            <a:chExt cx="6341428" cy="4031388"/>
          </a:xfrm>
        </p:grpSpPr>
        <p:cxnSp>
          <p:nvCxnSpPr>
            <p:cNvPr id="160" name="Straight Arrow Connector 159">
              <a:extLst>
                <a:ext uri="{FF2B5EF4-FFF2-40B4-BE49-F238E27FC236}">
                  <a16:creationId xmlns:a16="http://schemas.microsoft.com/office/drawing/2014/main" id="{300FE88F-C133-3C49-B9AB-1D3D48624E10}"/>
                </a:ext>
              </a:extLst>
            </p:cNvPr>
            <p:cNvCxnSpPr>
              <a:stCxn id="97" idx="3"/>
              <a:endCxn id="106" idx="2"/>
            </p:cNvCxnSpPr>
            <p:nvPr/>
          </p:nvCxnSpPr>
          <p:spPr>
            <a:xfrm flipV="1">
              <a:off x="403094" y="5547512"/>
              <a:ext cx="394755" cy="87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3DDBF32D-835D-924C-B3A9-60DB4C2E26BA}"/>
                </a:ext>
              </a:extLst>
            </p:cNvPr>
            <p:cNvPicPr>
              <a:picLocks noChangeAspect="1"/>
            </p:cNvPicPr>
            <p:nvPr/>
          </p:nvPicPr>
          <p:blipFill>
            <a:blip r:embed="rId6"/>
            <a:stretch>
              <a:fillRect/>
            </a:stretch>
          </p:blipFill>
          <p:spPr>
            <a:xfrm>
              <a:off x="-5543579" y="4814387"/>
              <a:ext cx="6306081" cy="4031388"/>
            </a:xfrm>
            <a:prstGeom prst="rect">
              <a:avLst/>
            </a:prstGeom>
            <a:effectLst>
              <a:outerShdw blurRad="50800" dist="38100" dir="2700000" algn="tl" rotWithShape="0">
                <a:prstClr val="black">
                  <a:alpha val="40000"/>
                </a:prstClr>
              </a:outerShdw>
            </a:effectLst>
          </p:spPr>
        </p:pic>
        <p:sp>
          <p:nvSpPr>
            <p:cNvPr id="15" name="Rounded Rectangle 14">
              <a:extLst>
                <a:ext uri="{FF2B5EF4-FFF2-40B4-BE49-F238E27FC236}">
                  <a16:creationId xmlns:a16="http://schemas.microsoft.com/office/drawing/2014/main" id="{F3094A85-9DED-7F44-96D8-1BBB8F6FD314}"/>
                </a:ext>
              </a:extLst>
            </p:cNvPr>
            <p:cNvSpPr/>
            <p:nvPr/>
          </p:nvSpPr>
          <p:spPr>
            <a:xfrm>
              <a:off x="-5422900" y="5892158"/>
              <a:ext cx="5981582" cy="226516"/>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ounded Rectangle 90">
              <a:extLst>
                <a:ext uri="{FF2B5EF4-FFF2-40B4-BE49-F238E27FC236}">
                  <a16:creationId xmlns:a16="http://schemas.microsoft.com/office/drawing/2014/main" id="{9FFD79C5-2BBA-4E44-8227-6BFDC408F720}"/>
                </a:ext>
              </a:extLst>
            </p:cNvPr>
            <p:cNvSpPr/>
            <p:nvPr/>
          </p:nvSpPr>
          <p:spPr>
            <a:xfrm>
              <a:off x="-5422900" y="6716823"/>
              <a:ext cx="5981582" cy="226516"/>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ounded Rectangle 91">
              <a:extLst>
                <a:ext uri="{FF2B5EF4-FFF2-40B4-BE49-F238E27FC236}">
                  <a16:creationId xmlns:a16="http://schemas.microsoft.com/office/drawing/2014/main" id="{8A2073C4-08FB-8B47-9C07-67965C3D9BF5}"/>
                </a:ext>
              </a:extLst>
            </p:cNvPr>
            <p:cNvSpPr/>
            <p:nvPr/>
          </p:nvSpPr>
          <p:spPr>
            <a:xfrm>
              <a:off x="-5422900" y="7493104"/>
              <a:ext cx="5981582" cy="226516"/>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4" name="Picture 23">
            <a:extLst>
              <a:ext uri="{FF2B5EF4-FFF2-40B4-BE49-F238E27FC236}">
                <a16:creationId xmlns:a16="http://schemas.microsoft.com/office/drawing/2014/main" id="{6C845C9A-FD21-A74C-8BBE-00B29F6A41F0}"/>
              </a:ext>
            </a:extLst>
          </p:cNvPr>
          <p:cNvPicPr>
            <a:picLocks noChangeAspect="1"/>
          </p:cNvPicPr>
          <p:nvPr/>
        </p:nvPicPr>
        <p:blipFill>
          <a:blip r:embed="rId7"/>
          <a:stretch>
            <a:fillRect/>
          </a:stretch>
        </p:blipFill>
        <p:spPr>
          <a:xfrm>
            <a:off x="-6926895" y="8696073"/>
            <a:ext cx="6697222" cy="4932063"/>
          </a:xfrm>
          <a:prstGeom prst="rect">
            <a:avLst/>
          </a:prstGeom>
        </p:spPr>
      </p:pic>
      <p:pic>
        <p:nvPicPr>
          <p:cNvPr id="25" name="Picture 24">
            <a:extLst>
              <a:ext uri="{FF2B5EF4-FFF2-40B4-BE49-F238E27FC236}">
                <a16:creationId xmlns:a16="http://schemas.microsoft.com/office/drawing/2014/main" id="{DCCA3D9B-36CB-3D42-9EDE-FCD6A2E9C974}"/>
              </a:ext>
            </a:extLst>
          </p:cNvPr>
          <p:cNvPicPr>
            <a:picLocks noChangeAspect="1"/>
          </p:cNvPicPr>
          <p:nvPr/>
        </p:nvPicPr>
        <p:blipFill>
          <a:blip r:embed="rId8"/>
          <a:stretch>
            <a:fillRect/>
          </a:stretch>
        </p:blipFill>
        <p:spPr>
          <a:xfrm>
            <a:off x="631008" y="8639210"/>
            <a:ext cx="6861992" cy="4988926"/>
          </a:xfrm>
          <a:prstGeom prst="rect">
            <a:avLst/>
          </a:prstGeom>
        </p:spPr>
      </p:pic>
      <p:sp>
        <p:nvSpPr>
          <p:cNvPr id="27" name="Bent Arrow 26">
            <a:extLst>
              <a:ext uri="{FF2B5EF4-FFF2-40B4-BE49-F238E27FC236}">
                <a16:creationId xmlns:a16="http://schemas.microsoft.com/office/drawing/2014/main" id="{DDB723B1-8E13-FD4E-8A1D-D36DE1D66202}"/>
              </a:ext>
            </a:extLst>
          </p:cNvPr>
          <p:cNvSpPr/>
          <p:nvPr/>
        </p:nvSpPr>
        <p:spPr>
          <a:xfrm rot="5400000">
            <a:off x="-842592" y="7100542"/>
            <a:ext cx="3295523" cy="1045400"/>
          </a:xfrm>
          <a:prstGeom prst="bentArrow">
            <a:avLst>
              <a:gd name="adj1" fmla="val 7202"/>
              <a:gd name="adj2" fmla="val 10853"/>
              <a:gd name="adj3" fmla="val 12679"/>
              <a:gd name="adj4" fmla="val 9274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8" name="Bent Arrow 97">
            <a:extLst>
              <a:ext uri="{FF2B5EF4-FFF2-40B4-BE49-F238E27FC236}">
                <a16:creationId xmlns:a16="http://schemas.microsoft.com/office/drawing/2014/main" id="{521E0365-D5B0-054D-B14C-4A040223F7BE}"/>
              </a:ext>
            </a:extLst>
          </p:cNvPr>
          <p:cNvSpPr/>
          <p:nvPr/>
        </p:nvSpPr>
        <p:spPr>
          <a:xfrm rot="16200000" flipH="1">
            <a:off x="-7207599" y="7865068"/>
            <a:ext cx="2900918" cy="668480"/>
          </a:xfrm>
          <a:prstGeom prst="bentArrow">
            <a:avLst>
              <a:gd name="adj1" fmla="val 7202"/>
              <a:gd name="adj2" fmla="val 10853"/>
              <a:gd name="adj3" fmla="val 12679"/>
              <a:gd name="adj4" fmla="val 5561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7924164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4" name="Shape 124"/>
          <p:cNvSpPr txBox="1"/>
          <p:nvPr/>
        </p:nvSpPr>
        <p:spPr>
          <a:xfrm>
            <a:off x="0" y="0"/>
            <a:ext cx="7935200" cy="925600"/>
          </a:xfrm>
          <a:prstGeom prst="rect">
            <a:avLst/>
          </a:prstGeom>
          <a:noFill/>
          <a:ln>
            <a:noFill/>
          </a:ln>
        </p:spPr>
        <p:txBody>
          <a:bodyPr wrap="square" lIns="121900" tIns="121900" rIns="121900" bIns="121900" anchor="t" anchorCtr="0">
            <a:noAutofit/>
          </a:bodyPr>
          <a:lstStyle/>
          <a:p>
            <a:endParaRPr lang="en" sz="3200" b="1" dirty="0">
              <a:solidFill>
                <a:srgbClr val="224982"/>
              </a:solidFill>
            </a:endParaRPr>
          </a:p>
        </p:txBody>
      </p:sp>
      <p:sp>
        <p:nvSpPr>
          <p:cNvPr id="2" name="Title 1"/>
          <p:cNvSpPr>
            <a:spLocks noGrp="1"/>
          </p:cNvSpPr>
          <p:nvPr>
            <p:ph type="title"/>
          </p:nvPr>
        </p:nvSpPr>
        <p:spPr>
          <a:xfrm>
            <a:off x="329852" y="327666"/>
            <a:ext cx="11544822" cy="402352"/>
          </a:xfrm>
        </p:spPr>
        <p:txBody>
          <a:bodyPr/>
          <a:lstStyle/>
          <a:p>
            <a:r>
              <a:rPr lang="en-US" dirty="0"/>
              <a:t>K8s attribute authentication in</a:t>
            </a:r>
          </a:p>
        </p:txBody>
      </p:sp>
      <p:pic>
        <p:nvPicPr>
          <p:cNvPr id="43" name="Picture 42">
            <a:extLst>
              <a:ext uri="{FF2B5EF4-FFF2-40B4-BE49-F238E27FC236}">
                <a16:creationId xmlns:a16="http://schemas.microsoft.com/office/drawing/2014/main" id="{8A6F0541-2EEF-D94E-B0CB-760D0B47E3DB}"/>
              </a:ext>
            </a:extLst>
          </p:cNvPr>
          <p:cNvPicPr>
            <a:picLocks noChangeAspect="1"/>
          </p:cNvPicPr>
          <p:nvPr/>
        </p:nvPicPr>
        <p:blipFill>
          <a:blip r:embed="rId3"/>
          <a:stretch>
            <a:fillRect/>
          </a:stretch>
        </p:blipFill>
        <p:spPr>
          <a:xfrm>
            <a:off x="6768523" y="157765"/>
            <a:ext cx="925600" cy="925600"/>
          </a:xfrm>
          <a:prstGeom prst="rect">
            <a:avLst/>
          </a:prstGeom>
        </p:spPr>
      </p:pic>
      <p:sp>
        <p:nvSpPr>
          <p:cNvPr id="37" name="Shape 142">
            <a:extLst>
              <a:ext uri="{FF2B5EF4-FFF2-40B4-BE49-F238E27FC236}">
                <a16:creationId xmlns:a16="http://schemas.microsoft.com/office/drawing/2014/main" id="{62E2008D-9A94-4946-90A4-6E3D4B3296E4}"/>
              </a:ext>
            </a:extLst>
          </p:cNvPr>
          <p:cNvSpPr txBox="1"/>
          <p:nvPr/>
        </p:nvSpPr>
        <p:spPr>
          <a:xfrm>
            <a:off x="609600" y="1645272"/>
            <a:ext cx="6193131" cy="2983416"/>
          </a:xfrm>
          <a:prstGeom prst="rect">
            <a:avLst/>
          </a:prstGeom>
          <a:noFill/>
          <a:ln>
            <a:noFill/>
          </a:ln>
        </p:spPr>
        <p:txBody>
          <a:bodyPr wrap="square" lIns="121900" tIns="121900" rIns="121900" bIns="121900" anchor="t" anchorCtr="0">
            <a:noAutofit/>
          </a:bodyPr>
          <a:lstStyle/>
          <a:p>
            <a:pPr marL="457200" indent="-457200">
              <a:lnSpc>
                <a:spcPct val="150000"/>
              </a:lnSpc>
              <a:buFont typeface="+mj-lt"/>
              <a:buAutoNum type="arabicParenR"/>
            </a:pPr>
            <a:r>
              <a:rPr lang="en" sz="2000" dirty="0">
                <a:solidFill>
                  <a:srgbClr val="343434"/>
                </a:solidFill>
              </a:rPr>
              <a:t>Admin </a:t>
            </a:r>
            <a:r>
              <a:rPr lang="en" sz="2000" dirty="0" err="1">
                <a:solidFill>
                  <a:srgbClr val="343434"/>
                </a:solidFill>
              </a:rPr>
              <a:t>allowlists</a:t>
            </a:r>
            <a:r>
              <a:rPr lang="en" sz="2000" dirty="0">
                <a:solidFill>
                  <a:srgbClr val="343434"/>
                </a:solidFill>
              </a:rPr>
              <a:t> app identity with </a:t>
            </a:r>
            <a:r>
              <a:rPr lang="en-US" sz="2000" dirty="0" err="1">
                <a:solidFill>
                  <a:srgbClr val="343434"/>
                </a:solidFill>
              </a:rPr>
              <a:t>Conjur</a:t>
            </a:r>
            <a:endParaRPr lang="en" sz="2000" dirty="0">
              <a:solidFill>
                <a:srgbClr val="343434"/>
              </a:solidFill>
            </a:endParaRPr>
          </a:p>
          <a:p>
            <a:pPr lvl="1">
              <a:lnSpc>
                <a:spcPct val="150000"/>
              </a:lnSpc>
            </a:pPr>
            <a:r>
              <a:rPr lang="en" sz="1400" dirty="0">
                <a:solidFill>
                  <a:srgbClr val="343434"/>
                </a:solidFill>
              </a:rPr>
              <a:t>Two options for identity granularity:</a:t>
            </a:r>
          </a:p>
          <a:p>
            <a:pPr marL="742950" lvl="1" indent="-285750">
              <a:lnSpc>
                <a:spcPct val="150000"/>
              </a:lnSpc>
              <a:buFont typeface="Arial" panose="020B0604020202020204" pitchFamily="34" charset="0"/>
              <a:buChar char="•"/>
            </a:pPr>
            <a:r>
              <a:rPr lang="en" sz="1400" dirty="0">
                <a:solidFill>
                  <a:srgbClr val="343434"/>
                </a:solidFill>
              </a:rPr>
              <a:t>Identity = Cluster/Namespace</a:t>
            </a:r>
          </a:p>
          <a:p>
            <a:pPr marL="742950" lvl="1" indent="-285750">
              <a:lnSpc>
                <a:spcPct val="150000"/>
              </a:lnSpc>
              <a:buFont typeface="Arial" panose="020B0604020202020204" pitchFamily="34" charset="0"/>
              <a:buChar char="•"/>
            </a:pPr>
            <a:r>
              <a:rPr lang="en" sz="1400" dirty="0">
                <a:solidFill>
                  <a:srgbClr val="343434"/>
                </a:solidFill>
              </a:rPr>
              <a:t>Identity = Cluster/Namespace/Service Account</a:t>
            </a:r>
          </a:p>
          <a:p>
            <a:pPr marL="742950" lvl="1" indent="-285750">
              <a:lnSpc>
                <a:spcPct val="150000"/>
              </a:lnSpc>
              <a:buFont typeface="Arial" panose="020B0604020202020204" pitchFamily="34" charset="0"/>
              <a:buChar char="•"/>
            </a:pPr>
            <a:endParaRPr lang="en" sz="1400" dirty="0">
              <a:solidFill>
                <a:srgbClr val="343434"/>
              </a:solidFill>
            </a:endParaRPr>
          </a:p>
          <a:p>
            <a:pPr marL="457200" indent="-457200">
              <a:buFont typeface="+mj-lt"/>
              <a:buAutoNum type="arabicParenR"/>
            </a:pPr>
            <a:r>
              <a:rPr lang="en" sz="2000" dirty="0">
                <a:solidFill>
                  <a:srgbClr val="343434"/>
                </a:solidFill>
              </a:rPr>
              <a:t>Authenticator client in app pod submits CSR w/ platform attributes to </a:t>
            </a:r>
            <a:r>
              <a:rPr lang="en-US" sz="2000" dirty="0" err="1">
                <a:solidFill>
                  <a:srgbClr val="343434"/>
                </a:solidFill>
              </a:rPr>
              <a:t>Conjur</a:t>
            </a:r>
            <a:endParaRPr lang="en" sz="2000" dirty="0">
              <a:solidFill>
                <a:srgbClr val="343434"/>
              </a:solidFill>
            </a:endParaRPr>
          </a:p>
          <a:p>
            <a:pPr marL="457200" indent="-457200">
              <a:lnSpc>
                <a:spcPct val="150000"/>
              </a:lnSpc>
              <a:buFont typeface="+mj-lt"/>
              <a:buAutoNum type="arabicParenR"/>
            </a:pPr>
            <a:r>
              <a:rPr lang="en-US" sz="2000" dirty="0" err="1">
                <a:solidFill>
                  <a:srgbClr val="343434"/>
                </a:solidFill>
              </a:rPr>
              <a:t>Conjur</a:t>
            </a:r>
            <a:r>
              <a:rPr lang="en" sz="2000" dirty="0">
                <a:solidFill>
                  <a:srgbClr val="343434"/>
                </a:solidFill>
              </a:rPr>
              <a:t> verifies attributes w/ platform service</a:t>
            </a:r>
          </a:p>
          <a:p>
            <a:pPr marL="457200" indent="-457200">
              <a:buFont typeface="+mj-lt"/>
              <a:buAutoNum type="arabicParenR"/>
            </a:pPr>
            <a:r>
              <a:rPr lang="en-US" sz="2000" dirty="0" err="1">
                <a:solidFill>
                  <a:srgbClr val="343434"/>
                </a:solidFill>
              </a:rPr>
              <a:t>Conjur</a:t>
            </a:r>
            <a:r>
              <a:rPr lang="en" sz="2000" dirty="0">
                <a:solidFill>
                  <a:srgbClr val="343434"/>
                </a:solidFill>
              </a:rPr>
              <a:t> issues cert &amp; key creds to authenticator client in app pod</a:t>
            </a:r>
          </a:p>
          <a:p>
            <a:pPr marL="457200" indent="-457200">
              <a:buFont typeface="+mj-lt"/>
              <a:buAutoNum type="arabicParenR"/>
            </a:pPr>
            <a:r>
              <a:rPr lang="en" sz="2000" dirty="0">
                <a:solidFill>
                  <a:srgbClr val="343434"/>
                </a:solidFill>
              </a:rPr>
              <a:t>Authenticator client in app pod uses creds to authenticate, get </a:t>
            </a:r>
            <a:r>
              <a:rPr lang="en-US" sz="2000" dirty="0" err="1">
                <a:solidFill>
                  <a:srgbClr val="343434"/>
                </a:solidFill>
              </a:rPr>
              <a:t>Conjur</a:t>
            </a:r>
            <a:r>
              <a:rPr lang="en" sz="2000" dirty="0">
                <a:solidFill>
                  <a:srgbClr val="343434"/>
                </a:solidFill>
              </a:rPr>
              <a:t> access token and shares via shared memory volume.</a:t>
            </a:r>
          </a:p>
        </p:txBody>
      </p:sp>
      <p:sp>
        <p:nvSpPr>
          <p:cNvPr id="38" name="Shape 123">
            <a:extLst>
              <a:ext uri="{FF2B5EF4-FFF2-40B4-BE49-F238E27FC236}">
                <a16:creationId xmlns:a16="http://schemas.microsoft.com/office/drawing/2014/main" id="{BEEAE62F-C3E0-4E48-B583-03ADEA6E0D3E}"/>
              </a:ext>
            </a:extLst>
          </p:cNvPr>
          <p:cNvSpPr/>
          <p:nvPr/>
        </p:nvSpPr>
        <p:spPr>
          <a:xfrm>
            <a:off x="6618166" y="3935216"/>
            <a:ext cx="5108400" cy="2476128"/>
          </a:xfrm>
          <a:prstGeom prst="roundRect">
            <a:avLst>
              <a:gd name="adj" fmla="val 16667"/>
            </a:avLst>
          </a:prstGeom>
          <a:noFill/>
          <a:ln w="19050" cap="flat" cmpd="sng">
            <a:solidFill>
              <a:schemeClr val="accent1"/>
            </a:solidFill>
            <a:prstDash val="dash"/>
            <a:round/>
            <a:headEnd type="none" w="med" len="med"/>
            <a:tailEnd type="none" w="med" len="med"/>
          </a:ln>
        </p:spPr>
        <p:txBody>
          <a:bodyPr wrap="square" lIns="121900" tIns="121900" rIns="121900" bIns="121900" anchor="ctr" anchorCtr="0">
            <a:noAutofit/>
          </a:bodyPr>
          <a:lstStyle/>
          <a:p>
            <a:endParaRPr/>
          </a:p>
        </p:txBody>
      </p:sp>
      <p:cxnSp>
        <p:nvCxnSpPr>
          <p:cNvPr id="39" name="Shape 127">
            <a:extLst>
              <a:ext uri="{FF2B5EF4-FFF2-40B4-BE49-F238E27FC236}">
                <a16:creationId xmlns:a16="http://schemas.microsoft.com/office/drawing/2014/main" id="{90423D96-FB16-3449-A4B5-544AB82255BB}"/>
              </a:ext>
            </a:extLst>
          </p:cNvPr>
          <p:cNvCxnSpPr>
            <a:cxnSpLocks/>
            <a:stCxn id="55" idx="2"/>
            <a:endCxn id="63" idx="3"/>
          </p:cNvCxnSpPr>
          <p:nvPr/>
        </p:nvCxnSpPr>
        <p:spPr>
          <a:xfrm flipH="1">
            <a:off x="8474123" y="2958517"/>
            <a:ext cx="1542775" cy="2362228"/>
          </a:xfrm>
          <a:prstGeom prst="straightConnector1">
            <a:avLst/>
          </a:prstGeom>
          <a:noFill/>
          <a:ln w="19050" cap="flat" cmpd="sng">
            <a:solidFill>
              <a:srgbClr val="23C181"/>
            </a:solidFill>
            <a:prstDash val="dot"/>
            <a:round/>
            <a:headEnd type="triangle" w="lg" len="lg"/>
            <a:tailEnd type="triangle" w="lg" len="lg"/>
          </a:ln>
        </p:spPr>
      </p:cxnSp>
      <p:cxnSp>
        <p:nvCxnSpPr>
          <p:cNvPr id="40" name="Shape 158">
            <a:extLst>
              <a:ext uri="{FF2B5EF4-FFF2-40B4-BE49-F238E27FC236}">
                <a16:creationId xmlns:a16="http://schemas.microsoft.com/office/drawing/2014/main" id="{24A21088-1D5C-B146-B339-847922FF2FBE}"/>
              </a:ext>
            </a:extLst>
          </p:cNvPr>
          <p:cNvCxnSpPr>
            <a:cxnSpLocks/>
            <a:stCxn id="55" idx="3"/>
            <a:endCxn id="73" idx="0"/>
          </p:cNvCxnSpPr>
          <p:nvPr/>
        </p:nvCxnSpPr>
        <p:spPr>
          <a:xfrm>
            <a:off x="10571617" y="2403796"/>
            <a:ext cx="427104" cy="2206000"/>
          </a:xfrm>
          <a:prstGeom prst="bentConnector2">
            <a:avLst/>
          </a:prstGeom>
          <a:noFill/>
          <a:ln w="19050" cap="flat" cmpd="sng">
            <a:solidFill>
              <a:srgbClr val="23C181"/>
            </a:solidFill>
            <a:prstDash val="dot"/>
            <a:round/>
            <a:headEnd type="none" w="lg" len="lg"/>
            <a:tailEnd type="triangle" w="lg" len="lg"/>
          </a:ln>
        </p:spPr>
      </p:cxnSp>
      <p:grpSp>
        <p:nvGrpSpPr>
          <p:cNvPr id="41" name="Group 40">
            <a:extLst>
              <a:ext uri="{FF2B5EF4-FFF2-40B4-BE49-F238E27FC236}">
                <a16:creationId xmlns:a16="http://schemas.microsoft.com/office/drawing/2014/main" id="{8CFD07DB-80E5-6843-9DF7-952BBA806696}"/>
              </a:ext>
            </a:extLst>
          </p:cNvPr>
          <p:cNvGrpSpPr/>
          <p:nvPr/>
        </p:nvGrpSpPr>
        <p:grpSpPr>
          <a:xfrm>
            <a:off x="6358565" y="1174613"/>
            <a:ext cx="1446363" cy="1280419"/>
            <a:chOff x="6174000" y="1515512"/>
            <a:chExt cx="1446363" cy="1280419"/>
          </a:xfrm>
        </p:grpSpPr>
        <p:sp>
          <p:nvSpPr>
            <p:cNvPr id="42" name="Shape 160">
              <a:extLst>
                <a:ext uri="{FF2B5EF4-FFF2-40B4-BE49-F238E27FC236}">
                  <a16:creationId xmlns:a16="http://schemas.microsoft.com/office/drawing/2014/main" id="{4D794ABD-6C99-BD45-A02E-2F46F569B4C8}"/>
                </a:ext>
              </a:extLst>
            </p:cNvPr>
            <p:cNvSpPr/>
            <p:nvPr/>
          </p:nvSpPr>
          <p:spPr>
            <a:xfrm>
              <a:off x="6174000" y="1515512"/>
              <a:ext cx="802000" cy="780400"/>
            </a:xfrm>
            <a:custGeom>
              <a:avLst/>
              <a:gdLst/>
              <a:ahLst/>
              <a:cxnLst/>
              <a:rect l="0" t="0" r="0" b="0"/>
              <a:pathLst>
                <a:path w="120000" h="120000" extrusionOk="0">
                  <a:moveTo>
                    <a:pt x="95061" y="72558"/>
                  </a:moveTo>
                  <a:cubicBezTo>
                    <a:pt x="90617" y="71543"/>
                    <a:pt x="86913" y="70021"/>
                    <a:pt x="80740" y="65708"/>
                  </a:cubicBezTo>
                  <a:cubicBezTo>
                    <a:pt x="76543" y="61902"/>
                    <a:pt x="74567" y="56828"/>
                    <a:pt x="73827" y="53784"/>
                  </a:cubicBezTo>
                  <a:cubicBezTo>
                    <a:pt x="79259" y="47441"/>
                    <a:pt x="82469" y="38054"/>
                    <a:pt x="83703" y="30951"/>
                  </a:cubicBezTo>
                  <a:cubicBezTo>
                    <a:pt x="83950" y="29682"/>
                    <a:pt x="83950" y="28668"/>
                    <a:pt x="84197" y="27653"/>
                  </a:cubicBezTo>
                  <a:cubicBezTo>
                    <a:pt x="85679" y="12431"/>
                    <a:pt x="75061" y="0"/>
                    <a:pt x="60000" y="0"/>
                  </a:cubicBezTo>
                  <a:cubicBezTo>
                    <a:pt x="45185" y="0"/>
                    <a:pt x="34567" y="12431"/>
                    <a:pt x="36049" y="27653"/>
                  </a:cubicBezTo>
                  <a:cubicBezTo>
                    <a:pt x="36049" y="28668"/>
                    <a:pt x="36296" y="29682"/>
                    <a:pt x="36296" y="30951"/>
                  </a:cubicBezTo>
                  <a:cubicBezTo>
                    <a:pt x="37777" y="38562"/>
                    <a:pt x="41234" y="48202"/>
                    <a:pt x="46913" y="54545"/>
                  </a:cubicBezTo>
                  <a:cubicBezTo>
                    <a:pt x="45185" y="62663"/>
                    <a:pt x="39506" y="65708"/>
                    <a:pt x="39506" y="65708"/>
                  </a:cubicBezTo>
                  <a:cubicBezTo>
                    <a:pt x="33333" y="70021"/>
                    <a:pt x="29382" y="71543"/>
                    <a:pt x="25185" y="72558"/>
                  </a:cubicBezTo>
                  <a:cubicBezTo>
                    <a:pt x="12592" y="75095"/>
                    <a:pt x="987" y="92346"/>
                    <a:pt x="0" y="106553"/>
                  </a:cubicBezTo>
                  <a:cubicBezTo>
                    <a:pt x="17283" y="115179"/>
                    <a:pt x="37777" y="120000"/>
                    <a:pt x="60000" y="120000"/>
                  </a:cubicBezTo>
                  <a:cubicBezTo>
                    <a:pt x="82222" y="120000"/>
                    <a:pt x="102716" y="115179"/>
                    <a:pt x="120000" y="106553"/>
                  </a:cubicBezTo>
                  <a:cubicBezTo>
                    <a:pt x="119012" y="92346"/>
                    <a:pt x="107407" y="75095"/>
                    <a:pt x="95061" y="72558"/>
                  </a:cubicBezTo>
                  <a:close/>
                </a:path>
              </a:pathLst>
            </a:custGeom>
            <a:solidFill>
              <a:srgbClr val="DEDEDE"/>
            </a:solidFill>
            <a:ln>
              <a:noFill/>
            </a:ln>
          </p:spPr>
          <p:txBody>
            <a:bodyPr wrap="square" lIns="121900" tIns="60933" rIns="121900" bIns="60933" anchor="t" anchorCtr="0">
              <a:noAutofit/>
            </a:bodyPr>
            <a:lstStyle/>
            <a:p>
              <a:endParaRPr>
                <a:solidFill>
                  <a:srgbClr val="000000"/>
                </a:solidFill>
                <a:latin typeface="Calibri"/>
                <a:ea typeface="Calibri"/>
                <a:cs typeface="Calibri"/>
                <a:sym typeface="Calibri"/>
              </a:endParaRPr>
            </a:p>
          </p:txBody>
        </p:sp>
        <p:grpSp>
          <p:nvGrpSpPr>
            <p:cNvPr id="45" name="Group 44">
              <a:extLst>
                <a:ext uri="{FF2B5EF4-FFF2-40B4-BE49-F238E27FC236}">
                  <a16:creationId xmlns:a16="http://schemas.microsoft.com/office/drawing/2014/main" id="{58460638-C089-9845-A012-37D497120728}"/>
                </a:ext>
              </a:extLst>
            </p:cNvPr>
            <p:cNvGrpSpPr/>
            <p:nvPr/>
          </p:nvGrpSpPr>
          <p:grpSpPr>
            <a:xfrm>
              <a:off x="6618166" y="1890642"/>
              <a:ext cx="1002197" cy="905289"/>
              <a:chOff x="6618166" y="1890642"/>
              <a:chExt cx="1002197" cy="905289"/>
            </a:xfrm>
          </p:grpSpPr>
          <p:pic>
            <p:nvPicPr>
              <p:cNvPr id="46" name="Shape 126">
                <a:extLst>
                  <a:ext uri="{FF2B5EF4-FFF2-40B4-BE49-F238E27FC236}">
                    <a16:creationId xmlns:a16="http://schemas.microsoft.com/office/drawing/2014/main" id="{93437F30-3939-A040-8AFC-06D8A1DBDD4B}"/>
                  </a:ext>
                </a:extLst>
              </p:cNvPr>
              <p:cNvPicPr preferRelativeResize="0"/>
              <p:nvPr/>
            </p:nvPicPr>
            <p:blipFill rotWithShape="1">
              <a:blip r:embed="rId4">
                <a:alphaModFix/>
              </a:blip>
              <a:srcRect/>
              <a:stretch/>
            </p:blipFill>
            <p:spPr>
              <a:xfrm>
                <a:off x="6708829" y="1890642"/>
                <a:ext cx="638400" cy="688000"/>
              </a:xfrm>
              <a:prstGeom prst="rect">
                <a:avLst/>
              </a:prstGeom>
              <a:noFill/>
              <a:ln>
                <a:noFill/>
              </a:ln>
            </p:spPr>
          </p:pic>
          <p:sp>
            <p:nvSpPr>
              <p:cNvPr id="47" name="Rectangle 46">
                <a:extLst>
                  <a:ext uri="{FF2B5EF4-FFF2-40B4-BE49-F238E27FC236}">
                    <a16:creationId xmlns:a16="http://schemas.microsoft.com/office/drawing/2014/main" id="{D0286D0F-C2CB-A84B-98AC-50F9F28D42CB}"/>
                  </a:ext>
                </a:extLst>
              </p:cNvPr>
              <p:cNvSpPr/>
              <p:nvPr/>
            </p:nvSpPr>
            <p:spPr>
              <a:xfrm>
                <a:off x="6618166" y="2534321"/>
                <a:ext cx="1002197" cy="261610"/>
              </a:xfrm>
              <a:prstGeom prst="rect">
                <a:avLst/>
              </a:prstGeom>
            </p:spPr>
            <p:txBody>
              <a:bodyPr wrap="none">
                <a:spAutoFit/>
              </a:bodyPr>
              <a:lstStyle/>
              <a:p>
                <a:r>
                  <a:rPr lang="en-US" sz="1100" dirty="0" err="1">
                    <a:solidFill>
                      <a:srgbClr val="343434"/>
                    </a:solidFill>
                  </a:rPr>
                  <a:t>Conjur</a:t>
                </a:r>
                <a:r>
                  <a:rPr lang="en" sz="1100" dirty="0">
                    <a:solidFill>
                      <a:srgbClr val="343434"/>
                    </a:solidFill>
                  </a:rPr>
                  <a:t> policy</a:t>
                </a:r>
                <a:endParaRPr lang="en-US" sz="1100" dirty="0"/>
              </a:p>
            </p:txBody>
          </p:sp>
        </p:grpSp>
      </p:grpSp>
      <p:cxnSp>
        <p:nvCxnSpPr>
          <p:cNvPr id="48" name="Shape 158">
            <a:extLst>
              <a:ext uri="{FF2B5EF4-FFF2-40B4-BE49-F238E27FC236}">
                <a16:creationId xmlns:a16="http://schemas.microsoft.com/office/drawing/2014/main" id="{C34A47E1-E90D-D44E-B090-FB19A0A25F9B}"/>
              </a:ext>
            </a:extLst>
          </p:cNvPr>
          <p:cNvCxnSpPr>
            <a:cxnSpLocks/>
            <a:stCxn id="46" idx="3"/>
            <a:endCxn id="55" idx="0"/>
          </p:cNvCxnSpPr>
          <p:nvPr/>
        </p:nvCxnSpPr>
        <p:spPr>
          <a:xfrm flipV="1">
            <a:off x="7531794" y="1849075"/>
            <a:ext cx="2485104" cy="44668"/>
          </a:xfrm>
          <a:prstGeom prst="bentConnector4">
            <a:avLst>
              <a:gd name="adj1" fmla="val 38839"/>
              <a:gd name="adj2" fmla="val 1281902"/>
            </a:avLst>
          </a:prstGeom>
          <a:noFill/>
          <a:ln w="19050" cap="flat" cmpd="sng">
            <a:solidFill>
              <a:srgbClr val="23C181"/>
            </a:solidFill>
            <a:prstDash val="dot"/>
            <a:round/>
            <a:headEnd type="none" w="lg" len="lg"/>
            <a:tailEnd type="triangle" w="lg" len="lg"/>
          </a:ln>
        </p:spPr>
      </p:cxnSp>
      <p:cxnSp>
        <p:nvCxnSpPr>
          <p:cNvPr id="51" name="Shape 127">
            <a:extLst>
              <a:ext uri="{FF2B5EF4-FFF2-40B4-BE49-F238E27FC236}">
                <a16:creationId xmlns:a16="http://schemas.microsoft.com/office/drawing/2014/main" id="{0BC95022-79B3-DC40-9F5E-F895EF3A1A70}"/>
              </a:ext>
            </a:extLst>
          </p:cNvPr>
          <p:cNvCxnSpPr>
            <a:cxnSpLocks/>
            <a:stCxn id="63" idx="0"/>
            <a:endCxn id="55" idx="1"/>
          </p:cNvCxnSpPr>
          <p:nvPr/>
        </p:nvCxnSpPr>
        <p:spPr>
          <a:xfrm flipV="1">
            <a:off x="7852723" y="2403796"/>
            <a:ext cx="1609456" cy="2454149"/>
          </a:xfrm>
          <a:prstGeom prst="straightConnector1">
            <a:avLst/>
          </a:prstGeom>
          <a:noFill/>
          <a:ln w="19050" cap="flat" cmpd="sng">
            <a:solidFill>
              <a:srgbClr val="23C181"/>
            </a:solidFill>
            <a:prstDash val="dot"/>
            <a:round/>
            <a:headEnd type="none" w="lg" len="lg"/>
            <a:tailEnd type="triangle" w="lg" len="lg"/>
          </a:ln>
        </p:spPr>
      </p:cxnSp>
      <p:pic>
        <p:nvPicPr>
          <p:cNvPr id="52" name="Graphic 51">
            <a:extLst>
              <a:ext uri="{FF2B5EF4-FFF2-40B4-BE49-F238E27FC236}">
                <a16:creationId xmlns:a16="http://schemas.microsoft.com/office/drawing/2014/main" id="{7CE6B4B7-1645-B244-BB4A-EC7A73E1565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792770" y="3638996"/>
            <a:ext cx="469900" cy="469900"/>
          </a:xfrm>
          <a:prstGeom prst="rect">
            <a:avLst/>
          </a:prstGeom>
        </p:spPr>
      </p:pic>
      <p:grpSp>
        <p:nvGrpSpPr>
          <p:cNvPr id="54" name="Group 53">
            <a:extLst>
              <a:ext uri="{FF2B5EF4-FFF2-40B4-BE49-F238E27FC236}">
                <a16:creationId xmlns:a16="http://schemas.microsoft.com/office/drawing/2014/main" id="{C70481AC-99D1-4C44-AC81-9438AD0406FE}"/>
              </a:ext>
            </a:extLst>
          </p:cNvPr>
          <p:cNvGrpSpPr/>
          <p:nvPr/>
        </p:nvGrpSpPr>
        <p:grpSpPr>
          <a:xfrm>
            <a:off x="8628636" y="1465873"/>
            <a:ext cx="1942981" cy="1959290"/>
            <a:chOff x="8628636" y="1465873"/>
            <a:chExt cx="1942981" cy="1959290"/>
          </a:xfrm>
        </p:grpSpPr>
        <p:pic>
          <p:nvPicPr>
            <p:cNvPr id="55" name="Shape 125" descr="conjur-circle-logo-1.png">
              <a:extLst>
                <a:ext uri="{FF2B5EF4-FFF2-40B4-BE49-F238E27FC236}">
                  <a16:creationId xmlns:a16="http://schemas.microsoft.com/office/drawing/2014/main" id="{EE705A37-E652-3241-A40B-A0AB798E2F63}"/>
                </a:ext>
              </a:extLst>
            </p:cNvPr>
            <p:cNvPicPr preferRelativeResize="0"/>
            <p:nvPr/>
          </p:nvPicPr>
          <p:blipFill>
            <a:blip r:embed="rId7">
              <a:alphaModFix/>
            </a:blip>
            <a:stretch>
              <a:fillRect/>
            </a:stretch>
          </p:blipFill>
          <p:spPr>
            <a:xfrm>
              <a:off x="9462179" y="1849075"/>
              <a:ext cx="1109438" cy="1109442"/>
            </a:xfrm>
            <a:prstGeom prst="rect">
              <a:avLst/>
            </a:prstGeom>
            <a:noFill/>
            <a:ln>
              <a:noFill/>
            </a:ln>
          </p:spPr>
        </p:pic>
        <p:sp>
          <p:nvSpPr>
            <p:cNvPr id="56" name="Shape 168">
              <a:extLst>
                <a:ext uri="{FF2B5EF4-FFF2-40B4-BE49-F238E27FC236}">
                  <a16:creationId xmlns:a16="http://schemas.microsoft.com/office/drawing/2014/main" id="{1E9A14BE-C4D8-0F4E-A1F0-8AE8B88D072E}"/>
                </a:ext>
              </a:extLst>
            </p:cNvPr>
            <p:cNvSpPr/>
            <p:nvPr/>
          </p:nvSpPr>
          <p:spPr>
            <a:xfrm>
              <a:off x="8994146" y="1474875"/>
              <a:ext cx="285600" cy="285600"/>
            </a:xfrm>
            <a:prstGeom prst="ellipse">
              <a:avLst/>
            </a:prstGeom>
            <a:solidFill>
              <a:schemeClr val="tx1"/>
            </a:solidFill>
            <a:ln w="9525" cap="flat" cmpd="sng">
              <a:solidFill>
                <a:schemeClr val="bg1">
                  <a:lumMod val="50000"/>
                </a:schemeClr>
              </a:solidFill>
              <a:prstDash val="solid"/>
              <a:round/>
              <a:headEnd type="none" w="med" len="med"/>
              <a:tailEnd type="none" w="med" len="med"/>
            </a:ln>
          </p:spPr>
          <p:txBody>
            <a:bodyPr wrap="square" lIns="121900" tIns="121900" rIns="121900" bIns="121900" anchor="ctr" anchorCtr="0">
              <a:noAutofit/>
            </a:bodyPr>
            <a:lstStyle/>
            <a:p>
              <a:pPr algn="ctr"/>
              <a:r>
                <a:rPr lang="en-US" dirty="0">
                  <a:solidFill>
                    <a:srgbClr val="FFFFFF"/>
                  </a:solidFill>
                  <a:latin typeface="Open Sans"/>
                  <a:ea typeface="Open Sans"/>
                  <a:cs typeface="Open Sans"/>
                  <a:sym typeface="Open Sans"/>
                </a:rPr>
                <a:t>1</a:t>
              </a:r>
              <a:endParaRPr dirty="0">
                <a:solidFill>
                  <a:srgbClr val="FFFFFF"/>
                </a:solidFill>
                <a:latin typeface="Open Sans"/>
                <a:ea typeface="Open Sans"/>
                <a:cs typeface="Open Sans"/>
                <a:sym typeface="Open Sans"/>
              </a:endParaRPr>
            </a:p>
          </p:txBody>
        </p:sp>
        <p:pic>
          <p:nvPicPr>
            <p:cNvPr id="57" name="Shape 149" descr="machine-identity-cybrgreen.png">
              <a:extLst>
                <a:ext uri="{FF2B5EF4-FFF2-40B4-BE49-F238E27FC236}">
                  <a16:creationId xmlns:a16="http://schemas.microsoft.com/office/drawing/2014/main" id="{0C21DEF8-5FED-1A4F-A5E1-1F79FF0EE559}"/>
                </a:ext>
              </a:extLst>
            </p:cNvPr>
            <p:cNvPicPr preferRelativeResize="0"/>
            <p:nvPr/>
          </p:nvPicPr>
          <p:blipFill>
            <a:blip r:embed="rId8">
              <a:alphaModFix/>
            </a:blip>
            <a:stretch>
              <a:fillRect/>
            </a:stretch>
          </p:blipFill>
          <p:spPr>
            <a:xfrm>
              <a:off x="9418774" y="1465873"/>
              <a:ext cx="303059" cy="303605"/>
            </a:xfrm>
            <a:prstGeom prst="rect">
              <a:avLst/>
            </a:prstGeom>
            <a:noFill/>
            <a:ln>
              <a:noFill/>
            </a:ln>
          </p:spPr>
        </p:pic>
        <p:sp>
          <p:nvSpPr>
            <p:cNvPr id="59" name="Shape 168">
              <a:extLst>
                <a:ext uri="{FF2B5EF4-FFF2-40B4-BE49-F238E27FC236}">
                  <a16:creationId xmlns:a16="http://schemas.microsoft.com/office/drawing/2014/main" id="{417316C4-1F7A-084F-9015-AEC1F4B47167}"/>
                </a:ext>
              </a:extLst>
            </p:cNvPr>
            <p:cNvSpPr/>
            <p:nvPr/>
          </p:nvSpPr>
          <p:spPr>
            <a:xfrm>
              <a:off x="8628636" y="2650546"/>
              <a:ext cx="285600" cy="285600"/>
            </a:xfrm>
            <a:prstGeom prst="ellipse">
              <a:avLst/>
            </a:prstGeom>
            <a:solidFill>
              <a:schemeClr val="tx1"/>
            </a:solidFill>
            <a:ln w="9525" cap="flat" cmpd="sng">
              <a:solidFill>
                <a:schemeClr val="bg1">
                  <a:lumMod val="50000"/>
                </a:schemeClr>
              </a:solidFill>
              <a:prstDash val="solid"/>
              <a:round/>
              <a:headEnd type="none" w="med" len="med"/>
              <a:tailEnd type="none" w="med" len="med"/>
            </a:ln>
          </p:spPr>
          <p:txBody>
            <a:bodyPr wrap="square" lIns="121900" tIns="121900" rIns="121900" bIns="121900" anchor="ctr" anchorCtr="0">
              <a:noAutofit/>
            </a:bodyPr>
            <a:lstStyle/>
            <a:p>
              <a:pPr algn="ctr"/>
              <a:r>
                <a:rPr lang="en-US" dirty="0">
                  <a:solidFill>
                    <a:srgbClr val="FFFFFF"/>
                  </a:solidFill>
                  <a:latin typeface="Open Sans"/>
                  <a:ea typeface="Open Sans"/>
                  <a:cs typeface="Open Sans"/>
                  <a:sym typeface="Open Sans"/>
                </a:rPr>
                <a:t>2</a:t>
              </a:r>
              <a:endParaRPr dirty="0">
                <a:solidFill>
                  <a:srgbClr val="FFFFFF"/>
                </a:solidFill>
                <a:latin typeface="Open Sans"/>
                <a:ea typeface="Open Sans"/>
                <a:cs typeface="Open Sans"/>
                <a:sym typeface="Open Sans"/>
              </a:endParaRPr>
            </a:p>
          </p:txBody>
        </p:sp>
        <p:sp>
          <p:nvSpPr>
            <p:cNvPr id="60" name="Rectangle 59">
              <a:extLst>
                <a:ext uri="{FF2B5EF4-FFF2-40B4-BE49-F238E27FC236}">
                  <a16:creationId xmlns:a16="http://schemas.microsoft.com/office/drawing/2014/main" id="{C70C8ED6-05C0-9B47-A9F8-905DB319FD5C}"/>
                </a:ext>
              </a:extLst>
            </p:cNvPr>
            <p:cNvSpPr/>
            <p:nvPr/>
          </p:nvSpPr>
          <p:spPr>
            <a:xfrm>
              <a:off x="8812479" y="3163553"/>
              <a:ext cx="348172" cy="261610"/>
            </a:xfrm>
            <a:prstGeom prst="rect">
              <a:avLst/>
            </a:prstGeom>
          </p:spPr>
          <p:txBody>
            <a:bodyPr wrap="none">
              <a:spAutoFit/>
            </a:bodyPr>
            <a:lstStyle/>
            <a:p>
              <a:r>
                <a:rPr lang="en" sz="1100" dirty="0" err="1">
                  <a:solidFill>
                    <a:srgbClr val="343434"/>
                  </a:solidFill>
                </a:rPr>
                <a:t>csr</a:t>
              </a:r>
              <a:endParaRPr lang="en-US" sz="1100" dirty="0"/>
            </a:p>
          </p:txBody>
        </p:sp>
        <p:sp>
          <p:nvSpPr>
            <p:cNvPr id="61" name="Rectangle 60">
              <a:extLst>
                <a:ext uri="{FF2B5EF4-FFF2-40B4-BE49-F238E27FC236}">
                  <a16:creationId xmlns:a16="http://schemas.microsoft.com/office/drawing/2014/main" id="{4A8A8F24-00CB-0B40-96DA-65CD89B2AE1B}"/>
                </a:ext>
              </a:extLst>
            </p:cNvPr>
            <p:cNvSpPr/>
            <p:nvPr/>
          </p:nvSpPr>
          <p:spPr>
            <a:xfrm>
              <a:off x="9266567" y="1706398"/>
              <a:ext cx="623889" cy="261610"/>
            </a:xfrm>
            <a:prstGeom prst="rect">
              <a:avLst/>
            </a:prstGeom>
          </p:spPr>
          <p:txBody>
            <a:bodyPr wrap="none">
              <a:spAutoFit/>
            </a:bodyPr>
            <a:lstStyle/>
            <a:p>
              <a:r>
                <a:rPr lang="en" sz="1100" dirty="0">
                  <a:solidFill>
                    <a:srgbClr val="343434"/>
                  </a:solidFill>
                </a:rPr>
                <a:t>identity</a:t>
              </a:r>
              <a:endParaRPr lang="en-US" sz="1100" dirty="0"/>
            </a:p>
          </p:txBody>
        </p:sp>
      </p:grpSp>
      <p:sp>
        <p:nvSpPr>
          <p:cNvPr id="62" name="Shape 168">
            <a:extLst>
              <a:ext uri="{FF2B5EF4-FFF2-40B4-BE49-F238E27FC236}">
                <a16:creationId xmlns:a16="http://schemas.microsoft.com/office/drawing/2014/main" id="{62406D28-C426-9B47-B906-6850EB4CF769}"/>
              </a:ext>
            </a:extLst>
          </p:cNvPr>
          <p:cNvSpPr/>
          <p:nvPr/>
        </p:nvSpPr>
        <p:spPr>
          <a:xfrm>
            <a:off x="8809798" y="4348516"/>
            <a:ext cx="285600" cy="285600"/>
          </a:xfrm>
          <a:prstGeom prst="ellipse">
            <a:avLst/>
          </a:prstGeom>
          <a:solidFill>
            <a:schemeClr val="tx1"/>
          </a:solidFill>
          <a:ln w="9525" cap="flat" cmpd="sng">
            <a:solidFill>
              <a:schemeClr val="bg1">
                <a:lumMod val="50000"/>
              </a:schemeClr>
            </a:solidFill>
            <a:prstDash val="solid"/>
            <a:round/>
            <a:headEnd type="none" w="med" len="med"/>
            <a:tailEnd type="none" w="med" len="med"/>
          </a:ln>
        </p:spPr>
        <p:txBody>
          <a:bodyPr wrap="square" lIns="121900" tIns="121900" rIns="121900" bIns="121900" anchor="ctr" anchorCtr="0">
            <a:noAutofit/>
          </a:bodyPr>
          <a:lstStyle/>
          <a:p>
            <a:pPr algn="ctr"/>
            <a:r>
              <a:rPr lang="en-US" dirty="0">
                <a:solidFill>
                  <a:srgbClr val="FFFFFF"/>
                </a:solidFill>
                <a:latin typeface="Open Sans"/>
                <a:ea typeface="Open Sans"/>
                <a:cs typeface="Open Sans"/>
                <a:sym typeface="Open Sans"/>
              </a:rPr>
              <a:t>5</a:t>
            </a:r>
            <a:endParaRPr dirty="0">
              <a:solidFill>
                <a:srgbClr val="FFFFFF"/>
              </a:solidFill>
              <a:latin typeface="Open Sans"/>
              <a:ea typeface="Open Sans"/>
              <a:cs typeface="Open Sans"/>
              <a:sym typeface="Open Sans"/>
            </a:endParaRPr>
          </a:p>
        </p:txBody>
      </p:sp>
      <p:pic>
        <p:nvPicPr>
          <p:cNvPr id="63" name="Shape 2880">
            <a:extLst>
              <a:ext uri="{FF2B5EF4-FFF2-40B4-BE49-F238E27FC236}">
                <a16:creationId xmlns:a16="http://schemas.microsoft.com/office/drawing/2014/main" id="{5ADFA495-6469-7C45-91C7-99744EB04DC9}"/>
              </a:ext>
            </a:extLst>
          </p:cNvPr>
          <p:cNvPicPr preferRelativeResize="0"/>
          <p:nvPr/>
        </p:nvPicPr>
        <p:blipFill rotWithShape="1">
          <a:blip r:embed="rId9" cstate="print">
            <a:alphaModFix/>
            <a:extLst>
              <a:ext uri="{28A0092B-C50C-407E-A947-70E740481C1C}">
                <a14:useLocalDpi xmlns:a14="http://schemas.microsoft.com/office/drawing/2010/main"/>
              </a:ext>
            </a:extLst>
          </a:blip>
          <a:srcRect/>
          <a:stretch/>
        </p:blipFill>
        <p:spPr>
          <a:xfrm>
            <a:off x="7231323" y="4857945"/>
            <a:ext cx="1242800" cy="925600"/>
          </a:xfrm>
          <a:prstGeom prst="rect">
            <a:avLst/>
          </a:prstGeom>
          <a:noFill/>
          <a:ln>
            <a:noFill/>
          </a:ln>
        </p:spPr>
      </p:pic>
      <p:sp>
        <p:nvSpPr>
          <p:cNvPr id="65" name="Rectangle 64">
            <a:extLst>
              <a:ext uri="{FF2B5EF4-FFF2-40B4-BE49-F238E27FC236}">
                <a16:creationId xmlns:a16="http://schemas.microsoft.com/office/drawing/2014/main" id="{BAEAB6EF-E3FC-B448-9B26-BAA9B9B9B1EB}"/>
              </a:ext>
            </a:extLst>
          </p:cNvPr>
          <p:cNvSpPr/>
          <p:nvPr/>
        </p:nvSpPr>
        <p:spPr>
          <a:xfrm>
            <a:off x="8991641" y="4818931"/>
            <a:ext cx="550151" cy="430887"/>
          </a:xfrm>
          <a:prstGeom prst="rect">
            <a:avLst/>
          </a:prstGeom>
        </p:spPr>
        <p:txBody>
          <a:bodyPr wrap="none">
            <a:spAutoFit/>
          </a:bodyPr>
          <a:lstStyle/>
          <a:p>
            <a:pPr algn="ctr"/>
            <a:r>
              <a:rPr lang="en-US" sz="1100" dirty="0">
                <a:solidFill>
                  <a:srgbClr val="343434"/>
                </a:solidFill>
              </a:rPr>
              <a:t>a</a:t>
            </a:r>
            <a:r>
              <a:rPr lang="en" sz="1100" dirty="0" err="1">
                <a:solidFill>
                  <a:srgbClr val="343434"/>
                </a:solidFill>
              </a:rPr>
              <a:t>ccess</a:t>
            </a:r>
            <a:br>
              <a:rPr lang="en" sz="1100" dirty="0">
                <a:solidFill>
                  <a:srgbClr val="343434"/>
                </a:solidFill>
              </a:rPr>
            </a:br>
            <a:r>
              <a:rPr lang="en" sz="1100" dirty="0">
                <a:solidFill>
                  <a:srgbClr val="343434"/>
                </a:solidFill>
              </a:rPr>
              <a:t>token</a:t>
            </a:r>
            <a:endParaRPr lang="en-US" sz="1100" dirty="0"/>
          </a:p>
        </p:txBody>
      </p:sp>
      <p:grpSp>
        <p:nvGrpSpPr>
          <p:cNvPr id="66" name="Group 65">
            <a:extLst>
              <a:ext uri="{FF2B5EF4-FFF2-40B4-BE49-F238E27FC236}">
                <a16:creationId xmlns:a16="http://schemas.microsoft.com/office/drawing/2014/main" id="{D221C32B-E1FE-4144-9FC3-A2FC37349D9D}"/>
              </a:ext>
            </a:extLst>
          </p:cNvPr>
          <p:cNvGrpSpPr/>
          <p:nvPr/>
        </p:nvGrpSpPr>
        <p:grpSpPr>
          <a:xfrm>
            <a:off x="9050460" y="4397929"/>
            <a:ext cx="533752" cy="529603"/>
            <a:chOff x="9083072" y="4044143"/>
            <a:chExt cx="533752" cy="529603"/>
          </a:xfrm>
        </p:grpSpPr>
        <p:pic>
          <p:nvPicPr>
            <p:cNvPr id="67" name="Graphic 66">
              <a:extLst>
                <a:ext uri="{FF2B5EF4-FFF2-40B4-BE49-F238E27FC236}">
                  <a16:creationId xmlns:a16="http://schemas.microsoft.com/office/drawing/2014/main" id="{321A90D3-6783-D242-84E0-C643DF81CC0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083072" y="4044143"/>
              <a:ext cx="529603" cy="529603"/>
            </a:xfrm>
            <a:prstGeom prst="rect">
              <a:avLst/>
            </a:prstGeom>
          </p:spPr>
        </p:pic>
        <p:sp>
          <p:nvSpPr>
            <p:cNvPr id="68" name="Manual Input 67">
              <a:extLst>
                <a:ext uri="{FF2B5EF4-FFF2-40B4-BE49-F238E27FC236}">
                  <a16:creationId xmlns:a16="http://schemas.microsoft.com/office/drawing/2014/main" id="{DC38B276-CB0B-1941-9B76-AA5D91513EDB}"/>
                </a:ext>
              </a:extLst>
            </p:cNvPr>
            <p:cNvSpPr/>
            <p:nvPr/>
          </p:nvSpPr>
          <p:spPr>
            <a:xfrm rot="416905" flipV="1">
              <a:off x="9172616" y="4044379"/>
              <a:ext cx="444208" cy="240105"/>
            </a:xfrm>
            <a:prstGeom prst="flowChartManualInpu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69" name="Group 68">
            <a:extLst>
              <a:ext uri="{FF2B5EF4-FFF2-40B4-BE49-F238E27FC236}">
                <a16:creationId xmlns:a16="http://schemas.microsoft.com/office/drawing/2014/main" id="{38B4B8AC-29A1-584C-910F-A3BB1473625F}"/>
              </a:ext>
            </a:extLst>
          </p:cNvPr>
          <p:cNvGrpSpPr/>
          <p:nvPr/>
        </p:nvGrpSpPr>
        <p:grpSpPr>
          <a:xfrm>
            <a:off x="10277631" y="4609796"/>
            <a:ext cx="1347605" cy="1574168"/>
            <a:chOff x="10277631" y="4609796"/>
            <a:chExt cx="1347605" cy="1574168"/>
          </a:xfrm>
        </p:grpSpPr>
        <p:sp>
          <p:nvSpPr>
            <p:cNvPr id="70" name="Shape 168">
              <a:extLst>
                <a:ext uri="{FF2B5EF4-FFF2-40B4-BE49-F238E27FC236}">
                  <a16:creationId xmlns:a16="http://schemas.microsoft.com/office/drawing/2014/main" id="{131DE7A5-6570-DE4E-8932-88F60DF9945F}"/>
                </a:ext>
              </a:extLst>
            </p:cNvPr>
            <p:cNvSpPr/>
            <p:nvPr/>
          </p:nvSpPr>
          <p:spPr>
            <a:xfrm>
              <a:off x="10461924" y="4641276"/>
              <a:ext cx="285600" cy="285600"/>
            </a:xfrm>
            <a:prstGeom prst="ellipse">
              <a:avLst/>
            </a:prstGeom>
            <a:solidFill>
              <a:schemeClr val="tx1"/>
            </a:solidFill>
            <a:ln w="9525" cap="flat" cmpd="sng">
              <a:solidFill>
                <a:schemeClr val="bg1">
                  <a:lumMod val="50000"/>
                </a:schemeClr>
              </a:solidFill>
              <a:prstDash val="solid"/>
              <a:round/>
              <a:headEnd type="none" w="med" len="med"/>
              <a:tailEnd type="none" w="med" len="med"/>
            </a:ln>
          </p:spPr>
          <p:txBody>
            <a:bodyPr wrap="square" lIns="121900" tIns="121900" rIns="121900" bIns="121900" anchor="ctr" anchorCtr="0">
              <a:noAutofit/>
            </a:bodyPr>
            <a:lstStyle/>
            <a:p>
              <a:pPr algn="ctr"/>
              <a:r>
                <a:rPr lang="en-US" dirty="0">
                  <a:solidFill>
                    <a:srgbClr val="FFFFFF"/>
                  </a:solidFill>
                  <a:latin typeface="Open Sans"/>
                  <a:ea typeface="Open Sans"/>
                  <a:cs typeface="Open Sans"/>
                  <a:sym typeface="Open Sans"/>
                </a:rPr>
                <a:t>3</a:t>
              </a:r>
              <a:endParaRPr dirty="0">
                <a:solidFill>
                  <a:srgbClr val="FFFFFF"/>
                </a:solidFill>
                <a:latin typeface="Open Sans"/>
                <a:ea typeface="Open Sans"/>
                <a:cs typeface="Open Sans"/>
                <a:sym typeface="Open Sans"/>
              </a:endParaRPr>
            </a:p>
          </p:txBody>
        </p:sp>
        <p:sp>
          <p:nvSpPr>
            <p:cNvPr id="73" name="Rectangle 72">
              <a:extLst>
                <a:ext uri="{FF2B5EF4-FFF2-40B4-BE49-F238E27FC236}">
                  <a16:creationId xmlns:a16="http://schemas.microsoft.com/office/drawing/2014/main" id="{03D50DE1-DA32-714D-BED6-ED128AC91D8E}"/>
                </a:ext>
              </a:extLst>
            </p:cNvPr>
            <p:cNvSpPr/>
            <p:nvPr/>
          </p:nvSpPr>
          <p:spPr>
            <a:xfrm>
              <a:off x="10744484" y="4609796"/>
              <a:ext cx="508473" cy="261610"/>
            </a:xfrm>
            <a:prstGeom prst="rect">
              <a:avLst/>
            </a:prstGeom>
          </p:spPr>
          <p:txBody>
            <a:bodyPr wrap="none">
              <a:spAutoFit/>
            </a:bodyPr>
            <a:lstStyle/>
            <a:p>
              <a:r>
                <a:rPr lang="en" sz="1100" dirty="0">
                  <a:solidFill>
                    <a:srgbClr val="343434"/>
                  </a:solidFill>
                </a:rPr>
                <a:t>verify</a:t>
              </a:r>
              <a:endParaRPr lang="en-US" sz="1100" dirty="0"/>
            </a:p>
          </p:txBody>
        </p:sp>
        <p:pic>
          <p:nvPicPr>
            <p:cNvPr id="74" name="Picture 73">
              <a:extLst>
                <a:ext uri="{FF2B5EF4-FFF2-40B4-BE49-F238E27FC236}">
                  <a16:creationId xmlns:a16="http://schemas.microsoft.com/office/drawing/2014/main" id="{122022C5-5973-0E41-833D-5DA74D0AD1EF}"/>
                </a:ext>
              </a:extLst>
            </p:cNvPr>
            <p:cNvPicPr>
              <a:picLocks noChangeAspect="1"/>
            </p:cNvPicPr>
            <p:nvPr/>
          </p:nvPicPr>
          <p:blipFill>
            <a:blip r:embed="rId3"/>
            <a:stretch>
              <a:fillRect/>
            </a:stretch>
          </p:blipFill>
          <p:spPr>
            <a:xfrm>
              <a:off x="10277631" y="4836359"/>
              <a:ext cx="1347605" cy="1347605"/>
            </a:xfrm>
            <a:prstGeom prst="rect">
              <a:avLst/>
            </a:prstGeom>
          </p:spPr>
        </p:pic>
      </p:grpSp>
      <p:sp>
        <p:nvSpPr>
          <p:cNvPr id="75" name="Shape 168">
            <a:extLst>
              <a:ext uri="{FF2B5EF4-FFF2-40B4-BE49-F238E27FC236}">
                <a16:creationId xmlns:a16="http://schemas.microsoft.com/office/drawing/2014/main" id="{A85A04C3-84AF-7B4D-91BB-1D165A204F17}"/>
              </a:ext>
            </a:extLst>
          </p:cNvPr>
          <p:cNvSpPr/>
          <p:nvPr/>
        </p:nvSpPr>
        <p:spPr>
          <a:xfrm>
            <a:off x="8572905" y="3549985"/>
            <a:ext cx="285600" cy="285600"/>
          </a:xfrm>
          <a:prstGeom prst="ellipse">
            <a:avLst/>
          </a:prstGeom>
          <a:solidFill>
            <a:schemeClr val="tx1"/>
          </a:solidFill>
          <a:ln w="9525" cap="flat" cmpd="sng">
            <a:solidFill>
              <a:schemeClr val="bg1">
                <a:lumMod val="50000"/>
              </a:schemeClr>
            </a:solidFill>
            <a:prstDash val="solid"/>
            <a:round/>
            <a:headEnd type="none" w="med" len="med"/>
            <a:tailEnd type="none" w="med" len="med"/>
          </a:ln>
        </p:spPr>
        <p:txBody>
          <a:bodyPr wrap="square" lIns="121900" tIns="121900" rIns="121900" bIns="121900" anchor="ctr" anchorCtr="0">
            <a:noAutofit/>
          </a:bodyPr>
          <a:lstStyle/>
          <a:p>
            <a:pPr algn="ctr"/>
            <a:r>
              <a:rPr lang="en-US" dirty="0">
                <a:solidFill>
                  <a:srgbClr val="FFFFFF"/>
                </a:solidFill>
                <a:latin typeface="Open Sans"/>
                <a:ea typeface="Open Sans"/>
                <a:cs typeface="Open Sans"/>
                <a:sym typeface="Open Sans"/>
              </a:rPr>
              <a:t>4</a:t>
            </a:r>
            <a:endParaRPr dirty="0">
              <a:solidFill>
                <a:srgbClr val="FFFFFF"/>
              </a:solidFill>
              <a:latin typeface="Open Sans"/>
              <a:ea typeface="Open Sans"/>
              <a:cs typeface="Open Sans"/>
              <a:sym typeface="Open Sans"/>
            </a:endParaRPr>
          </a:p>
        </p:txBody>
      </p:sp>
      <p:cxnSp>
        <p:nvCxnSpPr>
          <p:cNvPr id="76" name="Shape 127">
            <a:extLst>
              <a:ext uri="{FF2B5EF4-FFF2-40B4-BE49-F238E27FC236}">
                <a16:creationId xmlns:a16="http://schemas.microsoft.com/office/drawing/2014/main" id="{A2F71A94-1BF0-3742-9D32-93124215D623}"/>
              </a:ext>
            </a:extLst>
          </p:cNvPr>
          <p:cNvCxnSpPr>
            <a:cxnSpLocks/>
          </p:cNvCxnSpPr>
          <p:nvPr/>
        </p:nvCxnSpPr>
        <p:spPr>
          <a:xfrm flipH="1">
            <a:off x="8241509" y="2759987"/>
            <a:ext cx="1404963" cy="2097958"/>
          </a:xfrm>
          <a:prstGeom prst="straightConnector1">
            <a:avLst/>
          </a:prstGeom>
          <a:noFill/>
          <a:ln w="19050" cap="flat" cmpd="sng">
            <a:solidFill>
              <a:srgbClr val="23C181"/>
            </a:solidFill>
            <a:prstDash val="dot"/>
            <a:round/>
            <a:headEnd type="none" w="lg" len="lg"/>
            <a:tailEnd type="triangle" w="lg" len="lg"/>
          </a:ln>
        </p:spPr>
      </p:cxnSp>
      <p:pic>
        <p:nvPicPr>
          <p:cNvPr id="77" name="Shape 126">
            <a:extLst>
              <a:ext uri="{FF2B5EF4-FFF2-40B4-BE49-F238E27FC236}">
                <a16:creationId xmlns:a16="http://schemas.microsoft.com/office/drawing/2014/main" id="{918E25F8-E6DD-DF47-8F19-D0C26ED59E0B}"/>
              </a:ext>
            </a:extLst>
          </p:cNvPr>
          <p:cNvPicPr preferRelativeResize="0"/>
          <p:nvPr/>
        </p:nvPicPr>
        <p:blipFill rotWithShape="1">
          <a:blip r:embed="rId4">
            <a:alphaModFix/>
          </a:blip>
          <a:srcRect/>
          <a:stretch/>
        </p:blipFill>
        <p:spPr>
          <a:xfrm>
            <a:off x="8824209" y="2883061"/>
            <a:ext cx="285600" cy="307789"/>
          </a:xfrm>
          <a:prstGeom prst="rect">
            <a:avLst/>
          </a:prstGeom>
          <a:noFill/>
          <a:ln>
            <a:noFill/>
          </a:ln>
        </p:spPr>
      </p:pic>
    </p:spTree>
    <p:extLst>
      <p:ext uri="{BB962C8B-B14F-4D97-AF65-F5344CB8AC3E}">
        <p14:creationId xmlns:p14="http://schemas.microsoft.com/office/powerpoint/2010/main" val="1191101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pic>
        <p:nvPicPr>
          <p:cNvPr id="5" name="Picture 4">
            <a:extLst>
              <a:ext uri="{FF2B5EF4-FFF2-40B4-BE49-F238E27FC236}">
                <a16:creationId xmlns:a16="http://schemas.microsoft.com/office/drawing/2014/main" id="{8AC31501-A32D-0742-9CB9-FA1C99289A6D}"/>
              </a:ext>
            </a:extLst>
          </p:cNvPr>
          <p:cNvPicPr>
            <a:picLocks noChangeAspect="1"/>
          </p:cNvPicPr>
          <p:nvPr/>
        </p:nvPicPr>
        <p:blipFill>
          <a:blip r:embed="rId3"/>
          <a:stretch>
            <a:fillRect/>
          </a:stretch>
        </p:blipFill>
        <p:spPr>
          <a:xfrm>
            <a:off x="7475411" y="93158"/>
            <a:ext cx="4475205" cy="889703"/>
          </a:xfrm>
          <a:prstGeom prst="rect">
            <a:avLst/>
          </a:prstGeom>
        </p:spPr>
      </p:pic>
      <p:sp>
        <p:nvSpPr>
          <p:cNvPr id="124" name="Shape 124"/>
          <p:cNvSpPr txBox="1"/>
          <p:nvPr/>
        </p:nvSpPr>
        <p:spPr>
          <a:xfrm>
            <a:off x="0" y="0"/>
            <a:ext cx="7935200" cy="925600"/>
          </a:xfrm>
          <a:prstGeom prst="rect">
            <a:avLst/>
          </a:prstGeom>
          <a:noFill/>
          <a:ln>
            <a:noFill/>
          </a:ln>
        </p:spPr>
        <p:txBody>
          <a:bodyPr wrap="square" lIns="121900" tIns="121900" rIns="121900" bIns="121900" anchor="t" anchorCtr="0">
            <a:noAutofit/>
          </a:bodyPr>
          <a:lstStyle/>
          <a:p>
            <a:endParaRPr lang="en" sz="3200" b="1" dirty="0">
              <a:solidFill>
                <a:srgbClr val="224982"/>
              </a:solidFill>
            </a:endParaRPr>
          </a:p>
        </p:txBody>
      </p:sp>
      <p:sp>
        <p:nvSpPr>
          <p:cNvPr id="2" name="Title 1"/>
          <p:cNvSpPr>
            <a:spLocks noGrp="1"/>
          </p:cNvSpPr>
          <p:nvPr>
            <p:ph type="title"/>
          </p:nvPr>
        </p:nvSpPr>
        <p:spPr>
          <a:xfrm>
            <a:off x="329852" y="327666"/>
            <a:ext cx="11544822" cy="402352"/>
          </a:xfrm>
        </p:spPr>
        <p:txBody>
          <a:bodyPr/>
          <a:lstStyle/>
          <a:p>
            <a:r>
              <a:rPr lang="en-US" dirty="0"/>
              <a:t>Managed Identity authentication in</a:t>
            </a:r>
          </a:p>
        </p:txBody>
      </p:sp>
      <p:sp>
        <p:nvSpPr>
          <p:cNvPr id="47" name="Shape 142">
            <a:extLst>
              <a:ext uri="{FF2B5EF4-FFF2-40B4-BE49-F238E27FC236}">
                <a16:creationId xmlns:a16="http://schemas.microsoft.com/office/drawing/2014/main" id="{CBA5EAB7-80E4-4F44-BBB9-9C549B51CE9A}"/>
              </a:ext>
            </a:extLst>
          </p:cNvPr>
          <p:cNvSpPr txBox="1"/>
          <p:nvPr/>
        </p:nvSpPr>
        <p:spPr>
          <a:xfrm>
            <a:off x="609600" y="1645271"/>
            <a:ext cx="6649060" cy="3939099"/>
          </a:xfrm>
          <a:prstGeom prst="rect">
            <a:avLst/>
          </a:prstGeom>
          <a:noFill/>
          <a:ln>
            <a:noFill/>
          </a:ln>
        </p:spPr>
        <p:txBody>
          <a:bodyPr wrap="square" lIns="121900" tIns="121900" rIns="121900" bIns="121900" anchor="t" anchorCtr="0">
            <a:noAutofit/>
          </a:bodyPr>
          <a:lstStyle/>
          <a:p>
            <a:pPr marL="457200" indent="-457200">
              <a:lnSpc>
                <a:spcPct val="150000"/>
              </a:lnSpc>
              <a:buFont typeface="+mj-lt"/>
              <a:buAutoNum type="arabicParenR"/>
            </a:pPr>
            <a:r>
              <a:rPr lang="en" sz="2000" dirty="0">
                <a:solidFill>
                  <a:srgbClr val="343434"/>
                </a:solidFill>
              </a:rPr>
              <a:t>Admin </a:t>
            </a:r>
            <a:r>
              <a:rPr lang="en" sz="2000" dirty="0" err="1">
                <a:solidFill>
                  <a:srgbClr val="343434"/>
                </a:solidFill>
              </a:rPr>
              <a:t>allowlists</a:t>
            </a:r>
            <a:r>
              <a:rPr lang="en" sz="2000" dirty="0">
                <a:solidFill>
                  <a:srgbClr val="343434"/>
                </a:solidFill>
              </a:rPr>
              <a:t> app identity with </a:t>
            </a:r>
            <a:r>
              <a:rPr lang="en-US" sz="2000" dirty="0" err="1">
                <a:solidFill>
                  <a:srgbClr val="343434"/>
                </a:solidFill>
              </a:rPr>
              <a:t>Conjur</a:t>
            </a:r>
            <a:endParaRPr lang="en" sz="2000" dirty="0">
              <a:solidFill>
                <a:srgbClr val="343434"/>
              </a:solidFill>
            </a:endParaRPr>
          </a:p>
          <a:p>
            <a:pPr marL="742950" lvl="1" indent="-285750">
              <a:lnSpc>
                <a:spcPct val="150000"/>
              </a:lnSpc>
              <a:buFont typeface="Arial" panose="020B0604020202020204" pitchFamily="34" charset="0"/>
              <a:buChar char="•"/>
            </a:pPr>
            <a:r>
              <a:rPr lang="en" sz="1400" dirty="0">
                <a:solidFill>
                  <a:srgbClr val="343434"/>
                </a:solidFill>
              </a:rPr>
              <a:t>Identity is a name annotated with: </a:t>
            </a:r>
          </a:p>
          <a:p>
            <a:pPr marL="1200150" lvl="2" indent="-285750">
              <a:lnSpc>
                <a:spcPct val="150000"/>
              </a:lnSpc>
              <a:buFont typeface="Arial" panose="020B0604020202020204" pitchFamily="34" charset="0"/>
              <a:buChar char="•"/>
            </a:pPr>
            <a:r>
              <a:rPr lang="en-US" sz="1400" dirty="0">
                <a:solidFill>
                  <a:srgbClr val="343434"/>
                </a:solidFill>
              </a:rPr>
              <a:t>instance-name (GCE only)</a:t>
            </a:r>
          </a:p>
          <a:p>
            <a:pPr marL="1200150" lvl="2" indent="-285750">
              <a:lnSpc>
                <a:spcPct val="150000"/>
              </a:lnSpc>
              <a:buFont typeface="Arial" panose="020B0604020202020204" pitchFamily="34" charset="0"/>
              <a:buChar char="•"/>
            </a:pPr>
            <a:r>
              <a:rPr lang="en-US" sz="1400" dirty="0">
                <a:solidFill>
                  <a:srgbClr val="343434"/>
                </a:solidFill>
              </a:rPr>
              <a:t>project-id (GCE only)</a:t>
            </a:r>
          </a:p>
          <a:p>
            <a:pPr marL="1200150" lvl="2" indent="-285750">
              <a:lnSpc>
                <a:spcPct val="150000"/>
              </a:lnSpc>
              <a:buFont typeface="Arial" panose="020B0604020202020204" pitchFamily="34" charset="0"/>
              <a:buChar char="•"/>
            </a:pPr>
            <a:r>
              <a:rPr lang="en-US" sz="1400" dirty="0">
                <a:solidFill>
                  <a:srgbClr val="343434"/>
                </a:solidFill>
              </a:rPr>
              <a:t>service-account-id</a:t>
            </a:r>
          </a:p>
          <a:p>
            <a:pPr marL="1200150" lvl="2" indent="-285750">
              <a:lnSpc>
                <a:spcPct val="150000"/>
              </a:lnSpc>
              <a:buFont typeface="Arial" panose="020B0604020202020204" pitchFamily="34" charset="0"/>
              <a:buChar char="•"/>
            </a:pPr>
            <a:r>
              <a:rPr lang="en-US" sz="1400" dirty="0">
                <a:solidFill>
                  <a:srgbClr val="343434"/>
                </a:solidFill>
              </a:rPr>
              <a:t>service-account-email</a:t>
            </a:r>
          </a:p>
          <a:p>
            <a:pPr marL="457200" indent="-457200">
              <a:lnSpc>
                <a:spcPct val="150000"/>
              </a:lnSpc>
              <a:buFont typeface="+mj-lt"/>
              <a:buAutoNum type="arabicParenR"/>
            </a:pPr>
            <a:r>
              <a:rPr lang="en" sz="2000" dirty="0">
                <a:solidFill>
                  <a:srgbClr val="343434"/>
                </a:solidFill>
              </a:rPr>
              <a:t>App gets GCP access token (JWT) from IAM service</a:t>
            </a:r>
          </a:p>
          <a:p>
            <a:pPr marL="457200" indent="-457200">
              <a:lnSpc>
                <a:spcPct val="150000"/>
              </a:lnSpc>
              <a:buFont typeface="+mj-lt"/>
              <a:buAutoNum type="arabicParenR"/>
            </a:pPr>
            <a:r>
              <a:rPr lang="en" sz="2000" dirty="0">
                <a:solidFill>
                  <a:srgbClr val="343434"/>
                </a:solidFill>
              </a:rPr>
              <a:t>App submits identity &amp; JWT to </a:t>
            </a:r>
            <a:r>
              <a:rPr lang="en-US" sz="2000" dirty="0" err="1">
                <a:solidFill>
                  <a:srgbClr val="343434"/>
                </a:solidFill>
              </a:rPr>
              <a:t>Conjur</a:t>
            </a:r>
            <a:endParaRPr lang="en" sz="2000" dirty="0">
              <a:solidFill>
                <a:srgbClr val="343434"/>
              </a:solidFill>
            </a:endParaRPr>
          </a:p>
          <a:p>
            <a:pPr marL="457200" indent="-457200">
              <a:lnSpc>
                <a:spcPct val="150000"/>
              </a:lnSpc>
              <a:buFont typeface="+mj-lt"/>
              <a:buAutoNum type="arabicParenR"/>
            </a:pPr>
            <a:r>
              <a:rPr lang="en-US" sz="2000" dirty="0" err="1">
                <a:solidFill>
                  <a:srgbClr val="343434"/>
                </a:solidFill>
              </a:rPr>
              <a:t>Conjur</a:t>
            </a:r>
            <a:r>
              <a:rPr lang="en" sz="2000" dirty="0">
                <a:solidFill>
                  <a:srgbClr val="343434"/>
                </a:solidFill>
              </a:rPr>
              <a:t> verifies token w/ IAM service</a:t>
            </a:r>
          </a:p>
          <a:p>
            <a:pPr marL="457200" indent="-457200">
              <a:lnSpc>
                <a:spcPct val="150000"/>
              </a:lnSpc>
              <a:buFont typeface="+mj-lt"/>
              <a:buAutoNum type="arabicParenR"/>
            </a:pPr>
            <a:r>
              <a:rPr lang="en-US" sz="2000" dirty="0" err="1">
                <a:solidFill>
                  <a:srgbClr val="343434"/>
                </a:solidFill>
              </a:rPr>
              <a:t>Conjur</a:t>
            </a:r>
            <a:r>
              <a:rPr lang="en" sz="2000" dirty="0">
                <a:solidFill>
                  <a:srgbClr val="343434"/>
                </a:solidFill>
              </a:rPr>
              <a:t> issues </a:t>
            </a:r>
            <a:r>
              <a:rPr lang="en-US" sz="2000" dirty="0" err="1">
                <a:solidFill>
                  <a:srgbClr val="343434"/>
                </a:solidFill>
              </a:rPr>
              <a:t>Conjur</a:t>
            </a:r>
            <a:r>
              <a:rPr lang="en" sz="2000" dirty="0">
                <a:solidFill>
                  <a:srgbClr val="343434"/>
                </a:solidFill>
              </a:rPr>
              <a:t> access token to app</a:t>
            </a:r>
          </a:p>
          <a:p>
            <a:endParaRPr lang="en" sz="2000" dirty="0">
              <a:solidFill>
                <a:srgbClr val="343434"/>
              </a:solidFill>
            </a:endParaRPr>
          </a:p>
        </p:txBody>
      </p:sp>
      <p:sp>
        <p:nvSpPr>
          <p:cNvPr id="48" name="Shape 123">
            <a:extLst>
              <a:ext uri="{FF2B5EF4-FFF2-40B4-BE49-F238E27FC236}">
                <a16:creationId xmlns:a16="http://schemas.microsoft.com/office/drawing/2014/main" id="{37812360-5792-614E-B809-CE764B08F175}"/>
              </a:ext>
            </a:extLst>
          </p:cNvPr>
          <p:cNvSpPr/>
          <p:nvPr/>
        </p:nvSpPr>
        <p:spPr>
          <a:xfrm>
            <a:off x="6618166" y="3935216"/>
            <a:ext cx="5108400" cy="2596194"/>
          </a:xfrm>
          <a:prstGeom prst="roundRect">
            <a:avLst>
              <a:gd name="adj" fmla="val 16667"/>
            </a:avLst>
          </a:prstGeom>
          <a:noFill/>
          <a:ln w="19050" cap="flat" cmpd="sng">
            <a:solidFill>
              <a:schemeClr val="accent1"/>
            </a:solidFill>
            <a:prstDash val="dash"/>
            <a:round/>
            <a:headEnd type="none" w="med" len="med"/>
            <a:tailEnd type="none" w="med" len="med"/>
          </a:ln>
        </p:spPr>
        <p:txBody>
          <a:bodyPr wrap="square" lIns="121900" tIns="121900" rIns="121900" bIns="121900" anchor="ctr" anchorCtr="0">
            <a:noAutofit/>
          </a:bodyPr>
          <a:lstStyle/>
          <a:p>
            <a:endParaRPr/>
          </a:p>
        </p:txBody>
      </p:sp>
      <p:cxnSp>
        <p:nvCxnSpPr>
          <p:cNvPr id="49" name="Shape 127">
            <a:extLst>
              <a:ext uri="{FF2B5EF4-FFF2-40B4-BE49-F238E27FC236}">
                <a16:creationId xmlns:a16="http://schemas.microsoft.com/office/drawing/2014/main" id="{B3211C8E-9513-0B40-A953-9531DEA2CD72}"/>
              </a:ext>
            </a:extLst>
          </p:cNvPr>
          <p:cNvCxnSpPr>
            <a:cxnSpLocks/>
            <a:stCxn id="69" idx="2"/>
            <a:endCxn id="86" idx="3"/>
          </p:cNvCxnSpPr>
          <p:nvPr/>
        </p:nvCxnSpPr>
        <p:spPr>
          <a:xfrm flipH="1">
            <a:off x="8474123" y="2958517"/>
            <a:ext cx="1542775" cy="2362228"/>
          </a:xfrm>
          <a:prstGeom prst="straightConnector1">
            <a:avLst/>
          </a:prstGeom>
          <a:noFill/>
          <a:ln w="19050" cap="flat" cmpd="sng">
            <a:solidFill>
              <a:srgbClr val="23C181"/>
            </a:solidFill>
            <a:prstDash val="dot"/>
            <a:round/>
            <a:headEnd type="none" w="lg" len="lg"/>
            <a:tailEnd type="triangle" w="lg" len="lg"/>
          </a:ln>
        </p:spPr>
      </p:cxnSp>
      <p:cxnSp>
        <p:nvCxnSpPr>
          <p:cNvPr id="51" name="Shape 158">
            <a:extLst>
              <a:ext uri="{FF2B5EF4-FFF2-40B4-BE49-F238E27FC236}">
                <a16:creationId xmlns:a16="http://schemas.microsoft.com/office/drawing/2014/main" id="{304874CE-B271-A94C-843A-AA90AB6E5BF0}"/>
              </a:ext>
            </a:extLst>
          </p:cNvPr>
          <p:cNvCxnSpPr>
            <a:cxnSpLocks/>
            <a:stCxn id="69" idx="3"/>
            <a:endCxn id="56" idx="0"/>
          </p:cNvCxnSpPr>
          <p:nvPr/>
        </p:nvCxnSpPr>
        <p:spPr>
          <a:xfrm>
            <a:off x="10571617" y="2403796"/>
            <a:ext cx="588686" cy="2778661"/>
          </a:xfrm>
          <a:prstGeom prst="bentConnector2">
            <a:avLst/>
          </a:prstGeom>
          <a:noFill/>
          <a:ln w="19050" cap="flat" cmpd="sng">
            <a:solidFill>
              <a:srgbClr val="23C181"/>
            </a:solidFill>
            <a:prstDash val="dot"/>
            <a:round/>
            <a:headEnd type="none" w="lg" len="lg"/>
            <a:tailEnd type="triangle" w="lg" len="lg"/>
          </a:ln>
        </p:spPr>
      </p:cxnSp>
      <p:grpSp>
        <p:nvGrpSpPr>
          <p:cNvPr id="52" name="Group 51">
            <a:extLst>
              <a:ext uri="{FF2B5EF4-FFF2-40B4-BE49-F238E27FC236}">
                <a16:creationId xmlns:a16="http://schemas.microsoft.com/office/drawing/2014/main" id="{016B2D16-78E3-5046-959A-D88850A2F8A5}"/>
              </a:ext>
            </a:extLst>
          </p:cNvPr>
          <p:cNvGrpSpPr/>
          <p:nvPr/>
        </p:nvGrpSpPr>
        <p:grpSpPr>
          <a:xfrm>
            <a:off x="6358565" y="1174613"/>
            <a:ext cx="1446363" cy="1280419"/>
            <a:chOff x="6174000" y="1515512"/>
            <a:chExt cx="1446363" cy="1280419"/>
          </a:xfrm>
        </p:grpSpPr>
        <p:sp>
          <p:nvSpPr>
            <p:cNvPr id="53" name="Shape 160">
              <a:extLst>
                <a:ext uri="{FF2B5EF4-FFF2-40B4-BE49-F238E27FC236}">
                  <a16:creationId xmlns:a16="http://schemas.microsoft.com/office/drawing/2014/main" id="{8D01273E-9FD9-C645-9EBF-3396C14FD82E}"/>
                </a:ext>
              </a:extLst>
            </p:cNvPr>
            <p:cNvSpPr/>
            <p:nvPr/>
          </p:nvSpPr>
          <p:spPr>
            <a:xfrm>
              <a:off x="6174000" y="1515512"/>
              <a:ext cx="802000" cy="780400"/>
            </a:xfrm>
            <a:custGeom>
              <a:avLst/>
              <a:gdLst/>
              <a:ahLst/>
              <a:cxnLst/>
              <a:rect l="0" t="0" r="0" b="0"/>
              <a:pathLst>
                <a:path w="120000" h="120000" extrusionOk="0">
                  <a:moveTo>
                    <a:pt x="95061" y="72558"/>
                  </a:moveTo>
                  <a:cubicBezTo>
                    <a:pt x="90617" y="71543"/>
                    <a:pt x="86913" y="70021"/>
                    <a:pt x="80740" y="65708"/>
                  </a:cubicBezTo>
                  <a:cubicBezTo>
                    <a:pt x="76543" y="61902"/>
                    <a:pt x="74567" y="56828"/>
                    <a:pt x="73827" y="53784"/>
                  </a:cubicBezTo>
                  <a:cubicBezTo>
                    <a:pt x="79259" y="47441"/>
                    <a:pt x="82469" y="38054"/>
                    <a:pt x="83703" y="30951"/>
                  </a:cubicBezTo>
                  <a:cubicBezTo>
                    <a:pt x="83950" y="29682"/>
                    <a:pt x="83950" y="28668"/>
                    <a:pt x="84197" y="27653"/>
                  </a:cubicBezTo>
                  <a:cubicBezTo>
                    <a:pt x="85679" y="12431"/>
                    <a:pt x="75061" y="0"/>
                    <a:pt x="60000" y="0"/>
                  </a:cubicBezTo>
                  <a:cubicBezTo>
                    <a:pt x="45185" y="0"/>
                    <a:pt x="34567" y="12431"/>
                    <a:pt x="36049" y="27653"/>
                  </a:cubicBezTo>
                  <a:cubicBezTo>
                    <a:pt x="36049" y="28668"/>
                    <a:pt x="36296" y="29682"/>
                    <a:pt x="36296" y="30951"/>
                  </a:cubicBezTo>
                  <a:cubicBezTo>
                    <a:pt x="37777" y="38562"/>
                    <a:pt x="41234" y="48202"/>
                    <a:pt x="46913" y="54545"/>
                  </a:cubicBezTo>
                  <a:cubicBezTo>
                    <a:pt x="45185" y="62663"/>
                    <a:pt x="39506" y="65708"/>
                    <a:pt x="39506" y="65708"/>
                  </a:cubicBezTo>
                  <a:cubicBezTo>
                    <a:pt x="33333" y="70021"/>
                    <a:pt x="29382" y="71543"/>
                    <a:pt x="25185" y="72558"/>
                  </a:cubicBezTo>
                  <a:cubicBezTo>
                    <a:pt x="12592" y="75095"/>
                    <a:pt x="987" y="92346"/>
                    <a:pt x="0" y="106553"/>
                  </a:cubicBezTo>
                  <a:cubicBezTo>
                    <a:pt x="17283" y="115179"/>
                    <a:pt x="37777" y="120000"/>
                    <a:pt x="60000" y="120000"/>
                  </a:cubicBezTo>
                  <a:cubicBezTo>
                    <a:pt x="82222" y="120000"/>
                    <a:pt x="102716" y="115179"/>
                    <a:pt x="120000" y="106553"/>
                  </a:cubicBezTo>
                  <a:cubicBezTo>
                    <a:pt x="119012" y="92346"/>
                    <a:pt x="107407" y="75095"/>
                    <a:pt x="95061" y="72558"/>
                  </a:cubicBezTo>
                  <a:close/>
                </a:path>
              </a:pathLst>
            </a:custGeom>
            <a:solidFill>
              <a:srgbClr val="DEDEDE"/>
            </a:solidFill>
            <a:ln>
              <a:noFill/>
            </a:ln>
          </p:spPr>
          <p:txBody>
            <a:bodyPr wrap="square" lIns="121900" tIns="60933" rIns="121900" bIns="60933" anchor="t" anchorCtr="0">
              <a:noAutofit/>
            </a:bodyPr>
            <a:lstStyle/>
            <a:p>
              <a:endParaRPr>
                <a:solidFill>
                  <a:srgbClr val="000000"/>
                </a:solidFill>
                <a:latin typeface="Calibri"/>
                <a:ea typeface="Calibri"/>
                <a:cs typeface="Calibri"/>
                <a:sym typeface="Calibri"/>
              </a:endParaRPr>
            </a:p>
          </p:txBody>
        </p:sp>
        <p:grpSp>
          <p:nvGrpSpPr>
            <p:cNvPr id="54" name="Group 53">
              <a:extLst>
                <a:ext uri="{FF2B5EF4-FFF2-40B4-BE49-F238E27FC236}">
                  <a16:creationId xmlns:a16="http://schemas.microsoft.com/office/drawing/2014/main" id="{2060B234-F454-FA40-A904-573FB6D5F405}"/>
                </a:ext>
              </a:extLst>
            </p:cNvPr>
            <p:cNvGrpSpPr/>
            <p:nvPr/>
          </p:nvGrpSpPr>
          <p:grpSpPr>
            <a:xfrm>
              <a:off x="6618166" y="1890642"/>
              <a:ext cx="1002197" cy="905289"/>
              <a:chOff x="6618166" y="1890642"/>
              <a:chExt cx="1002197" cy="905289"/>
            </a:xfrm>
          </p:grpSpPr>
          <p:pic>
            <p:nvPicPr>
              <p:cNvPr id="55" name="Shape 126">
                <a:extLst>
                  <a:ext uri="{FF2B5EF4-FFF2-40B4-BE49-F238E27FC236}">
                    <a16:creationId xmlns:a16="http://schemas.microsoft.com/office/drawing/2014/main" id="{B85421D9-5B55-2745-A760-CBC141773AFB}"/>
                  </a:ext>
                </a:extLst>
              </p:cNvPr>
              <p:cNvPicPr preferRelativeResize="0"/>
              <p:nvPr/>
            </p:nvPicPr>
            <p:blipFill rotWithShape="1">
              <a:blip r:embed="rId4">
                <a:alphaModFix/>
              </a:blip>
              <a:srcRect/>
              <a:stretch/>
            </p:blipFill>
            <p:spPr>
              <a:xfrm>
                <a:off x="6708829" y="1890642"/>
                <a:ext cx="638400" cy="688000"/>
              </a:xfrm>
              <a:prstGeom prst="rect">
                <a:avLst/>
              </a:prstGeom>
              <a:noFill/>
              <a:ln>
                <a:noFill/>
              </a:ln>
            </p:spPr>
          </p:pic>
          <p:sp>
            <p:nvSpPr>
              <p:cNvPr id="57" name="Rectangle 56">
                <a:extLst>
                  <a:ext uri="{FF2B5EF4-FFF2-40B4-BE49-F238E27FC236}">
                    <a16:creationId xmlns:a16="http://schemas.microsoft.com/office/drawing/2014/main" id="{FA875B07-E641-EF4C-89A9-40B2329D9C38}"/>
                  </a:ext>
                </a:extLst>
              </p:cNvPr>
              <p:cNvSpPr/>
              <p:nvPr/>
            </p:nvSpPr>
            <p:spPr>
              <a:xfrm>
                <a:off x="6618166" y="2534321"/>
                <a:ext cx="1002197" cy="261610"/>
              </a:xfrm>
              <a:prstGeom prst="rect">
                <a:avLst/>
              </a:prstGeom>
            </p:spPr>
            <p:txBody>
              <a:bodyPr wrap="none">
                <a:spAutoFit/>
              </a:bodyPr>
              <a:lstStyle/>
              <a:p>
                <a:r>
                  <a:rPr lang="en-US" sz="1100" dirty="0" err="1">
                    <a:solidFill>
                      <a:srgbClr val="343434"/>
                    </a:solidFill>
                  </a:rPr>
                  <a:t>Conjur</a:t>
                </a:r>
                <a:r>
                  <a:rPr lang="en" sz="1100" dirty="0">
                    <a:solidFill>
                      <a:srgbClr val="343434"/>
                    </a:solidFill>
                  </a:rPr>
                  <a:t> policy</a:t>
                </a:r>
                <a:endParaRPr lang="en-US" sz="1100" dirty="0"/>
              </a:p>
            </p:txBody>
          </p:sp>
        </p:grpSp>
      </p:grpSp>
      <p:cxnSp>
        <p:nvCxnSpPr>
          <p:cNvPr id="59" name="Shape 157">
            <a:extLst>
              <a:ext uri="{FF2B5EF4-FFF2-40B4-BE49-F238E27FC236}">
                <a16:creationId xmlns:a16="http://schemas.microsoft.com/office/drawing/2014/main" id="{78AD5D02-5584-1943-A9EC-5E10C9CDCC5E}"/>
              </a:ext>
            </a:extLst>
          </p:cNvPr>
          <p:cNvCxnSpPr>
            <a:cxnSpLocks/>
            <a:stCxn id="100" idx="1"/>
            <a:endCxn id="86" idx="2"/>
          </p:cNvCxnSpPr>
          <p:nvPr/>
        </p:nvCxnSpPr>
        <p:spPr>
          <a:xfrm rot="10800000">
            <a:off x="7852724" y="5783546"/>
            <a:ext cx="2919727" cy="347613"/>
          </a:xfrm>
          <a:prstGeom prst="bentConnector2">
            <a:avLst/>
          </a:prstGeom>
          <a:noFill/>
          <a:ln w="19050" cap="flat" cmpd="sng">
            <a:solidFill>
              <a:srgbClr val="23C181"/>
            </a:solidFill>
            <a:prstDash val="dot"/>
            <a:round/>
            <a:headEnd type="none" w="lg" len="lg"/>
            <a:tailEnd type="triangle" w="lg" len="lg"/>
          </a:ln>
        </p:spPr>
      </p:cxnSp>
      <p:cxnSp>
        <p:nvCxnSpPr>
          <p:cNvPr id="60" name="Shape 158">
            <a:extLst>
              <a:ext uri="{FF2B5EF4-FFF2-40B4-BE49-F238E27FC236}">
                <a16:creationId xmlns:a16="http://schemas.microsoft.com/office/drawing/2014/main" id="{787DD4C5-9239-9745-92AE-64B2EBE4D49B}"/>
              </a:ext>
            </a:extLst>
          </p:cNvPr>
          <p:cNvCxnSpPr>
            <a:cxnSpLocks/>
            <a:stCxn id="55" idx="3"/>
            <a:endCxn id="69" idx="0"/>
          </p:cNvCxnSpPr>
          <p:nvPr/>
        </p:nvCxnSpPr>
        <p:spPr>
          <a:xfrm flipV="1">
            <a:off x="7531794" y="1849075"/>
            <a:ext cx="2485104" cy="44668"/>
          </a:xfrm>
          <a:prstGeom prst="bentConnector4">
            <a:avLst>
              <a:gd name="adj1" fmla="val 38839"/>
              <a:gd name="adj2" fmla="val 1281902"/>
            </a:avLst>
          </a:prstGeom>
          <a:noFill/>
          <a:ln w="19050" cap="flat" cmpd="sng">
            <a:solidFill>
              <a:srgbClr val="23C181"/>
            </a:solidFill>
            <a:prstDash val="dot"/>
            <a:round/>
            <a:headEnd type="none" w="lg" len="lg"/>
            <a:tailEnd type="triangle" w="lg" len="lg"/>
          </a:ln>
        </p:spPr>
      </p:cxnSp>
      <p:cxnSp>
        <p:nvCxnSpPr>
          <p:cNvPr id="61" name="Shape 127">
            <a:extLst>
              <a:ext uri="{FF2B5EF4-FFF2-40B4-BE49-F238E27FC236}">
                <a16:creationId xmlns:a16="http://schemas.microsoft.com/office/drawing/2014/main" id="{8A469BEB-7BFF-FE45-BFE2-08BA52BBB5FD}"/>
              </a:ext>
            </a:extLst>
          </p:cNvPr>
          <p:cNvCxnSpPr>
            <a:cxnSpLocks/>
            <a:stCxn id="86" idx="0"/>
            <a:endCxn id="69" idx="1"/>
          </p:cNvCxnSpPr>
          <p:nvPr/>
        </p:nvCxnSpPr>
        <p:spPr>
          <a:xfrm flipV="1">
            <a:off x="7852723" y="2403796"/>
            <a:ext cx="1609456" cy="2454149"/>
          </a:xfrm>
          <a:prstGeom prst="straightConnector1">
            <a:avLst/>
          </a:prstGeom>
          <a:noFill/>
          <a:ln w="19050" cap="flat" cmpd="sng">
            <a:solidFill>
              <a:srgbClr val="23C181"/>
            </a:solidFill>
            <a:prstDash val="dot"/>
            <a:round/>
            <a:headEnd type="none" w="lg" len="lg"/>
            <a:tailEnd type="triangle" w="lg" len="lg"/>
          </a:ln>
        </p:spPr>
      </p:cxnSp>
      <p:grpSp>
        <p:nvGrpSpPr>
          <p:cNvPr id="62" name="Group 61">
            <a:extLst>
              <a:ext uri="{FF2B5EF4-FFF2-40B4-BE49-F238E27FC236}">
                <a16:creationId xmlns:a16="http://schemas.microsoft.com/office/drawing/2014/main" id="{A7C88E90-FB62-6E47-AA14-8D1BECAE1AFE}"/>
              </a:ext>
            </a:extLst>
          </p:cNvPr>
          <p:cNvGrpSpPr/>
          <p:nvPr/>
        </p:nvGrpSpPr>
        <p:grpSpPr>
          <a:xfrm>
            <a:off x="10628920" y="4348946"/>
            <a:ext cx="900707" cy="579283"/>
            <a:chOff x="10399881" y="4353470"/>
            <a:chExt cx="900707" cy="579283"/>
          </a:xfrm>
        </p:grpSpPr>
        <p:sp>
          <p:nvSpPr>
            <p:cNvPr id="65" name="Shape 168">
              <a:extLst>
                <a:ext uri="{FF2B5EF4-FFF2-40B4-BE49-F238E27FC236}">
                  <a16:creationId xmlns:a16="http://schemas.microsoft.com/office/drawing/2014/main" id="{EAC217FE-633C-C546-B3D7-BD5A31189864}"/>
                </a:ext>
              </a:extLst>
            </p:cNvPr>
            <p:cNvSpPr/>
            <p:nvPr/>
          </p:nvSpPr>
          <p:spPr>
            <a:xfrm>
              <a:off x="10399881" y="4385543"/>
              <a:ext cx="285600" cy="285600"/>
            </a:xfrm>
            <a:prstGeom prst="ellipse">
              <a:avLst/>
            </a:prstGeom>
            <a:solidFill>
              <a:schemeClr val="tx1"/>
            </a:solidFill>
            <a:ln w="9525" cap="flat" cmpd="sng">
              <a:solidFill>
                <a:schemeClr val="bg1">
                  <a:lumMod val="50000"/>
                </a:schemeClr>
              </a:solidFill>
              <a:prstDash val="solid"/>
              <a:round/>
              <a:headEnd type="none" w="med" len="med"/>
              <a:tailEnd type="none" w="med" len="med"/>
            </a:ln>
          </p:spPr>
          <p:txBody>
            <a:bodyPr wrap="square" lIns="121900" tIns="121900" rIns="121900" bIns="121900" anchor="ctr" anchorCtr="0">
              <a:noAutofit/>
            </a:bodyPr>
            <a:lstStyle/>
            <a:p>
              <a:pPr algn="ctr"/>
              <a:r>
                <a:rPr lang="en-US" dirty="0">
                  <a:solidFill>
                    <a:srgbClr val="FFFFFF"/>
                  </a:solidFill>
                  <a:latin typeface="Open Sans"/>
                  <a:ea typeface="Open Sans"/>
                  <a:cs typeface="Open Sans"/>
                  <a:sym typeface="Open Sans"/>
                </a:rPr>
                <a:t>4</a:t>
              </a:r>
              <a:endParaRPr dirty="0">
                <a:solidFill>
                  <a:srgbClr val="FFFFFF"/>
                </a:solidFill>
                <a:latin typeface="Open Sans"/>
                <a:ea typeface="Open Sans"/>
                <a:cs typeface="Open Sans"/>
                <a:sym typeface="Open Sans"/>
              </a:endParaRPr>
            </a:p>
          </p:txBody>
        </p:sp>
        <p:pic>
          <p:nvPicPr>
            <p:cNvPr id="66" name="Graphic 65">
              <a:extLst>
                <a:ext uri="{FF2B5EF4-FFF2-40B4-BE49-F238E27FC236}">
                  <a16:creationId xmlns:a16="http://schemas.microsoft.com/office/drawing/2014/main" id="{85368EA9-9A51-574A-86D1-62043C92DB4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830688" y="4353470"/>
              <a:ext cx="469900" cy="469900"/>
            </a:xfrm>
            <a:prstGeom prst="rect">
              <a:avLst/>
            </a:prstGeom>
          </p:spPr>
        </p:pic>
        <p:sp>
          <p:nvSpPr>
            <p:cNvPr id="67" name="Rectangle 66">
              <a:extLst>
                <a:ext uri="{FF2B5EF4-FFF2-40B4-BE49-F238E27FC236}">
                  <a16:creationId xmlns:a16="http://schemas.microsoft.com/office/drawing/2014/main" id="{114EFD1C-D88B-164F-99B9-8E054A45675F}"/>
                </a:ext>
              </a:extLst>
            </p:cNvPr>
            <p:cNvSpPr/>
            <p:nvPr/>
          </p:nvSpPr>
          <p:spPr>
            <a:xfrm>
              <a:off x="10893892" y="4671143"/>
              <a:ext cx="365806" cy="261610"/>
            </a:xfrm>
            <a:prstGeom prst="rect">
              <a:avLst/>
            </a:prstGeom>
          </p:spPr>
          <p:txBody>
            <a:bodyPr wrap="none">
              <a:spAutoFit/>
            </a:bodyPr>
            <a:lstStyle/>
            <a:p>
              <a:r>
                <a:rPr lang="en" sz="1100" dirty="0" err="1">
                  <a:solidFill>
                    <a:srgbClr val="343434"/>
                  </a:solidFill>
                </a:rPr>
                <a:t>jwt</a:t>
              </a:r>
              <a:endParaRPr lang="en-US" sz="1100" dirty="0"/>
            </a:p>
          </p:txBody>
        </p:sp>
      </p:grpSp>
      <p:grpSp>
        <p:nvGrpSpPr>
          <p:cNvPr id="68" name="Group 67">
            <a:extLst>
              <a:ext uri="{FF2B5EF4-FFF2-40B4-BE49-F238E27FC236}">
                <a16:creationId xmlns:a16="http://schemas.microsoft.com/office/drawing/2014/main" id="{18E33BC1-345B-544B-80B2-A6E22B24E986}"/>
              </a:ext>
            </a:extLst>
          </p:cNvPr>
          <p:cNvGrpSpPr/>
          <p:nvPr/>
        </p:nvGrpSpPr>
        <p:grpSpPr>
          <a:xfrm>
            <a:off x="8363196" y="1465873"/>
            <a:ext cx="2208421" cy="1957555"/>
            <a:chOff x="8363196" y="1465873"/>
            <a:chExt cx="2208421" cy="1957555"/>
          </a:xfrm>
        </p:grpSpPr>
        <p:pic>
          <p:nvPicPr>
            <p:cNvPr id="69" name="Shape 125" descr="conjur-circle-logo-1.png">
              <a:extLst>
                <a:ext uri="{FF2B5EF4-FFF2-40B4-BE49-F238E27FC236}">
                  <a16:creationId xmlns:a16="http://schemas.microsoft.com/office/drawing/2014/main" id="{D3C88C97-AE26-5246-A80E-5AE8B77E80F2}"/>
                </a:ext>
              </a:extLst>
            </p:cNvPr>
            <p:cNvPicPr preferRelativeResize="0"/>
            <p:nvPr/>
          </p:nvPicPr>
          <p:blipFill>
            <a:blip r:embed="rId7">
              <a:alphaModFix/>
            </a:blip>
            <a:stretch>
              <a:fillRect/>
            </a:stretch>
          </p:blipFill>
          <p:spPr>
            <a:xfrm>
              <a:off x="9462179" y="1849075"/>
              <a:ext cx="1109438" cy="1109442"/>
            </a:xfrm>
            <a:prstGeom prst="rect">
              <a:avLst/>
            </a:prstGeom>
            <a:noFill/>
            <a:ln>
              <a:noFill/>
            </a:ln>
          </p:spPr>
        </p:pic>
        <p:sp>
          <p:nvSpPr>
            <p:cNvPr id="70" name="Shape 168">
              <a:extLst>
                <a:ext uri="{FF2B5EF4-FFF2-40B4-BE49-F238E27FC236}">
                  <a16:creationId xmlns:a16="http://schemas.microsoft.com/office/drawing/2014/main" id="{BAADD72E-9FCA-5D4A-A1C4-4B09705243FF}"/>
                </a:ext>
              </a:extLst>
            </p:cNvPr>
            <p:cNvSpPr/>
            <p:nvPr/>
          </p:nvSpPr>
          <p:spPr>
            <a:xfrm>
              <a:off x="8994146" y="1474875"/>
              <a:ext cx="285600" cy="285600"/>
            </a:xfrm>
            <a:prstGeom prst="ellipse">
              <a:avLst/>
            </a:prstGeom>
            <a:solidFill>
              <a:schemeClr val="tx1"/>
            </a:solidFill>
            <a:ln w="9525" cap="flat" cmpd="sng">
              <a:solidFill>
                <a:schemeClr val="bg1">
                  <a:lumMod val="50000"/>
                </a:schemeClr>
              </a:solidFill>
              <a:prstDash val="solid"/>
              <a:round/>
              <a:headEnd type="none" w="med" len="med"/>
              <a:tailEnd type="none" w="med" len="med"/>
            </a:ln>
          </p:spPr>
          <p:txBody>
            <a:bodyPr wrap="square" lIns="121900" tIns="121900" rIns="121900" bIns="121900" anchor="ctr" anchorCtr="0">
              <a:noAutofit/>
            </a:bodyPr>
            <a:lstStyle/>
            <a:p>
              <a:pPr algn="ctr"/>
              <a:r>
                <a:rPr lang="en-US" dirty="0">
                  <a:solidFill>
                    <a:srgbClr val="FFFFFF"/>
                  </a:solidFill>
                  <a:latin typeface="Open Sans"/>
                  <a:ea typeface="Open Sans"/>
                  <a:cs typeface="Open Sans"/>
                  <a:sym typeface="Open Sans"/>
                </a:rPr>
                <a:t>1</a:t>
              </a:r>
              <a:endParaRPr dirty="0">
                <a:solidFill>
                  <a:srgbClr val="FFFFFF"/>
                </a:solidFill>
                <a:latin typeface="Open Sans"/>
                <a:ea typeface="Open Sans"/>
                <a:cs typeface="Open Sans"/>
                <a:sym typeface="Open Sans"/>
              </a:endParaRPr>
            </a:p>
          </p:txBody>
        </p:sp>
        <p:pic>
          <p:nvPicPr>
            <p:cNvPr id="73" name="Shape 149" descr="machine-identity-cybrgreen.png">
              <a:extLst>
                <a:ext uri="{FF2B5EF4-FFF2-40B4-BE49-F238E27FC236}">
                  <a16:creationId xmlns:a16="http://schemas.microsoft.com/office/drawing/2014/main" id="{CA24029A-8BDF-E547-9F5F-802BC09B416B}"/>
                </a:ext>
              </a:extLst>
            </p:cNvPr>
            <p:cNvPicPr preferRelativeResize="0"/>
            <p:nvPr/>
          </p:nvPicPr>
          <p:blipFill>
            <a:blip r:embed="rId8">
              <a:alphaModFix/>
            </a:blip>
            <a:stretch>
              <a:fillRect/>
            </a:stretch>
          </p:blipFill>
          <p:spPr>
            <a:xfrm>
              <a:off x="9418774" y="1465873"/>
              <a:ext cx="303059" cy="303605"/>
            </a:xfrm>
            <a:prstGeom prst="rect">
              <a:avLst/>
            </a:prstGeom>
            <a:noFill/>
            <a:ln>
              <a:noFill/>
            </a:ln>
          </p:spPr>
        </p:pic>
        <p:sp>
          <p:nvSpPr>
            <p:cNvPr id="74" name="Shape 168">
              <a:extLst>
                <a:ext uri="{FF2B5EF4-FFF2-40B4-BE49-F238E27FC236}">
                  <a16:creationId xmlns:a16="http://schemas.microsoft.com/office/drawing/2014/main" id="{82F473D2-F570-B042-8EF9-02F387DC3C4F}"/>
                </a:ext>
              </a:extLst>
            </p:cNvPr>
            <p:cNvSpPr/>
            <p:nvPr/>
          </p:nvSpPr>
          <p:spPr>
            <a:xfrm>
              <a:off x="8363196" y="2915480"/>
              <a:ext cx="285600" cy="285600"/>
            </a:xfrm>
            <a:prstGeom prst="ellipse">
              <a:avLst/>
            </a:prstGeom>
            <a:solidFill>
              <a:schemeClr val="tx1"/>
            </a:solidFill>
            <a:ln w="9525" cap="flat" cmpd="sng">
              <a:solidFill>
                <a:schemeClr val="bg1">
                  <a:lumMod val="50000"/>
                </a:schemeClr>
              </a:solidFill>
              <a:prstDash val="solid"/>
              <a:round/>
              <a:headEnd type="none" w="med" len="med"/>
              <a:tailEnd type="none" w="med" len="med"/>
            </a:ln>
          </p:spPr>
          <p:txBody>
            <a:bodyPr wrap="square" lIns="121900" tIns="121900" rIns="121900" bIns="121900" anchor="ctr" anchorCtr="0">
              <a:noAutofit/>
            </a:bodyPr>
            <a:lstStyle/>
            <a:p>
              <a:pPr algn="ctr"/>
              <a:r>
                <a:rPr lang="en-US" dirty="0">
                  <a:solidFill>
                    <a:srgbClr val="FFFFFF"/>
                  </a:solidFill>
                  <a:latin typeface="Open Sans"/>
                  <a:ea typeface="Open Sans"/>
                  <a:cs typeface="Open Sans"/>
                  <a:sym typeface="Open Sans"/>
                </a:rPr>
                <a:t>3</a:t>
              </a:r>
              <a:endParaRPr dirty="0">
                <a:solidFill>
                  <a:srgbClr val="FFFFFF"/>
                </a:solidFill>
                <a:latin typeface="Open Sans"/>
                <a:ea typeface="Open Sans"/>
                <a:cs typeface="Open Sans"/>
                <a:sym typeface="Open Sans"/>
              </a:endParaRPr>
            </a:p>
          </p:txBody>
        </p:sp>
        <p:pic>
          <p:nvPicPr>
            <p:cNvPr id="75" name="Shape 149" descr="machine-identity-cybrgreen.png">
              <a:extLst>
                <a:ext uri="{FF2B5EF4-FFF2-40B4-BE49-F238E27FC236}">
                  <a16:creationId xmlns:a16="http://schemas.microsoft.com/office/drawing/2014/main" id="{8C53424E-7462-A444-9788-4D40B0FBC7DC}"/>
                </a:ext>
              </a:extLst>
            </p:cNvPr>
            <p:cNvPicPr preferRelativeResize="0"/>
            <p:nvPr/>
          </p:nvPicPr>
          <p:blipFill>
            <a:blip r:embed="rId8">
              <a:alphaModFix/>
            </a:blip>
            <a:stretch>
              <a:fillRect/>
            </a:stretch>
          </p:blipFill>
          <p:spPr>
            <a:xfrm>
              <a:off x="8698246" y="2931219"/>
              <a:ext cx="303059" cy="303605"/>
            </a:xfrm>
            <a:prstGeom prst="rect">
              <a:avLst/>
            </a:prstGeom>
            <a:noFill/>
            <a:ln>
              <a:noFill/>
            </a:ln>
          </p:spPr>
        </p:pic>
        <p:pic>
          <p:nvPicPr>
            <p:cNvPr id="76" name="Graphic 75">
              <a:extLst>
                <a:ext uri="{FF2B5EF4-FFF2-40B4-BE49-F238E27FC236}">
                  <a16:creationId xmlns:a16="http://schemas.microsoft.com/office/drawing/2014/main" id="{421BB049-C557-FC43-8D48-1DBAE936FC3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026778" y="2837517"/>
              <a:ext cx="469900" cy="469900"/>
            </a:xfrm>
            <a:prstGeom prst="rect">
              <a:avLst/>
            </a:prstGeom>
          </p:spPr>
        </p:pic>
        <p:sp>
          <p:nvSpPr>
            <p:cNvPr id="77" name="Rectangle 76">
              <a:extLst>
                <a:ext uri="{FF2B5EF4-FFF2-40B4-BE49-F238E27FC236}">
                  <a16:creationId xmlns:a16="http://schemas.microsoft.com/office/drawing/2014/main" id="{A8419726-C52D-1C49-A130-5B63CB12F357}"/>
                </a:ext>
              </a:extLst>
            </p:cNvPr>
            <p:cNvSpPr/>
            <p:nvPr/>
          </p:nvSpPr>
          <p:spPr>
            <a:xfrm>
              <a:off x="9078385" y="3161818"/>
              <a:ext cx="365806" cy="261610"/>
            </a:xfrm>
            <a:prstGeom prst="rect">
              <a:avLst/>
            </a:prstGeom>
          </p:spPr>
          <p:txBody>
            <a:bodyPr wrap="none">
              <a:spAutoFit/>
            </a:bodyPr>
            <a:lstStyle/>
            <a:p>
              <a:r>
                <a:rPr lang="en" sz="1100" dirty="0" err="1">
                  <a:solidFill>
                    <a:srgbClr val="343434"/>
                  </a:solidFill>
                </a:rPr>
                <a:t>jwt</a:t>
              </a:r>
              <a:endParaRPr lang="en-US" sz="1100" dirty="0"/>
            </a:p>
          </p:txBody>
        </p:sp>
        <p:sp>
          <p:nvSpPr>
            <p:cNvPr id="78" name="Rectangle 77">
              <a:extLst>
                <a:ext uri="{FF2B5EF4-FFF2-40B4-BE49-F238E27FC236}">
                  <a16:creationId xmlns:a16="http://schemas.microsoft.com/office/drawing/2014/main" id="{3BF9E76E-A85C-8946-8E7D-560A11E3ADE5}"/>
                </a:ext>
              </a:extLst>
            </p:cNvPr>
            <p:cNvSpPr/>
            <p:nvPr/>
          </p:nvSpPr>
          <p:spPr>
            <a:xfrm>
              <a:off x="8502385" y="3161770"/>
              <a:ext cx="623889" cy="261610"/>
            </a:xfrm>
            <a:prstGeom prst="rect">
              <a:avLst/>
            </a:prstGeom>
          </p:spPr>
          <p:txBody>
            <a:bodyPr wrap="none">
              <a:spAutoFit/>
            </a:bodyPr>
            <a:lstStyle/>
            <a:p>
              <a:r>
                <a:rPr lang="en" sz="1100" dirty="0">
                  <a:solidFill>
                    <a:srgbClr val="343434"/>
                  </a:solidFill>
                </a:rPr>
                <a:t>identity</a:t>
              </a:r>
              <a:endParaRPr lang="en-US" sz="1100" dirty="0"/>
            </a:p>
          </p:txBody>
        </p:sp>
        <p:sp>
          <p:nvSpPr>
            <p:cNvPr id="79" name="Rectangle 78">
              <a:extLst>
                <a:ext uri="{FF2B5EF4-FFF2-40B4-BE49-F238E27FC236}">
                  <a16:creationId xmlns:a16="http://schemas.microsoft.com/office/drawing/2014/main" id="{2E55E288-3623-5844-B451-4996D14ECAB9}"/>
                </a:ext>
              </a:extLst>
            </p:cNvPr>
            <p:cNvSpPr/>
            <p:nvPr/>
          </p:nvSpPr>
          <p:spPr>
            <a:xfrm>
              <a:off x="9266567" y="1706398"/>
              <a:ext cx="623889" cy="261610"/>
            </a:xfrm>
            <a:prstGeom prst="rect">
              <a:avLst/>
            </a:prstGeom>
          </p:spPr>
          <p:txBody>
            <a:bodyPr wrap="none">
              <a:spAutoFit/>
            </a:bodyPr>
            <a:lstStyle/>
            <a:p>
              <a:r>
                <a:rPr lang="en" sz="1100" dirty="0">
                  <a:solidFill>
                    <a:srgbClr val="343434"/>
                  </a:solidFill>
                </a:rPr>
                <a:t>identity</a:t>
              </a:r>
              <a:endParaRPr lang="en-US" sz="1100" dirty="0"/>
            </a:p>
          </p:txBody>
        </p:sp>
      </p:grpSp>
      <p:grpSp>
        <p:nvGrpSpPr>
          <p:cNvPr id="80" name="Group 79">
            <a:extLst>
              <a:ext uri="{FF2B5EF4-FFF2-40B4-BE49-F238E27FC236}">
                <a16:creationId xmlns:a16="http://schemas.microsoft.com/office/drawing/2014/main" id="{958DF16C-3337-764D-BA56-C6AD3F0C582F}"/>
              </a:ext>
            </a:extLst>
          </p:cNvPr>
          <p:cNvGrpSpPr/>
          <p:nvPr/>
        </p:nvGrpSpPr>
        <p:grpSpPr>
          <a:xfrm>
            <a:off x="7231323" y="4066792"/>
            <a:ext cx="2501068" cy="2359346"/>
            <a:chOff x="7231323" y="4066792"/>
            <a:chExt cx="2501068" cy="2359346"/>
          </a:xfrm>
        </p:grpSpPr>
        <p:sp>
          <p:nvSpPr>
            <p:cNvPr id="81" name="Shape 168">
              <a:extLst>
                <a:ext uri="{FF2B5EF4-FFF2-40B4-BE49-F238E27FC236}">
                  <a16:creationId xmlns:a16="http://schemas.microsoft.com/office/drawing/2014/main" id="{030C0C06-7838-154A-A960-BC8862B06CD8}"/>
                </a:ext>
              </a:extLst>
            </p:cNvPr>
            <p:cNvSpPr/>
            <p:nvPr/>
          </p:nvSpPr>
          <p:spPr>
            <a:xfrm>
              <a:off x="7498100" y="6013241"/>
              <a:ext cx="285600" cy="285600"/>
            </a:xfrm>
            <a:prstGeom prst="ellipse">
              <a:avLst/>
            </a:prstGeom>
            <a:solidFill>
              <a:schemeClr val="tx1"/>
            </a:solidFill>
            <a:ln w="9525" cap="flat" cmpd="sng">
              <a:solidFill>
                <a:schemeClr val="bg1">
                  <a:lumMod val="50000"/>
                </a:schemeClr>
              </a:solidFill>
              <a:prstDash val="solid"/>
              <a:round/>
              <a:headEnd type="none" w="med" len="med"/>
              <a:tailEnd type="none" w="med" len="med"/>
            </a:ln>
          </p:spPr>
          <p:txBody>
            <a:bodyPr wrap="square" lIns="121900" tIns="121900" rIns="121900" bIns="121900" anchor="ctr" anchorCtr="0">
              <a:noAutofit/>
            </a:bodyPr>
            <a:lstStyle/>
            <a:p>
              <a:pPr algn="ctr"/>
              <a:r>
                <a:rPr lang="en-US" dirty="0">
                  <a:solidFill>
                    <a:srgbClr val="FFFFFF"/>
                  </a:solidFill>
                  <a:latin typeface="Open Sans"/>
                  <a:ea typeface="Open Sans"/>
                  <a:cs typeface="Open Sans"/>
                  <a:sym typeface="Open Sans"/>
                </a:rPr>
                <a:t>2</a:t>
              </a:r>
              <a:endParaRPr dirty="0">
                <a:solidFill>
                  <a:srgbClr val="FFFFFF"/>
                </a:solidFill>
                <a:latin typeface="Open Sans"/>
                <a:ea typeface="Open Sans"/>
                <a:cs typeface="Open Sans"/>
                <a:sym typeface="Open Sans"/>
              </a:endParaRPr>
            </a:p>
          </p:txBody>
        </p:sp>
        <p:sp>
          <p:nvSpPr>
            <p:cNvPr id="85" name="Shape 168">
              <a:extLst>
                <a:ext uri="{FF2B5EF4-FFF2-40B4-BE49-F238E27FC236}">
                  <a16:creationId xmlns:a16="http://schemas.microsoft.com/office/drawing/2014/main" id="{C871C9D0-B8BD-5248-B28C-9F23B65CF5B9}"/>
                </a:ext>
              </a:extLst>
            </p:cNvPr>
            <p:cNvSpPr/>
            <p:nvPr/>
          </p:nvSpPr>
          <p:spPr>
            <a:xfrm>
              <a:off x="8715705" y="4231574"/>
              <a:ext cx="285600" cy="285600"/>
            </a:xfrm>
            <a:prstGeom prst="ellipse">
              <a:avLst/>
            </a:prstGeom>
            <a:solidFill>
              <a:schemeClr val="tx1"/>
            </a:solidFill>
            <a:ln w="9525" cap="flat" cmpd="sng">
              <a:solidFill>
                <a:schemeClr val="bg1">
                  <a:lumMod val="50000"/>
                </a:schemeClr>
              </a:solidFill>
              <a:prstDash val="solid"/>
              <a:round/>
              <a:headEnd type="none" w="med" len="med"/>
              <a:tailEnd type="none" w="med" len="med"/>
            </a:ln>
          </p:spPr>
          <p:txBody>
            <a:bodyPr wrap="square" lIns="121900" tIns="121900" rIns="121900" bIns="121900" anchor="ctr" anchorCtr="0">
              <a:noAutofit/>
            </a:bodyPr>
            <a:lstStyle/>
            <a:p>
              <a:pPr algn="ctr"/>
              <a:r>
                <a:rPr lang="en-US" dirty="0">
                  <a:solidFill>
                    <a:srgbClr val="FFFFFF"/>
                  </a:solidFill>
                  <a:latin typeface="Open Sans"/>
                  <a:ea typeface="Open Sans"/>
                  <a:cs typeface="Open Sans"/>
                  <a:sym typeface="Open Sans"/>
                </a:rPr>
                <a:t>5</a:t>
              </a:r>
              <a:endParaRPr dirty="0">
                <a:solidFill>
                  <a:srgbClr val="FFFFFF"/>
                </a:solidFill>
                <a:latin typeface="Open Sans"/>
                <a:ea typeface="Open Sans"/>
                <a:cs typeface="Open Sans"/>
                <a:sym typeface="Open Sans"/>
              </a:endParaRPr>
            </a:p>
          </p:txBody>
        </p:sp>
        <p:pic>
          <p:nvPicPr>
            <p:cNvPr id="86" name="Shape 2880">
              <a:extLst>
                <a:ext uri="{FF2B5EF4-FFF2-40B4-BE49-F238E27FC236}">
                  <a16:creationId xmlns:a16="http://schemas.microsoft.com/office/drawing/2014/main" id="{3FD69B6D-3290-B44B-A967-B645C5CD68E6}"/>
                </a:ext>
              </a:extLst>
            </p:cNvPr>
            <p:cNvPicPr preferRelativeResize="0"/>
            <p:nvPr/>
          </p:nvPicPr>
          <p:blipFill rotWithShape="1">
            <a:blip r:embed="rId9" cstate="print">
              <a:alphaModFix/>
              <a:extLst>
                <a:ext uri="{28A0092B-C50C-407E-A947-70E740481C1C}">
                  <a14:useLocalDpi xmlns:a14="http://schemas.microsoft.com/office/drawing/2010/main"/>
                </a:ext>
              </a:extLst>
            </a:blip>
            <a:srcRect/>
            <a:stretch/>
          </p:blipFill>
          <p:spPr>
            <a:xfrm>
              <a:off x="7231323" y="4857945"/>
              <a:ext cx="1242800" cy="925600"/>
            </a:xfrm>
            <a:prstGeom prst="rect">
              <a:avLst/>
            </a:prstGeom>
            <a:noFill/>
            <a:ln>
              <a:noFill/>
            </a:ln>
          </p:spPr>
        </p:pic>
        <p:sp>
          <p:nvSpPr>
            <p:cNvPr id="87" name="Rectangle 86">
              <a:extLst>
                <a:ext uri="{FF2B5EF4-FFF2-40B4-BE49-F238E27FC236}">
                  <a16:creationId xmlns:a16="http://schemas.microsoft.com/office/drawing/2014/main" id="{2088CD7C-E6D3-F34D-918A-7794D316ECCA}"/>
                </a:ext>
              </a:extLst>
            </p:cNvPr>
            <p:cNvSpPr/>
            <p:nvPr/>
          </p:nvSpPr>
          <p:spPr>
            <a:xfrm>
              <a:off x="7997390" y="6164528"/>
              <a:ext cx="365806" cy="261610"/>
            </a:xfrm>
            <a:prstGeom prst="rect">
              <a:avLst/>
            </a:prstGeom>
          </p:spPr>
          <p:txBody>
            <a:bodyPr wrap="none">
              <a:spAutoFit/>
            </a:bodyPr>
            <a:lstStyle/>
            <a:p>
              <a:r>
                <a:rPr lang="en" sz="1100" dirty="0" err="1">
                  <a:solidFill>
                    <a:srgbClr val="343434"/>
                  </a:solidFill>
                </a:rPr>
                <a:t>jwt</a:t>
              </a:r>
              <a:endParaRPr lang="en-US" sz="1100" dirty="0"/>
            </a:p>
          </p:txBody>
        </p:sp>
        <p:sp>
          <p:nvSpPr>
            <p:cNvPr id="88" name="Rectangle 87">
              <a:extLst>
                <a:ext uri="{FF2B5EF4-FFF2-40B4-BE49-F238E27FC236}">
                  <a16:creationId xmlns:a16="http://schemas.microsoft.com/office/drawing/2014/main" id="{259E2689-8B8D-FD41-B980-7D617B3FB5AB}"/>
                </a:ext>
              </a:extLst>
            </p:cNvPr>
            <p:cNvSpPr/>
            <p:nvPr/>
          </p:nvSpPr>
          <p:spPr>
            <a:xfrm>
              <a:off x="9167202" y="4483941"/>
              <a:ext cx="550151" cy="430887"/>
            </a:xfrm>
            <a:prstGeom prst="rect">
              <a:avLst/>
            </a:prstGeom>
          </p:spPr>
          <p:txBody>
            <a:bodyPr wrap="none">
              <a:spAutoFit/>
            </a:bodyPr>
            <a:lstStyle/>
            <a:p>
              <a:pPr algn="ctr"/>
              <a:r>
                <a:rPr lang="en-US" sz="1100" dirty="0">
                  <a:solidFill>
                    <a:srgbClr val="343434"/>
                  </a:solidFill>
                </a:rPr>
                <a:t>a</a:t>
              </a:r>
              <a:r>
                <a:rPr lang="en" sz="1100" dirty="0" err="1">
                  <a:solidFill>
                    <a:srgbClr val="343434"/>
                  </a:solidFill>
                </a:rPr>
                <a:t>ccess</a:t>
              </a:r>
              <a:br>
                <a:rPr lang="en" sz="1100" dirty="0">
                  <a:solidFill>
                    <a:srgbClr val="343434"/>
                  </a:solidFill>
                </a:rPr>
              </a:br>
              <a:r>
                <a:rPr lang="en" sz="1100" dirty="0">
                  <a:solidFill>
                    <a:srgbClr val="343434"/>
                  </a:solidFill>
                </a:rPr>
                <a:t>token</a:t>
              </a:r>
              <a:endParaRPr lang="en-US" sz="1100" dirty="0"/>
            </a:p>
          </p:txBody>
        </p:sp>
        <p:grpSp>
          <p:nvGrpSpPr>
            <p:cNvPr id="89" name="Group 88">
              <a:extLst>
                <a:ext uri="{FF2B5EF4-FFF2-40B4-BE49-F238E27FC236}">
                  <a16:creationId xmlns:a16="http://schemas.microsoft.com/office/drawing/2014/main" id="{7554308E-03F6-9546-B1D3-0D866705C516}"/>
                </a:ext>
              </a:extLst>
            </p:cNvPr>
            <p:cNvGrpSpPr/>
            <p:nvPr/>
          </p:nvGrpSpPr>
          <p:grpSpPr>
            <a:xfrm>
              <a:off x="9198639" y="4066792"/>
              <a:ext cx="533752" cy="529603"/>
              <a:chOff x="9083072" y="4044143"/>
              <a:chExt cx="533752" cy="529603"/>
            </a:xfrm>
          </p:grpSpPr>
          <p:pic>
            <p:nvPicPr>
              <p:cNvPr id="90" name="Graphic 89">
                <a:extLst>
                  <a:ext uri="{FF2B5EF4-FFF2-40B4-BE49-F238E27FC236}">
                    <a16:creationId xmlns:a16="http://schemas.microsoft.com/office/drawing/2014/main" id="{CB5D24A7-53D5-1C49-B91C-ABA193D2F540}"/>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083072" y="4044143"/>
                <a:ext cx="529603" cy="529603"/>
              </a:xfrm>
              <a:prstGeom prst="rect">
                <a:avLst/>
              </a:prstGeom>
            </p:spPr>
          </p:pic>
          <p:sp>
            <p:nvSpPr>
              <p:cNvPr id="91" name="Manual Input 90">
                <a:extLst>
                  <a:ext uri="{FF2B5EF4-FFF2-40B4-BE49-F238E27FC236}">
                    <a16:creationId xmlns:a16="http://schemas.microsoft.com/office/drawing/2014/main" id="{BDB24106-8912-EB41-A8C2-F7149C9BCF33}"/>
                  </a:ext>
                </a:extLst>
              </p:cNvPr>
              <p:cNvSpPr/>
              <p:nvPr/>
            </p:nvSpPr>
            <p:spPr>
              <a:xfrm rot="416905" flipV="1">
                <a:off x="9172616" y="4044379"/>
                <a:ext cx="444208" cy="240105"/>
              </a:xfrm>
              <a:prstGeom prst="flowChartManualInpu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82" name="Graphic 81">
              <a:extLst>
                <a:ext uri="{FF2B5EF4-FFF2-40B4-BE49-F238E27FC236}">
                  <a16:creationId xmlns:a16="http://schemas.microsoft.com/office/drawing/2014/main" id="{06295B5C-D2CF-7947-9BCB-E00F6A734ED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942167" y="5789383"/>
              <a:ext cx="469900" cy="469900"/>
            </a:xfrm>
            <a:prstGeom prst="rect">
              <a:avLst/>
            </a:prstGeom>
          </p:spPr>
        </p:pic>
      </p:grpSp>
      <p:grpSp>
        <p:nvGrpSpPr>
          <p:cNvPr id="6" name="Group 5">
            <a:extLst>
              <a:ext uri="{FF2B5EF4-FFF2-40B4-BE49-F238E27FC236}">
                <a16:creationId xmlns:a16="http://schemas.microsoft.com/office/drawing/2014/main" id="{799CD35C-36B4-9B47-9830-9B807EFC5628}"/>
              </a:ext>
            </a:extLst>
          </p:cNvPr>
          <p:cNvGrpSpPr/>
          <p:nvPr/>
        </p:nvGrpSpPr>
        <p:grpSpPr>
          <a:xfrm>
            <a:off x="10711139" y="5182457"/>
            <a:ext cx="898327" cy="1071811"/>
            <a:chOff x="9214884" y="5188369"/>
            <a:chExt cx="530400" cy="632830"/>
          </a:xfrm>
        </p:grpSpPr>
        <p:sp>
          <p:nvSpPr>
            <p:cNvPr id="100" name="Rectangle 99">
              <a:extLst>
                <a:ext uri="{FF2B5EF4-FFF2-40B4-BE49-F238E27FC236}">
                  <a16:creationId xmlns:a16="http://schemas.microsoft.com/office/drawing/2014/main" id="{681F40FA-D21B-EF48-A2FE-A67A3B118228}"/>
                </a:ext>
              </a:extLst>
            </p:cNvPr>
            <p:cNvSpPr/>
            <p:nvPr/>
          </p:nvSpPr>
          <p:spPr>
            <a:xfrm>
              <a:off x="9251084" y="5675823"/>
              <a:ext cx="461116" cy="145376"/>
            </a:xfrm>
            <a:prstGeom prst="rect">
              <a:avLst/>
            </a:prstGeom>
          </p:spPr>
          <p:txBody>
            <a:bodyPr wrap="none">
              <a:spAutoFit/>
            </a:bodyPr>
            <a:lstStyle/>
            <a:p>
              <a:pPr algn="ctr"/>
              <a:r>
                <a:rPr lang="en-US" sz="1000" dirty="0">
                  <a:solidFill>
                    <a:schemeClr val="tx1">
                      <a:lumMod val="50000"/>
                      <a:lumOff val="50000"/>
                    </a:schemeClr>
                  </a:solidFill>
                </a:rPr>
                <a:t>Cloud IAM</a:t>
              </a:r>
            </a:p>
          </p:txBody>
        </p:sp>
        <p:pic>
          <p:nvPicPr>
            <p:cNvPr id="56" name="Shape 358" descr="Cloud-IAM_256px.png">
              <a:extLst>
                <a:ext uri="{FF2B5EF4-FFF2-40B4-BE49-F238E27FC236}">
                  <a16:creationId xmlns:a16="http://schemas.microsoft.com/office/drawing/2014/main" id="{8096BFB9-C527-1846-8526-A41175EB2804}"/>
                </a:ext>
              </a:extLst>
            </p:cNvPr>
            <p:cNvPicPr preferRelativeResize="0"/>
            <p:nvPr/>
          </p:nvPicPr>
          <p:blipFill rotWithShape="1">
            <a:blip r:embed="rId12">
              <a:alphaModFix/>
            </a:blip>
            <a:srcRect t="5092" b="5092"/>
            <a:stretch/>
          </p:blipFill>
          <p:spPr>
            <a:xfrm>
              <a:off x="9214884" y="5188369"/>
              <a:ext cx="530400" cy="476400"/>
            </a:xfrm>
            <a:prstGeom prst="rect">
              <a:avLst/>
            </a:prstGeom>
            <a:noFill/>
            <a:ln>
              <a:noFill/>
            </a:ln>
          </p:spPr>
        </p:pic>
      </p:grpSp>
    </p:spTree>
    <p:extLst>
      <p:ext uri="{BB962C8B-B14F-4D97-AF65-F5344CB8AC3E}">
        <p14:creationId xmlns:p14="http://schemas.microsoft.com/office/powerpoint/2010/main" val="3495434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870"/>
        <p:cNvGrpSpPr/>
        <p:nvPr/>
      </p:nvGrpSpPr>
      <p:grpSpPr>
        <a:xfrm>
          <a:off x="0" y="0"/>
          <a:ext cx="0" cy="0"/>
          <a:chOff x="0" y="0"/>
          <a:chExt cx="0" cy="0"/>
        </a:xfrm>
      </p:grpSpPr>
      <p:sp>
        <p:nvSpPr>
          <p:cNvPr id="2871" name="Shape 2871"/>
          <p:cNvSpPr txBox="1"/>
          <p:nvPr/>
        </p:nvSpPr>
        <p:spPr>
          <a:xfrm>
            <a:off x="0" y="0"/>
            <a:ext cx="7935200" cy="925600"/>
          </a:xfrm>
          <a:prstGeom prst="rect">
            <a:avLst/>
          </a:prstGeom>
          <a:noFill/>
          <a:ln>
            <a:noFill/>
          </a:ln>
        </p:spPr>
        <p:txBody>
          <a:bodyPr lIns="121900" tIns="121900" rIns="121900" bIns="121900" anchor="t" anchorCtr="0">
            <a:noAutofit/>
          </a:bodyPr>
          <a:lstStyle/>
          <a:p>
            <a:pPr marL="0" marR="0" lvl="0" indent="0" algn="l" rtl="0">
              <a:spcBef>
                <a:spcPts val="0"/>
              </a:spcBef>
              <a:buNone/>
            </a:pPr>
            <a:endParaRPr sz="3200" b="1">
              <a:solidFill>
                <a:srgbClr val="0B5394"/>
              </a:solidFill>
              <a:latin typeface="Calibri"/>
              <a:ea typeface="Calibri"/>
              <a:cs typeface="Calibri"/>
              <a:sym typeface="Calibri"/>
            </a:endParaRPr>
          </a:p>
        </p:txBody>
      </p:sp>
      <p:grpSp>
        <p:nvGrpSpPr>
          <p:cNvPr id="2893" name="Shape 2893"/>
          <p:cNvGrpSpPr/>
          <p:nvPr/>
        </p:nvGrpSpPr>
        <p:grpSpPr>
          <a:xfrm>
            <a:off x="7641933" y="4221016"/>
            <a:ext cx="407599" cy="510000"/>
            <a:chOff x="1664075" y="1398150"/>
            <a:chExt cx="305699" cy="382499"/>
          </a:xfrm>
        </p:grpSpPr>
        <p:sp>
          <p:nvSpPr>
            <p:cNvPr id="2894" name="Shape 2894"/>
            <p:cNvSpPr/>
            <p:nvPr/>
          </p:nvSpPr>
          <p:spPr>
            <a:xfrm>
              <a:off x="1664075" y="1454350"/>
              <a:ext cx="288000" cy="288000"/>
            </a:xfrm>
            <a:prstGeom prst="ellipse">
              <a:avLst/>
            </a:prstGeom>
            <a:solidFill>
              <a:srgbClr val="23C181"/>
            </a:solidFill>
            <a:ln w="9525" cap="flat" cmpd="sng">
              <a:solidFill>
                <a:srgbClr val="23C181"/>
              </a:solidFill>
              <a:prstDash val="solid"/>
              <a:round/>
              <a:headEnd type="none" w="med" len="med"/>
              <a:tailEnd type="none" w="med" len="med"/>
            </a:ln>
          </p:spPr>
          <p:txBody>
            <a:bodyPr lIns="121900" tIns="121900" rIns="121900" bIns="121900" anchor="ctr" anchorCtr="0">
              <a:noAutofit/>
            </a:bodyPr>
            <a:lstStyle/>
            <a:p>
              <a:pPr marL="0" marR="0" lvl="0" indent="0" algn="l" rtl="0">
                <a:spcBef>
                  <a:spcPts val="0"/>
                </a:spcBef>
                <a:buNone/>
              </a:pPr>
              <a:endParaRPr sz="2400">
                <a:solidFill>
                  <a:schemeClr val="dk1"/>
                </a:solidFill>
                <a:latin typeface="Calibri"/>
                <a:ea typeface="Calibri"/>
                <a:cs typeface="Calibri"/>
                <a:sym typeface="Calibri"/>
              </a:endParaRPr>
            </a:p>
          </p:txBody>
        </p:sp>
        <p:sp>
          <p:nvSpPr>
            <p:cNvPr id="2895" name="Shape 2895"/>
            <p:cNvSpPr txBox="1"/>
            <p:nvPr/>
          </p:nvSpPr>
          <p:spPr>
            <a:xfrm>
              <a:off x="1664075" y="1398150"/>
              <a:ext cx="305699" cy="382499"/>
            </a:xfrm>
            <a:prstGeom prst="rect">
              <a:avLst/>
            </a:prstGeom>
            <a:noFill/>
            <a:ln>
              <a:noFill/>
            </a:ln>
          </p:spPr>
          <p:txBody>
            <a:bodyPr lIns="121900" tIns="121900" rIns="121900" bIns="121900" anchor="t" anchorCtr="0">
              <a:noAutofit/>
            </a:bodyPr>
            <a:lstStyle/>
            <a:p>
              <a:pPr marL="0" marR="0" lvl="0" indent="0" algn="l" rtl="0">
                <a:spcBef>
                  <a:spcPts val="0"/>
                </a:spcBef>
                <a:buSzPct val="25000"/>
                <a:buNone/>
              </a:pPr>
              <a:r>
                <a:rPr lang="en-US" sz="2400">
                  <a:solidFill>
                    <a:srgbClr val="FFFFFF"/>
                  </a:solidFill>
                  <a:latin typeface="Calibri"/>
                  <a:ea typeface="Calibri"/>
                  <a:cs typeface="Calibri"/>
                  <a:sym typeface="Calibri"/>
                </a:rPr>
                <a:t>3</a:t>
              </a:r>
            </a:p>
          </p:txBody>
        </p:sp>
      </p:grpSp>
      <p:sp>
        <p:nvSpPr>
          <p:cNvPr id="2" name="Title 1">
            <a:extLst>
              <a:ext uri="{FF2B5EF4-FFF2-40B4-BE49-F238E27FC236}">
                <a16:creationId xmlns:a16="http://schemas.microsoft.com/office/drawing/2014/main" id="{42BFD71B-1413-E34A-8856-BDE934F559C6}"/>
              </a:ext>
            </a:extLst>
          </p:cNvPr>
          <p:cNvSpPr>
            <a:spLocks noGrp="1"/>
          </p:cNvSpPr>
          <p:nvPr>
            <p:ph type="title"/>
          </p:nvPr>
        </p:nvSpPr>
        <p:spPr>
          <a:xfrm>
            <a:off x="329852" y="327666"/>
            <a:ext cx="11544822" cy="402352"/>
          </a:xfrm>
        </p:spPr>
        <p:txBody>
          <a:bodyPr/>
          <a:lstStyle/>
          <a:p>
            <a:r>
              <a:rPr lang="en-US" dirty="0">
                <a:sym typeface="Arial"/>
              </a:rPr>
              <a:t>Summon for Secrets Injection</a:t>
            </a:r>
            <a:endParaRPr lang="en-US" dirty="0"/>
          </a:p>
        </p:txBody>
      </p:sp>
      <p:pic>
        <p:nvPicPr>
          <p:cNvPr id="75" name="Shape 801">
            <a:extLst>
              <a:ext uri="{FF2B5EF4-FFF2-40B4-BE49-F238E27FC236}">
                <a16:creationId xmlns:a16="http://schemas.microsoft.com/office/drawing/2014/main" id="{06372F45-446C-2347-BA71-C54F6E1F8E1E}"/>
              </a:ext>
            </a:extLst>
          </p:cNvPr>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3904568" y="925600"/>
            <a:ext cx="1173418" cy="2001521"/>
          </a:xfrm>
          <a:prstGeom prst="rect">
            <a:avLst/>
          </a:prstGeom>
          <a:noFill/>
          <a:ln>
            <a:noFill/>
          </a:ln>
        </p:spPr>
      </p:pic>
      <p:pic>
        <p:nvPicPr>
          <p:cNvPr id="76" name="Shape 2872" descr="conjur-circle-logo-1.png">
            <a:extLst>
              <a:ext uri="{FF2B5EF4-FFF2-40B4-BE49-F238E27FC236}">
                <a16:creationId xmlns:a16="http://schemas.microsoft.com/office/drawing/2014/main" id="{CBD3E8B3-0B0F-D248-8704-0E34A1F9885A}"/>
              </a:ext>
            </a:extLst>
          </p:cNvPr>
          <p:cNvPicPr preferRelativeResize="0"/>
          <p:nvPr/>
        </p:nvPicPr>
        <p:blipFill rotWithShape="1">
          <a:blip r:embed="rId4">
            <a:alphaModFix/>
          </a:blip>
          <a:srcRect/>
          <a:stretch/>
        </p:blipFill>
        <p:spPr>
          <a:xfrm>
            <a:off x="9731002" y="679022"/>
            <a:ext cx="2254493" cy="2254532"/>
          </a:xfrm>
          <a:prstGeom prst="rect">
            <a:avLst/>
          </a:prstGeom>
          <a:noFill/>
          <a:ln>
            <a:noFill/>
          </a:ln>
        </p:spPr>
      </p:pic>
      <p:pic>
        <p:nvPicPr>
          <p:cNvPr id="77" name="Shape 2876">
            <a:extLst>
              <a:ext uri="{FF2B5EF4-FFF2-40B4-BE49-F238E27FC236}">
                <a16:creationId xmlns:a16="http://schemas.microsoft.com/office/drawing/2014/main" id="{4035B991-0F89-6344-BB1D-CA080FB4E9C1}"/>
              </a:ext>
            </a:extLst>
          </p:cNvPr>
          <p:cNvPicPr preferRelativeResize="0"/>
          <p:nvPr/>
        </p:nvPicPr>
        <p:blipFill rotWithShape="1">
          <a:blip r:embed="rId5" cstate="print">
            <a:alphaModFix/>
            <a:extLst>
              <a:ext uri="{28A0092B-C50C-407E-A947-70E740481C1C}">
                <a14:useLocalDpi xmlns:a14="http://schemas.microsoft.com/office/drawing/2010/main"/>
              </a:ext>
            </a:extLst>
          </a:blip>
          <a:srcRect/>
          <a:stretch/>
        </p:blipFill>
        <p:spPr>
          <a:xfrm>
            <a:off x="6877234" y="949005"/>
            <a:ext cx="1180198" cy="1714576"/>
          </a:xfrm>
          <a:prstGeom prst="rect">
            <a:avLst/>
          </a:prstGeom>
          <a:noFill/>
          <a:ln>
            <a:noFill/>
          </a:ln>
        </p:spPr>
      </p:pic>
      <p:grpSp>
        <p:nvGrpSpPr>
          <p:cNvPr id="78" name="Shape 2877">
            <a:extLst>
              <a:ext uri="{FF2B5EF4-FFF2-40B4-BE49-F238E27FC236}">
                <a16:creationId xmlns:a16="http://schemas.microsoft.com/office/drawing/2014/main" id="{AECEB27B-8B2B-904B-8416-FE1E1890E5B0}"/>
              </a:ext>
            </a:extLst>
          </p:cNvPr>
          <p:cNvGrpSpPr/>
          <p:nvPr/>
        </p:nvGrpSpPr>
        <p:grpSpPr>
          <a:xfrm>
            <a:off x="6749298" y="4933881"/>
            <a:ext cx="1649200" cy="1332000"/>
            <a:chOff x="1890599" y="863120"/>
            <a:chExt cx="1236899" cy="998999"/>
          </a:xfrm>
        </p:grpSpPr>
        <p:pic>
          <p:nvPicPr>
            <p:cNvPr id="79" name="Shape 2878">
              <a:extLst>
                <a:ext uri="{FF2B5EF4-FFF2-40B4-BE49-F238E27FC236}">
                  <a16:creationId xmlns:a16="http://schemas.microsoft.com/office/drawing/2014/main" id="{B0B54699-27D2-784F-AE9F-3808F20ACB10}"/>
                </a:ext>
              </a:extLst>
            </p:cNvPr>
            <p:cNvPicPr preferRelativeResize="0"/>
            <p:nvPr/>
          </p:nvPicPr>
          <p:blipFill rotWithShape="1">
            <a:blip r:embed="rId6" cstate="print">
              <a:alphaModFix/>
              <a:extLst>
                <a:ext uri="{28A0092B-C50C-407E-A947-70E740481C1C}">
                  <a14:useLocalDpi xmlns:a14="http://schemas.microsoft.com/office/drawing/2010/main"/>
                </a:ext>
              </a:extLst>
            </a:blip>
            <a:srcRect/>
            <a:stretch/>
          </p:blipFill>
          <p:spPr>
            <a:xfrm>
              <a:off x="1890599" y="863120"/>
              <a:ext cx="932099" cy="694199"/>
            </a:xfrm>
            <a:prstGeom prst="rect">
              <a:avLst/>
            </a:prstGeom>
            <a:noFill/>
            <a:ln>
              <a:noFill/>
            </a:ln>
          </p:spPr>
        </p:pic>
        <p:pic>
          <p:nvPicPr>
            <p:cNvPr id="80" name="Shape 2879">
              <a:extLst>
                <a:ext uri="{FF2B5EF4-FFF2-40B4-BE49-F238E27FC236}">
                  <a16:creationId xmlns:a16="http://schemas.microsoft.com/office/drawing/2014/main" id="{596D9517-CB30-4647-9BC7-9BC30F73886A}"/>
                </a:ext>
              </a:extLst>
            </p:cNvPr>
            <p:cNvPicPr preferRelativeResize="0"/>
            <p:nvPr/>
          </p:nvPicPr>
          <p:blipFill rotWithShape="1">
            <a:blip r:embed="rId6" cstate="print">
              <a:alphaModFix/>
              <a:extLst>
                <a:ext uri="{28A0092B-C50C-407E-A947-70E740481C1C}">
                  <a14:useLocalDpi xmlns:a14="http://schemas.microsoft.com/office/drawing/2010/main"/>
                </a:ext>
              </a:extLst>
            </a:blip>
            <a:srcRect/>
            <a:stretch/>
          </p:blipFill>
          <p:spPr>
            <a:xfrm>
              <a:off x="2042999" y="1015520"/>
              <a:ext cx="932099" cy="694199"/>
            </a:xfrm>
            <a:prstGeom prst="rect">
              <a:avLst/>
            </a:prstGeom>
            <a:noFill/>
            <a:ln>
              <a:noFill/>
            </a:ln>
          </p:spPr>
        </p:pic>
        <p:pic>
          <p:nvPicPr>
            <p:cNvPr id="81" name="Shape 2880">
              <a:extLst>
                <a:ext uri="{FF2B5EF4-FFF2-40B4-BE49-F238E27FC236}">
                  <a16:creationId xmlns:a16="http://schemas.microsoft.com/office/drawing/2014/main" id="{F3D3A482-10CF-334B-BD5D-690ED798A947}"/>
                </a:ext>
              </a:extLst>
            </p:cNvPr>
            <p:cNvPicPr preferRelativeResize="0"/>
            <p:nvPr/>
          </p:nvPicPr>
          <p:blipFill rotWithShape="1">
            <a:blip r:embed="rId6" cstate="print">
              <a:alphaModFix/>
              <a:extLst>
                <a:ext uri="{28A0092B-C50C-407E-A947-70E740481C1C}">
                  <a14:useLocalDpi xmlns:a14="http://schemas.microsoft.com/office/drawing/2010/main"/>
                </a:ext>
              </a:extLst>
            </a:blip>
            <a:srcRect/>
            <a:stretch/>
          </p:blipFill>
          <p:spPr>
            <a:xfrm>
              <a:off x="2195399" y="1167920"/>
              <a:ext cx="932099" cy="694199"/>
            </a:xfrm>
            <a:prstGeom prst="rect">
              <a:avLst/>
            </a:prstGeom>
            <a:noFill/>
            <a:ln>
              <a:noFill/>
            </a:ln>
          </p:spPr>
        </p:pic>
      </p:grpSp>
      <p:cxnSp>
        <p:nvCxnSpPr>
          <p:cNvPr id="82" name="Shape 2881">
            <a:extLst>
              <a:ext uri="{FF2B5EF4-FFF2-40B4-BE49-F238E27FC236}">
                <a16:creationId xmlns:a16="http://schemas.microsoft.com/office/drawing/2014/main" id="{DF575F65-0926-1B44-A9B4-2C69CEF5DFA8}"/>
              </a:ext>
            </a:extLst>
          </p:cNvPr>
          <p:cNvCxnSpPr>
            <a:stCxn id="77" idx="3"/>
            <a:endCxn id="76" idx="1"/>
          </p:cNvCxnSpPr>
          <p:nvPr/>
        </p:nvCxnSpPr>
        <p:spPr>
          <a:xfrm>
            <a:off x="8057433" y="1806293"/>
            <a:ext cx="1673700" cy="0"/>
          </a:xfrm>
          <a:prstGeom prst="straightConnector1">
            <a:avLst/>
          </a:prstGeom>
          <a:noFill/>
          <a:ln w="19050" cap="flat" cmpd="sng">
            <a:solidFill>
              <a:srgbClr val="DEDEDE"/>
            </a:solidFill>
            <a:prstDash val="dot"/>
            <a:round/>
            <a:headEnd type="triangle" w="lg" len="lg"/>
            <a:tailEnd type="triangle" w="lg" len="lg"/>
          </a:ln>
        </p:spPr>
      </p:cxnSp>
      <p:cxnSp>
        <p:nvCxnSpPr>
          <p:cNvPr id="83" name="Shape 2882">
            <a:extLst>
              <a:ext uri="{FF2B5EF4-FFF2-40B4-BE49-F238E27FC236}">
                <a16:creationId xmlns:a16="http://schemas.microsoft.com/office/drawing/2014/main" id="{B4F56593-1C6A-DE44-A0BE-1BF15E2415E2}"/>
              </a:ext>
            </a:extLst>
          </p:cNvPr>
          <p:cNvCxnSpPr>
            <a:stCxn id="75" idx="3"/>
          </p:cNvCxnSpPr>
          <p:nvPr/>
        </p:nvCxnSpPr>
        <p:spPr>
          <a:xfrm>
            <a:off x="5077986" y="1926361"/>
            <a:ext cx="1799248" cy="64798"/>
          </a:xfrm>
          <a:prstGeom prst="straightConnector1">
            <a:avLst/>
          </a:prstGeom>
          <a:noFill/>
          <a:ln w="19050" cap="flat" cmpd="sng">
            <a:solidFill>
              <a:srgbClr val="DEDEDE"/>
            </a:solidFill>
            <a:prstDash val="dot"/>
            <a:round/>
            <a:headEnd type="none" w="med" len="med"/>
            <a:tailEnd type="triangle" w="lg" len="lg"/>
          </a:ln>
        </p:spPr>
      </p:cxnSp>
      <p:cxnSp>
        <p:nvCxnSpPr>
          <p:cNvPr id="84" name="Shape 2883">
            <a:extLst>
              <a:ext uri="{FF2B5EF4-FFF2-40B4-BE49-F238E27FC236}">
                <a16:creationId xmlns:a16="http://schemas.microsoft.com/office/drawing/2014/main" id="{9E76B76E-CE17-3140-87AE-CD1FB94ADC71}"/>
              </a:ext>
            </a:extLst>
          </p:cNvPr>
          <p:cNvCxnSpPr/>
          <p:nvPr/>
        </p:nvCxnSpPr>
        <p:spPr>
          <a:xfrm rot="10800000">
            <a:off x="7467334" y="2663489"/>
            <a:ext cx="0" cy="2270399"/>
          </a:xfrm>
          <a:prstGeom prst="straightConnector1">
            <a:avLst/>
          </a:prstGeom>
          <a:noFill/>
          <a:ln w="19050" cap="flat" cmpd="sng">
            <a:solidFill>
              <a:srgbClr val="DEDEDE"/>
            </a:solidFill>
            <a:prstDash val="dot"/>
            <a:round/>
            <a:headEnd type="triangle" w="lg" len="lg"/>
            <a:tailEnd type="none" w="med" len="med"/>
          </a:ln>
        </p:spPr>
      </p:cxnSp>
      <p:grpSp>
        <p:nvGrpSpPr>
          <p:cNvPr id="85" name="Shape 2884">
            <a:extLst>
              <a:ext uri="{FF2B5EF4-FFF2-40B4-BE49-F238E27FC236}">
                <a16:creationId xmlns:a16="http://schemas.microsoft.com/office/drawing/2014/main" id="{FBA03E56-1E8F-284D-B17D-5112C07B91EE}"/>
              </a:ext>
            </a:extLst>
          </p:cNvPr>
          <p:cNvGrpSpPr/>
          <p:nvPr/>
        </p:nvGrpSpPr>
        <p:grpSpPr>
          <a:xfrm>
            <a:off x="7088934" y="3248988"/>
            <a:ext cx="756800" cy="756800"/>
            <a:chOff x="4449400" y="1236925"/>
            <a:chExt cx="567599" cy="567599"/>
          </a:xfrm>
        </p:grpSpPr>
        <p:sp>
          <p:nvSpPr>
            <p:cNvPr id="86" name="Shape 2885">
              <a:extLst>
                <a:ext uri="{FF2B5EF4-FFF2-40B4-BE49-F238E27FC236}">
                  <a16:creationId xmlns:a16="http://schemas.microsoft.com/office/drawing/2014/main" id="{4D69A97C-0797-4444-888B-835E959B0E55}"/>
                </a:ext>
              </a:extLst>
            </p:cNvPr>
            <p:cNvSpPr/>
            <p:nvPr/>
          </p:nvSpPr>
          <p:spPr>
            <a:xfrm>
              <a:off x="4449400" y="1236925"/>
              <a:ext cx="567599" cy="567599"/>
            </a:xfrm>
            <a:prstGeom prst="ellipse">
              <a:avLst/>
            </a:prstGeom>
            <a:solidFill>
              <a:srgbClr val="FFFFFF"/>
            </a:solidFill>
            <a:ln w="9525" cap="flat" cmpd="sng">
              <a:solidFill>
                <a:srgbClr val="000000"/>
              </a:solidFill>
              <a:prstDash val="solid"/>
              <a:round/>
              <a:headEnd type="none" w="med" len="med"/>
              <a:tailEnd type="none" w="med" len="med"/>
            </a:ln>
          </p:spPr>
          <p:txBody>
            <a:bodyPr lIns="121900" tIns="121900" rIns="121900" bIns="121900"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rgbClr val="000000"/>
                </a:solidFill>
                <a:effectLst/>
                <a:uLnTx/>
                <a:uFillTx/>
                <a:latin typeface="Calibri"/>
                <a:ea typeface="Calibri"/>
                <a:cs typeface="Calibri"/>
                <a:sym typeface="Calibri"/>
              </a:endParaRPr>
            </a:p>
          </p:txBody>
        </p:sp>
        <p:pic>
          <p:nvPicPr>
            <p:cNvPr id="87" name="Shape 2886">
              <a:extLst>
                <a:ext uri="{FF2B5EF4-FFF2-40B4-BE49-F238E27FC236}">
                  <a16:creationId xmlns:a16="http://schemas.microsoft.com/office/drawing/2014/main" id="{293E4CCE-1FE5-A748-AFFB-13FE2671F5B1}"/>
                </a:ext>
              </a:extLst>
            </p:cNvPr>
            <p:cNvPicPr preferRelativeResize="0"/>
            <p:nvPr/>
          </p:nvPicPr>
          <p:blipFill rotWithShape="1">
            <a:blip r:embed="rId7" cstate="print">
              <a:alphaModFix/>
              <a:extLst>
                <a:ext uri="{28A0092B-C50C-407E-A947-70E740481C1C}">
                  <a14:useLocalDpi xmlns:a14="http://schemas.microsoft.com/office/drawing/2010/main"/>
                </a:ext>
              </a:extLst>
            </a:blip>
            <a:srcRect/>
            <a:stretch/>
          </p:blipFill>
          <p:spPr>
            <a:xfrm>
              <a:off x="4533100" y="1250424"/>
              <a:ext cx="400199" cy="540599"/>
            </a:xfrm>
            <a:prstGeom prst="rect">
              <a:avLst/>
            </a:prstGeom>
            <a:noFill/>
            <a:ln>
              <a:noFill/>
            </a:ln>
          </p:spPr>
        </p:pic>
      </p:grpSp>
      <p:grpSp>
        <p:nvGrpSpPr>
          <p:cNvPr id="88" name="Shape 2887">
            <a:extLst>
              <a:ext uri="{FF2B5EF4-FFF2-40B4-BE49-F238E27FC236}">
                <a16:creationId xmlns:a16="http://schemas.microsoft.com/office/drawing/2014/main" id="{2D1FA028-D118-734B-BFC3-1BC2AF9B5B6F}"/>
              </a:ext>
            </a:extLst>
          </p:cNvPr>
          <p:cNvGrpSpPr/>
          <p:nvPr/>
        </p:nvGrpSpPr>
        <p:grpSpPr>
          <a:xfrm>
            <a:off x="5711834" y="1551271"/>
            <a:ext cx="407599" cy="510000"/>
            <a:chOff x="1664075" y="1398150"/>
            <a:chExt cx="305699" cy="382499"/>
          </a:xfrm>
        </p:grpSpPr>
        <p:sp>
          <p:nvSpPr>
            <p:cNvPr id="89" name="Shape 2888">
              <a:extLst>
                <a:ext uri="{FF2B5EF4-FFF2-40B4-BE49-F238E27FC236}">
                  <a16:creationId xmlns:a16="http://schemas.microsoft.com/office/drawing/2014/main" id="{FE19BB57-A02D-C24A-8279-4429362500EE}"/>
                </a:ext>
              </a:extLst>
            </p:cNvPr>
            <p:cNvSpPr/>
            <p:nvPr/>
          </p:nvSpPr>
          <p:spPr>
            <a:xfrm>
              <a:off x="1664075" y="1454350"/>
              <a:ext cx="288000" cy="288000"/>
            </a:xfrm>
            <a:prstGeom prst="ellipse">
              <a:avLst/>
            </a:prstGeom>
            <a:solidFill>
              <a:srgbClr val="23C181"/>
            </a:solidFill>
            <a:ln w="9525" cap="flat" cmpd="sng">
              <a:solidFill>
                <a:srgbClr val="23C181"/>
              </a:solidFill>
              <a:prstDash val="solid"/>
              <a:round/>
              <a:headEnd type="none" w="med" len="med"/>
              <a:tailEnd type="none" w="med" len="med"/>
            </a:ln>
          </p:spPr>
          <p:txBody>
            <a:bodyPr lIns="121900" tIns="121900" rIns="121900" bIns="121900" anchor="ctr" anchorCtr="0">
              <a:noAutofit/>
            </a:bodyPr>
            <a:lstStyle/>
            <a:p>
              <a:endParaRPr sz="2400">
                <a:solidFill>
                  <a:srgbClr val="000000"/>
                </a:solidFill>
                <a:latin typeface="Calibri"/>
                <a:ea typeface="Calibri"/>
                <a:cs typeface="Calibri"/>
                <a:sym typeface="Calibri"/>
              </a:endParaRPr>
            </a:p>
          </p:txBody>
        </p:sp>
        <p:sp>
          <p:nvSpPr>
            <p:cNvPr id="90" name="Shape 2889">
              <a:extLst>
                <a:ext uri="{FF2B5EF4-FFF2-40B4-BE49-F238E27FC236}">
                  <a16:creationId xmlns:a16="http://schemas.microsoft.com/office/drawing/2014/main" id="{10C09C30-0DFE-3340-B2C5-30E6F69C9539}"/>
                </a:ext>
              </a:extLst>
            </p:cNvPr>
            <p:cNvSpPr txBox="1"/>
            <p:nvPr/>
          </p:nvSpPr>
          <p:spPr>
            <a:xfrm>
              <a:off x="1664075" y="1398150"/>
              <a:ext cx="305699" cy="382499"/>
            </a:xfrm>
            <a:prstGeom prst="rect">
              <a:avLst/>
            </a:prstGeom>
            <a:noFill/>
            <a:ln>
              <a:noFill/>
            </a:ln>
          </p:spPr>
          <p:txBody>
            <a:bodyPr lIns="121900" tIns="121900" rIns="121900" bIns="121900" anchor="t" anchorCtr="0">
              <a:noAutofit/>
            </a:bodyPr>
            <a:lstStyle/>
            <a:p>
              <a:pPr>
                <a:buSzPct val="25000"/>
              </a:pPr>
              <a:r>
                <a:rPr lang="en-US" sz="2400">
                  <a:solidFill>
                    <a:srgbClr val="FFFFFF"/>
                  </a:solidFill>
                  <a:latin typeface="Calibri"/>
                  <a:ea typeface="Calibri"/>
                  <a:cs typeface="Calibri"/>
                  <a:sym typeface="Calibri"/>
                </a:rPr>
                <a:t>1</a:t>
              </a:r>
            </a:p>
          </p:txBody>
        </p:sp>
      </p:grpSp>
      <p:grpSp>
        <p:nvGrpSpPr>
          <p:cNvPr id="91" name="Shape 2890">
            <a:extLst>
              <a:ext uri="{FF2B5EF4-FFF2-40B4-BE49-F238E27FC236}">
                <a16:creationId xmlns:a16="http://schemas.microsoft.com/office/drawing/2014/main" id="{6A6C284E-235A-B24F-B50E-DFDAFE135195}"/>
              </a:ext>
            </a:extLst>
          </p:cNvPr>
          <p:cNvGrpSpPr/>
          <p:nvPr/>
        </p:nvGrpSpPr>
        <p:grpSpPr>
          <a:xfrm>
            <a:off x="8690415" y="1551322"/>
            <a:ext cx="407599" cy="510000"/>
            <a:chOff x="1664075" y="1398150"/>
            <a:chExt cx="305699" cy="382499"/>
          </a:xfrm>
        </p:grpSpPr>
        <p:sp>
          <p:nvSpPr>
            <p:cNvPr id="92" name="Shape 2891">
              <a:extLst>
                <a:ext uri="{FF2B5EF4-FFF2-40B4-BE49-F238E27FC236}">
                  <a16:creationId xmlns:a16="http://schemas.microsoft.com/office/drawing/2014/main" id="{3D773F5C-12FE-C94E-8ED8-20BC88F3EB3D}"/>
                </a:ext>
              </a:extLst>
            </p:cNvPr>
            <p:cNvSpPr/>
            <p:nvPr/>
          </p:nvSpPr>
          <p:spPr>
            <a:xfrm>
              <a:off x="1664075" y="1454350"/>
              <a:ext cx="288000" cy="288000"/>
            </a:xfrm>
            <a:prstGeom prst="ellipse">
              <a:avLst/>
            </a:prstGeom>
            <a:solidFill>
              <a:srgbClr val="23C181"/>
            </a:solidFill>
            <a:ln w="9525" cap="flat" cmpd="sng">
              <a:solidFill>
                <a:srgbClr val="23C181"/>
              </a:solidFill>
              <a:prstDash val="solid"/>
              <a:round/>
              <a:headEnd type="none" w="med" len="med"/>
              <a:tailEnd type="none" w="med" len="med"/>
            </a:ln>
          </p:spPr>
          <p:txBody>
            <a:bodyPr lIns="121900" tIns="121900" rIns="121900" bIns="121900" anchor="ctr" anchorCtr="0">
              <a:noAutofit/>
            </a:bodyPr>
            <a:lstStyle/>
            <a:p>
              <a:endParaRPr sz="2400">
                <a:solidFill>
                  <a:srgbClr val="000000"/>
                </a:solidFill>
                <a:latin typeface="Calibri"/>
                <a:ea typeface="Calibri"/>
                <a:cs typeface="Calibri"/>
                <a:sym typeface="Calibri"/>
              </a:endParaRPr>
            </a:p>
          </p:txBody>
        </p:sp>
        <p:sp>
          <p:nvSpPr>
            <p:cNvPr id="93" name="Shape 2892">
              <a:extLst>
                <a:ext uri="{FF2B5EF4-FFF2-40B4-BE49-F238E27FC236}">
                  <a16:creationId xmlns:a16="http://schemas.microsoft.com/office/drawing/2014/main" id="{FE92CBCB-DCAD-B441-82E3-58A8C7C8FF3A}"/>
                </a:ext>
              </a:extLst>
            </p:cNvPr>
            <p:cNvSpPr txBox="1"/>
            <p:nvPr/>
          </p:nvSpPr>
          <p:spPr>
            <a:xfrm>
              <a:off x="1664075" y="1398150"/>
              <a:ext cx="305699" cy="382499"/>
            </a:xfrm>
            <a:prstGeom prst="rect">
              <a:avLst/>
            </a:prstGeom>
            <a:noFill/>
            <a:ln>
              <a:noFill/>
            </a:ln>
          </p:spPr>
          <p:txBody>
            <a:bodyPr lIns="121900" tIns="121900" rIns="121900" bIns="121900" anchor="t" anchorCtr="0">
              <a:noAutofit/>
            </a:bodyPr>
            <a:lstStyle/>
            <a:p>
              <a:pPr>
                <a:buSzPct val="25000"/>
              </a:pPr>
              <a:r>
                <a:rPr lang="en-US" sz="2400">
                  <a:solidFill>
                    <a:srgbClr val="FFFFFF"/>
                  </a:solidFill>
                  <a:latin typeface="Calibri"/>
                  <a:ea typeface="Calibri"/>
                  <a:cs typeface="Calibri"/>
                  <a:sym typeface="Calibri"/>
                </a:rPr>
                <a:t>2</a:t>
              </a:r>
            </a:p>
          </p:txBody>
        </p:sp>
      </p:grpSp>
      <p:grpSp>
        <p:nvGrpSpPr>
          <p:cNvPr id="94" name="Shape 2896">
            <a:extLst>
              <a:ext uri="{FF2B5EF4-FFF2-40B4-BE49-F238E27FC236}">
                <a16:creationId xmlns:a16="http://schemas.microsoft.com/office/drawing/2014/main" id="{26D6E077-0F0B-E44C-8F73-F3312BEC8935}"/>
              </a:ext>
            </a:extLst>
          </p:cNvPr>
          <p:cNvGrpSpPr/>
          <p:nvPr/>
        </p:nvGrpSpPr>
        <p:grpSpPr>
          <a:xfrm>
            <a:off x="157967" y="1957871"/>
            <a:ext cx="407599" cy="510000"/>
            <a:chOff x="1664075" y="1398150"/>
            <a:chExt cx="305699" cy="382499"/>
          </a:xfrm>
        </p:grpSpPr>
        <p:sp>
          <p:nvSpPr>
            <p:cNvPr id="95" name="Shape 2897">
              <a:extLst>
                <a:ext uri="{FF2B5EF4-FFF2-40B4-BE49-F238E27FC236}">
                  <a16:creationId xmlns:a16="http://schemas.microsoft.com/office/drawing/2014/main" id="{44E272C3-8C3D-1C48-AD78-B0012CB66D30}"/>
                </a:ext>
              </a:extLst>
            </p:cNvPr>
            <p:cNvSpPr/>
            <p:nvPr/>
          </p:nvSpPr>
          <p:spPr>
            <a:xfrm>
              <a:off x="1664075" y="1454350"/>
              <a:ext cx="288000" cy="288000"/>
            </a:xfrm>
            <a:prstGeom prst="ellipse">
              <a:avLst/>
            </a:prstGeom>
            <a:solidFill>
              <a:srgbClr val="DEDEDE"/>
            </a:solidFill>
            <a:ln w="9525" cap="flat" cmpd="sng">
              <a:solidFill>
                <a:srgbClr val="DEDEDE"/>
              </a:solidFill>
              <a:prstDash val="solid"/>
              <a:round/>
              <a:headEnd type="none" w="med" len="med"/>
              <a:tailEnd type="none" w="med" len="med"/>
            </a:ln>
          </p:spPr>
          <p:txBody>
            <a:bodyPr lIns="121900" tIns="121900" rIns="121900" bIns="121900" anchor="ctr" anchorCtr="0">
              <a:noAutofit/>
            </a:bodyPr>
            <a:lstStyle/>
            <a:p>
              <a:endParaRPr sz="2400">
                <a:solidFill>
                  <a:srgbClr val="000000"/>
                </a:solidFill>
                <a:latin typeface="Calibri"/>
                <a:ea typeface="Calibri"/>
                <a:cs typeface="Calibri"/>
                <a:sym typeface="Calibri"/>
              </a:endParaRPr>
            </a:p>
          </p:txBody>
        </p:sp>
        <p:sp>
          <p:nvSpPr>
            <p:cNvPr id="96" name="Shape 2898">
              <a:extLst>
                <a:ext uri="{FF2B5EF4-FFF2-40B4-BE49-F238E27FC236}">
                  <a16:creationId xmlns:a16="http://schemas.microsoft.com/office/drawing/2014/main" id="{E4285FF3-6679-B841-B3FF-544588AE1659}"/>
                </a:ext>
              </a:extLst>
            </p:cNvPr>
            <p:cNvSpPr txBox="1"/>
            <p:nvPr/>
          </p:nvSpPr>
          <p:spPr>
            <a:xfrm>
              <a:off x="1664075" y="1398150"/>
              <a:ext cx="305699" cy="382499"/>
            </a:xfrm>
            <a:prstGeom prst="rect">
              <a:avLst/>
            </a:prstGeom>
            <a:noFill/>
            <a:ln>
              <a:noFill/>
            </a:ln>
          </p:spPr>
          <p:txBody>
            <a:bodyPr lIns="121900" tIns="121900" rIns="121900" bIns="121900" anchor="t" anchorCtr="0">
              <a:noAutofit/>
            </a:bodyPr>
            <a:lstStyle/>
            <a:p>
              <a:pPr>
                <a:buSzPct val="25000"/>
              </a:pPr>
              <a:r>
                <a:rPr lang="en-US" sz="2400">
                  <a:solidFill>
                    <a:srgbClr val="FFFFFF"/>
                  </a:solidFill>
                  <a:latin typeface="Calibri"/>
                  <a:ea typeface="Calibri"/>
                  <a:cs typeface="Calibri"/>
                  <a:sym typeface="Calibri"/>
                </a:rPr>
                <a:t>1</a:t>
              </a:r>
            </a:p>
          </p:txBody>
        </p:sp>
      </p:grpSp>
      <p:grpSp>
        <p:nvGrpSpPr>
          <p:cNvPr id="97" name="Shape 2899">
            <a:extLst>
              <a:ext uri="{FF2B5EF4-FFF2-40B4-BE49-F238E27FC236}">
                <a16:creationId xmlns:a16="http://schemas.microsoft.com/office/drawing/2014/main" id="{2F03FBB3-05AE-6E44-B87F-7CCA4599611B}"/>
              </a:ext>
            </a:extLst>
          </p:cNvPr>
          <p:cNvGrpSpPr/>
          <p:nvPr/>
        </p:nvGrpSpPr>
        <p:grpSpPr>
          <a:xfrm>
            <a:off x="127614" y="3243764"/>
            <a:ext cx="407599" cy="510000"/>
            <a:chOff x="1664075" y="1398150"/>
            <a:chExt cx="305699" cy="382499"/>
          </a:xfrm>
        </p:grpSpPr>
        <p:sp>
          <p:nvSpPr>
            <p:cNvPr id="98" name="Shape 2900">
              <a:extLst>
                <a:ext uri="{FF2B5EF4-FFF2-40B4-BE49-F238E27FC236}">
                  <a16:creationId xmlns:a16="http://schemas.microsoft.com/office/drawing/2014/main" id="{3E83F0B2-52C3-1C4C-A3C2-D66F17CE013F}"/>
                </a:ext>
              </a:extLst>
            </p:cNvPr>
            <p:cNvSpPr/>
            <p:nvPr/>
          </p:nvSpPr>
          <p:spPr>
            <a:xfrm>
              <a:off x="1664075" y="1454350"/>
              <a:ext cx="288000" cy="288000"/>
            </a:xfrm>
            <a:prstGeom prst="ellipse">
              <a:avLst/>
            </a:prstGeom>
            <a:solidFill>
              <a:srgbClr val="DEDEDE"/>
            </a:solidFill>
            <a:ln w="9525" cap="flat" cmpd="sng">
              <a:solidFill>
                <a:srgbClr val="DEDEDE"/>
              </a:solidFill>
              <a:prstDash val="solid"/>
              <a:round/>
              <a:headEnd type="none" w="med" len="med"/>
              <a:tailEnd type="none" w="med" len="med"/>
            </a:ln>
          </p:spPr>
          <p:txBody>
            <a:bodyPr lIns="121900" tIns="121900" rIns="121900" bIns="121900" anchor="ctr" anchorCtr="0">
              <a:noAutofit/>
            </a:bodyPr>
            <a:lstStyle/>
            <a:p>
              <a:endParaRPr sz="2400">
                <a:solidFill>
                  <a:srgbClr val="000000"/>
                </a:solidFill>
                <a:latin typeface="Calibri"/>
                <a:ea typeface="Calibri"/>
                <a:cs typeface="Calibri"/>
                <a:sym typeface="Calibri"/>
              </a:endParaRPr>
            </a:p>
          </p:txBody>
        </p:sp>
        <p:sp>
          <p:nvSpPr>
            <p:cNvPr id="99" name="Shape 2901">
              <a:extLst>
                <a:ext uri="{FF2B5EF4-FFF2-40B4-BE49-F238E27FC236}">
                  <a16:creationId xmlns:a16="http://schemas.microsoft.com/office/drawing/2014/main" id="{A1C5A2B4-B203-CD4D-97B6-043C0C6CDDFE}"/>
                </a:ext>
              </a:extLst>
            </p:cNvPr>
            <p:cNvSpPr txBox="1"/>
            <p:nvPr/>
          </p:nvSpPr>
          <p:spPr>
            <a:xfrm>
              <a:off x="1664075" y="1398150"/>
              <a:ext cx="305699" cy="382499"/>
            </a:xfrm>
            <a:prstGeom prst="rect">
              <a:avLst/>
            </a:prstGeom>
            <a:noFill/>
            <a:ln>
              <a:noFill/>
            </a:ln>
          </p:spPr>
          <p:txBody>
            <a:bodyPr lIns="121900" tIns="121900" rIns="121900" bIns="121900" anchor="t" anchorCtr="0">
              <a:noAutofit/>
            </a:bodyPr>
            <a:lstStyle/>
            <a:p>
              <a:pPr>
                <a:buSzPct val="25000"/>
              </a:pPr>
              <a:r>
                <a:rPr lang="en-US" sz="2400">
                  <a:solidFill>
                    <a:srgbClr val="FFFFFF"/>
                  </a:solidFill>
                  <a:latin typeface="Calibri"/>
                  <a:ea typeface="Calibri"/>
                  <a:cs typeface="Calibri"/>
                  <a:sym typeface="Calibri"/>
                </a:rPr>
                <a:t>2</a:t>
              </a:r>
            </a:p>
          </p:txBody>
        </p:sp>
      </p:grpSp>
      <p:grpSp>
        <p:nvGrpSpPr>
          <p:cNvPr id="100" name="Shape 2902">
            <a:extLst>
              <a:ext uri="{FF2B5EF4-FFF2-40B4-BE49-F238E27FC236}">
                <a16:creationId xmlns:a16="http://schemas.microsoft.com/office/drawing/2014/main" id="{0F9AA277-69F9-2E44-B1D0-F531501E66EA}"/>
              </a:ext>
            </a:extLst>
          </p:cNvPr>
          <p:cNvGrpSpPr/>
          <p:nvPr/>
        </p:nvGrpSpPr>
        <p:grpSpPr>
          <a:xfrm>
            <a:off x="127614" y="4401082"/>
            <a:ext cx="407599" cy="510000"/>
            <a:chOff x="1664075" y="1398150"/>
            <a:chExt cx="305699" cy="382499"/>
          </a:xfrm>
        </p:grpSpPr>
        <p:sp>
          <p:nvSpPr>
            <p:cNvPr id="101" name="Shape 2903">
              <a:extLst>
                <a:ext uri="{FF2B5EF4-FFF2-40B4-BE49-F238E27FC236}">
                  <a16:creationId xmlns:a16="http://schemas.microsoft.com/office/drawing/2014/main" id="{3F6E02CA-1A95-6F40-B682-5FA9510354EC}"/>
                </a:ext>
              </a:extLst>
            </p:cNvPr>
            <p:cNvSpPr/>
            <p:nvPr/>
          </p:nvSpPr>
          <p:spPr>
            <a:xfrm>
              <a:off x="1664075" y="1454350"/>
              <a:ext cx="288000" cy="288000"/>
            </a:xfrm>
            <a:prstGeom prst="ellipse">
              <a:avLst/>
            </a:prstGeom>
            <a:solidFill>
              <a:srgbClr val="DEDEDE"/>
            </a:solidFill>
            <a:ln w="9525" cap="flat" cmpd="sng">
              <a:solidFill>
                <a:srgbClr val="DEDEDE"/>
              </a:solidFill>
              <a:prstDash val="solid"/>
              <a:round/>
              <a:headEnd type="none" w="med" len="med"/>
              <a:tailEnd type="none" w="med" len="med"/>
            </a:ln>
          </p:spPr>
          <p:txBody>
            <a:bodyPr lIns="121900" tIns="121900" rIns="121900" bIns="121900" anchor="ctr" anchorCtr="0">
              <a:noAutofit/>
            </a:bodyPr>
            <a:lstStyle/>
            <a:p>
              <a:endParaRPr sz="2400">
                <a:solidFill>
                  <a:srgbClr val="000000"/>
                </a:solidFill>
                <a:latin typeface="Calibri"/>
                <a:ea typeface="Calibri"/>
                <a:cs typeface="Calibri"/>
                <a:sym typeface="Calibri"/>
              </a:endParaRPr>
            </a:p>
          </p:txBody>
        </p:sp>
        <p:sp>
          <p:nvSpPr>
            <p:cNvPr id="102" name="Shape 2904">
              <a:extLst>
                <a:ext uri="{FF2B5EF4-FFF2-40B4-BE49-F238E27FC236}">
                  <a16:creationId xmlns:a16="http://schemas.microsoft.com/office/drawing/2014/main" id="{DC3A639B-6D62-5A49-990E-8A5EFADB7BBA}"/>
                </a:ext>
              </a:extLst>
            </p:cNvPr>
            <p:cNvSpPr txBox="1"/>
            <p:nvPr/>
          </p:nvSpPr>
          <p:spPr>
            <a:xfrm>
              <a:off x="1664075" y="1398150"/>
              <a:ext cx="305699" cy="382499"/>
            </a:xfrm>
            <a:prstGeom prst="rect">
              <a:avLst/>
            </a:prstGeom>
            <a:noFill/>
            <a:ln>
              <a:noFill/>
            </a:ln>
          </p:spPr>
          <p:txBody>
            <a:bodyPr lIns="121900" tIns="121900" rIns="121900" bIns="121900" anchor="t" anchorCtr="0">
              <a:noAutofit/>
            </a:bodyPr>
            <a:lstStyle/>
            <a:p>
              <a:pPr>
                <a:buSzPct val="25000"/>
              </a:pPr>
              <a:r>
                <a:rPr lang="en-US" sz="2400">
                  <a:solidFill>
                    <a:srgbClr val="FFFFFF"/>
                  </a:solidFill>
                  <a:latin typeface="Calibri"/>
                  <a:ea typeface="Calibri"/>
                  <a:cs typeface="Calibri"/>
                  <a:sym typeface="Calibri"/>
                </a:rPr>
                <a:t>3</a:t>
              </a:r>
            </a:p>
          </p:txBody>
        </p:sp>
      </p:grpSp>
      <p:sp>
        <p:nvSpPr>
          <p:cNvPr id="103" name="Shape 2905">
            <a:extLst>
              <a:ext uri="{FF2B5EF4-FFF2-40B4-BE49-F238E27FC236}">
                <a16:creationId xmlns:a16="http://schemas.microsoft.com/office/drawing/2014/main" id="{AE463915-7206-D74A-83EA-BA7F05A8E802}"/>
              </a:ext>
            </a:extLst>
          </p:cNvPr>
          <p:cNvSpPr txBox="1"/>
          <p:nvPr/>
        </p:nvSpPr>
        <p:spPr>
          <a:xfrm>
            <a:off x="690433" y="1806288"/>
            <a:ext cx="2796456" cy="813199"/>
          </a:xfrm>
          <a:prstGeom prst="rect">
            <a:avLst/>
          </a:prstGeom>
          <a:noFill/>
          <a:ln>
            <a:noFill/>
          </a:ln>
        </p:spPr>
        <p:txBody>
          <a:bodyPr lIns="121900" tIns="121900" rIns="121900" bIns="121900" anchor="t" anchorCtr="0">
            <a:noAutofit/>
          </a:bodyPr>
          <a:lstStyle/>
          <a:p>
            <a:pPr>
              <a:buSzPct val="25000"/>
            </a:pPr>
            <a:r>
              <a:rPr lang="en-US" sz="2400" dirty="0">
                <a:solidFill>
                  <a:srgbClr val="343434"/>
                </a:solidFill>
                <a:latin typeface="Calibri"/>
                <a:ea typeface="Calibri"/>
                <a:cs typeface="Calibri"/>
                <a:sym typeface="Calibri"/>
              </a:rPr>
              <a:t>Summon invoked with authenticated identity</a:t>
            </a:r>
          </a:p>
        </p:txBody>
      </p:sp>
      <p:sp>
        <p:nvSpPr>
          <p:cNvPr id="104" name="Shape 2906">
            <a:extLst>
              <a:ext uri="{FF2B5EF4-FFF2-40B4-BE49-F238E27FC236}">
                <a16:creationId xmlns:a16="http://schemas.microsoft.com/office/drawing/2014/main" id="{42F348EA-E1BA-1547-A4D7-543ECDC9F22C}"/>
              </a:ext>
            </a:extLst>
          </p:cNvPr>
          <p:cNvSpPr txBox="1"/>
          <p:nvPr/>
        </p:nvSpPr>
        <p:spPr>
          <a:xfrm>
            <a:off x="690431" y="3112695"/>
            <a:ext cx="2796456" cy="813199"/>
          </a:xfrm>
          <a:prstGeom prst="rect">
            <a:avLst/>
          </a:prstGeom>
          <a:noFill/>
          <a:ln>
            <a:noFill/>
          </a:ln>
        </p:spPr>
        <p:txBody>
          <a:bodyPr lIns="121900" tIns="121900" rIns="121900" bIns="121900" anchor="t" anchorCtr="0">
            <a:noAutofit/>
          </a:bodyPr>
          <a:lstStyle/>
          <a:p>
            <a:pPr>
              <a:buSzPct val="25000"/>
            </a:pPr>
            <a:r>
              <a:rPr lang="en-US" sz="2400">
                <a:solidFill>
                  <a:srgbClr val="343434"/>
                </a:solidFill>
                <a:latin typeface="Calibri"/>
                <a:ea typeface="Calibri"/>
                <a:cs typeface="Calibri"/>
                <a:sym typeface="Calibri"/>
              </a:rPr>
              <a:t>Summon fetches secrets using identity</a:t>
            </a:r>
          </a:p>
        </p:txBody>
      </p:sp>
      <p:sp>
        <p:nvSpPr>
          <p:cNvPr id="105" name="Shape 2907">
            <a:extLst>
              <a:ext uri="{FF2B5EF4-FFF2-40B4-BE49-F238E27FC236}">
                <a16:creationId xmlns:a16="http://schemas.microsoft.com/office/drawing/2014/main" id="{09BD5F71-5775-0247-80CA-4D25139C1522}"/>
              </a:ext>
            </a:extLst>
          </p:cNvPr>
          <p:cNvSpPr txBox="1"/>
          <p:nvPr/>
        </p:nvSpPr>
        <p:spPr>
          <a:xfrm>
            <a:off x="745166" y="4401082"/>
            <a:ext cx="2796456" cy="1065599"/>
          </a:xfrm>
          <a:prstGeom prst="rect">
            <a:avLst/>
          </a:prstGeom>
          <a:noFill/>
          <a:ln>
            <a:noFill/>
          </a:ln>
        </p:spPr>
        <p:txBody>
          <a:bodyPr lIns="121900" tIns="121900" rIns="121900" bIns="121900" anchor="t" anchorCtr="0">
            <a:noAutofit/>
          </a:bodyPr>
          <a:lstStyle/>
          <a:p>
            <a:pPr>
              <a:buSzPct val="25000"/>
            </a:pPr>
            <a:r>
              <a:rPr lang="en-US" sz="2400">
                <a:solidFill>
                  <a:srgbClr val="343434"/>
                </a:solidFill>
                <a:latin typeface="Calibri"/>
                <a:ea typeface="Calibri"/>
                <a:cs typeface="Calibri"/>
                <a:sym typeface="Calibri"/>
              </a:rPr>
              <a:t>Processes launched with secrets in environment</a:t>
            </a:r>
          </a:p>
        </p:txBody>
      </p:sp>
      <p:pic>
        <p:nvPicPr>
          <p:cNvPr id="106" name="Shape 2875" descr="machine-identity-cybrgreen.png">
            <a:extLst>
              <a:ext uri="{FF2B5EF4-FFF2-40B4-BE49-F238E27FC236}">
                <a16:creationId xmlns:a16="http://schemas.microsoft.com/office/drawing/2014/main" id="{90EC6491-63BD-1349-A564-977DABA1A813}"/>
              </a:ext>
            </a:extLst>
          </p:cNvPr>
          <p:cNvPicPr preferRelativeResize="0"/>
          <p:nvPr/>
        </p:nvPicPr>
        <p:blipFill rotWithShape="1">
          <a:blip r:embed="rId8" cstate="print">
            <a:alphaModFix/>
            <a:extLst>
              <a:ext uri="{28A0092B-C50C-407E-A947-70E740481C1C}">
                <a14:useLocalDpi xmlns:a14="http://schemas.microsoft.com/office/drawing/2010/main"/>
              </a:ext>
            </a:extLst>
          </a:blip>
          <a:srcRect/>
          <a:stretch/>
        </p:blipFill>
        <p:spPr>
          <a:xfrm>
            <a:off x="4065980" y="1635845"/>
            <a:ext cx="878771" cy="880294"/>
          </a:xfrm>
          <a:prstGeom prst="rect">
            <a:avLst/>
          </a:prstGeom>
          <a:noFill/>
          <a:ln>
            <a:noFill/>
          </a:ln>
        </p:spPr>
      </p:pic>
      <p:sp>
        <p:nvSpPr>
          <p:cNvPr id="107" name="TextBox 106">
            <a:extLst>
              <a:ext uri="{FF2B5EF4-FFF2-40B4-BE49-F238E27FC236}">
                <a16:creationId xmlns:a16="http://schemas.microsoft.com/office/drawing/2014/main" id="{4B264434-08A3-2642-9D5E-D3576862A06A}"/>
              </a:ext>
            </a:extLst>
          </p:cNvPr>
          <p:cNvSpPr txBox="1"/>
          <p:nvPr/>
        </p:nvSpPr>
        <p:spPr>
          <a:xfrm>
            <a:off x="448940" y="5929333"/>
            <a:ext cx="5618643" cy="369332"/>
          </a:xfrm>
          <a:prstGeom prst="rect">
            <a:avLst/>
          </a:prstGeom>
          <a:solidFill>
            <a:srgbClr val="FFFFFF"/>
          </a:solidFill>
          <a:ln>
            <a:solidFill>
              <a:srgbClr val="224982"/>
            </a:solidFill>
          </a:ln>
          <a:effectLst>
            <a:outerShdw blurRad="50800" dist="38100" dir="2700000" algn="tl" rotWithShape="0">
              <a:prstClr val="black">
                <a:alpha val="40000"/>
              </a:prstClr>
            </a:outerShdw>
          </a:effectLst>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000000"/>
                </a:solidFill>
                <a:effectLst/>
                <a:uLnTx/>
                <a:uFillTx/>
                <a:latin typeface="Calibri"/>
              </a:rPr>
              <a:t>Learn more at: </a:t>
            </a:r>
            <a:r>
              <a:rPr kumimoji="0" lang="en-US" sz="1800" b="1" i="0" u="none" strike="noStrike" kern="0" cap="none" spc="0" normalizeH="0" baseline="0" noProof="0" dirty="0">
                <a:ln>
                  <a:noFill/>
                </a:ln>
                <a:solidFill>
                  <a:schemeClr val="tx2">
                    <a:lumMod val="90000"/>
                    <a:lumOff val="10000"/>
                  </a:schemeClr>
                </a:solidFill>
                <a:effectLst/>
                <a:uLnTx/>
                <a:uFillTx/>
                <a:latin typeface="Calibri"/>
                <a:hlinkClick r:id="rId9">
                  <a:extLst>
                    <a:ext uri="{A12FA001-AC4F-418D-AE19-62706E023703}">
                      <ahyp:hlinkClr xmlns:ahyp="http://schemas.microsoft.com/office/drawing/2018/hyperlinkcolor" val="tx"/>
                    </a:ext>
                  </a:extLst>
                </a:hlinkClick>
              </a:rPr>
              <a:t>https://cyberark.github.io/summon/</a:t>
            </a:r>
            <a:endParaRPr kumimoji="0" lang="en-US" sz="1800" b="1" i="0" u="none" strike="noStrike" kern="0" cap="none" spc="0" normalizeH="0" baseline="0" noProof="0" dirty="0">
              <a:ln>
                <a:noFill/>
              </a:ln>
              <a:solidFill>
                <a:schemeClr val="tx2">
                  <a:lumMod val="90000"/>
                  <a:lumOff val="10000"/>
                </a:schemeClr>
              </a:solidFill>
              <a:effectLst/>
              <a:uLnTx/>
              <a:uFillTx/>
              <a:latin typeface="Calibri"/>
            </a:endParaRPr>
          </a:p>
        </p:txBody>
      </p:sp>
    </p:spTree>
    <p:extLst>
      <p:ext uri="{BB962C8B-B14F-4D97-AF65-F5344CB8AC3E}">
        <p14:creationId xmlns:p14="http://schemas.microsoft.com/office/powerpoint/2010/main" val="422064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5332493" y="1991763"/>
            <a:ext cx="6787081" cy="4083159"/>
            <a:chOff x="5661622" y="2141096"/>
            <a:chExt cx="6457950" cy="3933825"/>
          </a:xfrm>
        </p:grpSpPr>
        <p:grpSp>
          <p:nvGrpSpPr>
            <p:cNvPr id="13" name="Group 12"/>
            <p:cNvGrpSpPr/>
            <p:nvPr/>
          </p:nvGrpSpPr>
          <p:grpSpPr>
            <a:xfrm>
              <a:off x="5661622" y="2141096"/>
              <a:ext cx="6457950" cy="3933825"/>
              <a:chOff x="5661622" y="2141096"/>
              <a:chExt cx="6457950" cy="3933825"/>
            </a:xfrm>
          </p:grpSpPr>
          <p:pic>
            <p:nvPicPr>
              <p:cNvPr id="10" name="Picture 9"/>
              <p:cNvPicPr>
                <a:picLocks noChangeAspect="1"/>
              </p:cNvPicPr>
              <p:nvPr/>
            </p:nvPicPr>
            <p:blipFill>
              <a:blip r:embed="rId3"/>
              <a:stretch>
                <a:fillRect/>
              </a:stretch>
            </p:blipFill>
            <p:spPr>
              <a:xfrm>
                <a:off x="5661622" y="2141096"/>
                <a:ext cx="6457950" cy="3933825"/>
              </a:xfrm>
              <a:prstGeom prst="rect">
                <a:avLst/>
              </a:prstGeom>
            </p:spPr>
          </p:pic>
          <p:pic>
            <p:nvPicPr>
              <p:cNvPr id="11" name="Picture 10"/>
              <p:cNvPicPr>
                <a:picLocks noChangeAspect="1"/>
              </p:cNvPicPr>
              <p:nvPr/>
            </p:nvPicPr>
            <p:blipFill>
              <a:blip r:embed="rId4"/>
              <a:stretch>
                <a:fillRect/>
              </a:stretch>
            </p:blipFill>
            <p:spPr>
              <a:xfrm>
                <a:off x="7945978" y="4372824"/>
                <a:ext cx="930675" cy="838530"/>
              </a:xfrm>
              <a:prstGeom prst="rect">
                <a:avLst/>
              </a:prstGeom>
            </p:spPr>
          </p:pic>
        </p:grpSp>
        <p:pic>
          <p:nvPicPr>
            <p:cNvPr id="7" name="Picture 6"/>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8111904" y="3125463"/>
              <a:ext cx="610015" cy="863406"/>
            </a:xfrm>
            <a:prstGeom prst="rect">
              <a:avLst/>
            </a:prstGeom>
          </p:spPr>
        </p:pic>
      </p:grpSp>
      <p:sp>
        <p:nvSpPr>
          <p:cNvPr id="2" name="Text Placeholder 1"/>
          <p:cNvSpPr>
            <a:spLocks noGrp="1"/>
          </p:cNvSpPr>
          <p:nvPr>
            <p:ph type="body" sz="quarter" idx="13"/>
          </p:nvPr>
        </p:nvSpPr>
        <p:spPr/>
        <p:txBody>
          <a:bodyPr>
            <a:normAutofit/>
          </a:bodyPr>
          <a:lstStyle/>
          <a:p>
            <a:r>
              <a:rPr lang="en-US" dirty="0"/>
              <a:t>Utilize recommended best practices with </a:t>
            </a:r>
            <a:r>
              <a:rPr lang="en-US" dirty="0" err="1"/>
              <a:t>jenkins</a:t>
            </a:r>
            <a:endParaRPr lang="en-US" dirty="0"/>
          </a:p>
        </p:txBody>
      </p:sp>
      <p:sp>
        <p:nvSpPr>
          <p:cNvPr id="3" name="Content Placeholder 2"/>
          <p:cNvSpPr>
            <a:spLocks noGrp="1"/>
          </p:cNvSpPr>
          <p:nvPr>
            <p:ph idx="1"/>
          </p:nvPr>
        </p:nvSpPr>
        <p:spPr/>
        <p:txBody>
          <a:bodyPr/>
          <a:lstStyle/>
          <a:p>
            <a:r>
              <a:rPr lang="en-US" dirty="0"/>
              <a:t>Use Jenkins Pipelines to your advantage</a:t>
            </a:r>
          </a:p>
          <a:p>
            <a:r>
              <a:rPr lang="en-US" dirty="0"/>
              <a:t>Ephemeral Jenkins Slaves (Executors) via Docker</a:t>
            </a:r>
          </a:p>
          <a:p>
            <a:pPr lvl="1"/>
            <a:r>
              <a:rPr lang="en-US" dirty="0"/>
              <a:t>Utilize Kubernetes or OpenShift as much as possible</a:t>
            </a:r>
          </a:p>
          <a:p>
            <a:pPr lvl="2"/>
            <a:r>
              <a:rPr lang="en-US" dirty="0"/>
              <a:t>This allows for attribute-based authentication, no secret zero!</a:t>
            </a:r>
          </a:p>
          <a:p>
            <a:pPr lvl="1"/>
            <a:r>
              <a:rPr lang="en-US" dirty="0"/>
              <a:t>Establish Machine Identity on Ephemeral Nodes</a:t>
            </a:r>
          </a:p>
          <a:p>
            <a:r>
              <a:rPr lang="en-US" dirty="0"/>
              <a:t>Use Credentials Plugin for Secure Secrets Delivery</a:t>
            </a:r>
          </a:p>
        </p:txBody>
      </p:sp>
      <p:sp>
        <p:nvSpPr>
          <p:cNvPr id="4" name="Title 3"/>
          <p:cNvSpPr>
            <a:spLocks noGrp="1"/>
          </p:cNvSpPr>
          <p:nvPr>
            <p:ph type="title"/>
          </p:nvPr>
        </p:nvSpPr>
        <p:spPr/>
        <p:txBody>
          <a:bodyPr>
            <a:normAutofit fontScale="90000"/>
          </a:bodyPr>
          <a:lstStyle/>
          <a:p>
            <a:r>
              <a:rPr lang="en-US" dirty="0"/>
              <a:t>Orchestrating the Pipeline</a:t>
            </a:r>
          </a:p>
        </p:txBody>
      </p:sp>
      <p:pic>
        <p:nvPicPr>
          <p:cNvPr id="1025" name="Picture 1" descr="page1image46981248">
            <a:extLst>
              <a:ext uri="{FF2B5EF4-FFF2-40B4-BE49-F238E27FC236}">
                <a16:creationId xmlns:a16="http://schemas.microsoft.com/office/drawing/2014/main" id="{589C7FF8-8369-8840-85CA-9008F81EDDC0}"/>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515794" y="3755550"/>
            <a:ext cx="4816699" cy="22076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1076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29852" y="327666"/>
            <a:ext cx="11544822" cy="402352"/>
          </a:xfrm>
        </p:spPr>
        <p:txBody>
          <a:bodyPr>
            <a:normAutofit fontScale="90000"/>
          </a:bodyPr>
          <a:lstStyle/>
          <a:p>
            <a:r>
              <a:rPr lang="en-US" dirty="0"/>
              <a:t>Central Credential Provider</a:t>
            </a:r>
          </a:p>
        </p:txBody>
      </p:sp>
      <p:sp>
        <p:nvSpPr>
          <p:cNvPr id="19" name="TextBox 18"/>
          <p:cNvSpPr txBox="1"/>
          <p:nvPr/>
        </p:nvSpPr>
        <p:spPr>
          <a:xfrm>
            <a:off x="8281292" y="5330782"/>
            <a:ext cx="2040017" cy="355444"/>
          </a:xfrm>
          <a:prstGeom prst="rect">
            <a:avLst/>
          </a:prstGeom>
          <a:noFill/>
        </p:spPr>
        <p:txBody>
          <a:bodyPr wrap="square" lIns="96661" tIns="48331" rIns="96661" bIns="48331" rtlCol="1">
            <a:spAutoFit/>
          </a:bodyPr>
          <a:lstStyle/>
          <a:p>
            <a:pPr algn="ctr"/>
            <a:r>
              <a:rPr lang="en-US" sz="1400" b="1" dirty="0">
                <a:solidFill>
                  <a:srgbClr val="565756"/>
                </a:solidFill>
                <a:latin typeface="Arial" panose="020B0604020202020204" pitchFamily="34" charset="0"/>
                <a:cs typeface="Arial" panose="020B0604020202020204" pitchFamily="34" charset="0"/>
              </a:rPr>
              <a:t>CyberArk Vault</a:t>
            </a:r>
            <a:endParaRPr lang="he-IL" sz="1400" b="1" dirty="0">
              <a:solidFill>
                <a:srgbClr val="565756"/>
              </a:solidFill>
              <a:latin typeface="Arial" panose="020B0604020202020204" pitchFamily="34" charset="0"/>
              <a:cs typeface="Arial" panose="020B0604020202020204" pitchFamily="34" charset="0"/>
            </a:endParaRPr>
          </a:p>
        </p:txBody>
      </p:sp>
      <p:pic>
        <p:nvPicPr>
          <p:cNvPr id="20" name="Picture 19"/>
          <p:cNvPicPr>
            <a:picLocks noChangeAspect="1"/>
          </p:cNvPicPr>
          <p:nvPr/>
        </p:nvPicPr>
        <p:blipFill rotWithShape="1">
          <a:blip r:embed="rId5"/>
          <a:srcRect l="4104" t="5534" r="5450"/>
          <a:stretch/>
        </p:blipFill>
        <p:spPr>
          <a:xfrm>
            <a:off x="8813032" y="4268928"/>
            <a:ext cx="976537" cy="990908"/>
          </a:xfrm>
          <a:prstGeom prst="rect">
            <a:avLst/>
          </a:prstGeom>
        </p:spPr>
      </p:pic>
      <p:pic>
        <p:nvPicPr>
          <p:cNvPr id="21" name="Picture 20"/>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2458725" y="1625857"/>
            <a:ext cx="1332273" cy="990825"/>
          </a:xfrm>
          <a:prstGeom prst="rect">
            <a:avLst/>
          </a:prstGeom>
        </p:spPr>
      </p:pic>
      <p:sp>
        <p:nvSpPr>
          <p:cNvPr id="22" name="TextBox 21"/>
          <p:cNvSpPr txBox="1"/>
          <p:nvPr/>
        </p:nvSpPr>
        <p:spPr>
          <a:xfrm>
            <a:off x="2104854" y="2693349"/>
            <a:ext cx="2040017" cy="313050"/>
          </a:xfrm>
          <a:prstGeom prst="rect">
            <a:avLst/>
          </a:prstGeom>
          <a:noFill/>
        </p:spPr>
        <p:txBody>
          <a:bodyPr wrap="square" lIns="96661" tIns="48331" rIns="96661" bIns="48331" rtlCol="1">
            <a:spAutoFit/>
          </a:bodyPr>
          <a:lstStyle/>
          <a:p>
            <a:pPr algn="ctr"/>
            <a:r>
              <a:rPr lang="en-US" sz="1400" b="1" dirty="0">
                <a:solidFill>
                  <a:srgbClr val="565756"/>
                </a:solidFill>
                <a:latin typeface="Arial" panose="020B0604020202020204" pitchFamily="34" charset="0"/>
                <a:cs typeface="Arial" panose="020B0604020202020204" pitchFamily="34" charset="0"/>
              </a:rPr>
              <a:t>Application</a:t>
            </a:r>
            <a:endParaRPr lang="he-IL" sz="1400" b="1" dirty="0">
              <a:solidFill>
                <a:srgbClr val="565756"/>
              </a:solidFill>
              <a:latin typeface="Arial" panose="020B0604020202020204" pitchFamily="34" charset="0"/>
              <a:cs typeface="Arial" panose="020B0604020202020204" pitchFamily="34" charset="0"/>
            </a:endParaRPr>
          </a:p>
        </p:txBody>
      </p:sp>
      <p:sp>
        <p:nvSpPr>
          <p:cNvPr id="23" name="TextBox 22"/>
          <p:cNvSpPr txBox="1"/>
          <p:nvPr/>
        </p:nvSpPr>
        <p:spPr>
          <a:xfrm>
            <a:off x="2111533" y="5336503"/>
            <a:ext cx="2040017" cy="313050"/>
          </a:xfrm>
          <a:prstGeom prst="rect">
            <a:avLst/>
          </a:prstGeom>
          <a:noFill/>
        </p:spPr>
        <p:txBody>
          <a:bodyPr wrap="square" lIns="96661" tIns="48331" rIns="96661" bIns="48331" rtlCol="1">
            <a:spAutoFit/>
          </a:bodyPr>
          <a:lstStyle/>
          <a:p>
            <a:pPr algn="ctr"/>
            <a:r>
              <a:rPr lang="en-US" sz="1400" b="1" dirty="0">
                <a:solidFill>
                  <a:srgbClr val="565756"/>
                </a:solidFill>
                <a:latin typeface="Arial" panose="020B0604020202020204" pitchFamily="34" charset="0"/>
                <a:cs typeface="Arial" panose="020B0604020202020204" pitchFamily="34" charset="0"/>
              </a:rPr>
              <a:t>Target System</a:t>
            </a:r>
            <a:endParaRPr lang="he-IL" sz="1400" b="1" dirty="0">
              <a:solidFill>
                <a:srgbClr val="565756"/>
              </a:solidFill>
              <a:latin typeface="Arial" panose="020B0604020202020204" pitchFamily="34" charset="0"/>
              <a:cs typeface="Arial" panose="020B0604020202020204" pitchFamily="34" charset="0"/>
            </a:endParaRPr>
          </a:p>
        </p:txBody>
      </p:sp>
      <p:pic>
        <p:nvPicPr>
          <p:cNvPr id="25" name="Picture 24"/>
          <p:cNvPicPr>
            <a:picLocks noChangeAspect="1"/>
          </p:cNvPicPr>
          <p:nvPr/>
        </p:nvPicPr>
        <p:blipFill>
          <a:blip r:embed="rId7"/>
          <a:stretch>
            <a:fillRect/>
          </a:stretch>
        </p:blipFill>
        <p:spPr>
          <a:xfrm>
            <a:off x="8849528" y="1631837"/>
            <a:ext cx="1022287" cy="1034677"/>
          </a:xfrm>
          <a:prstGeom prst="rect">
            <a:avLst/>
          </a:prstGeom>
        </p:spPr>
      </p:pic>
      <p:pic>
        <p:nvPicPr>
          <p:cNvPr id="26" name="Picture 2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737862" y="1606567"/>
            <a:ext cx="583573" cy="351022"/>
          </a:xfrm>
          <a:prstGeom prst="rect">
            <a:avLst/>
          </a:prstGeom>
          <a:solidFill>
            <a:schemeClr val="bg1"/>
          </a:solidFill>
        </p:spPr>
      </p:pic>
      <p:sp>
        <p:nvSpPr>
          <p:cNvPr id="27" name="TextBox 26"/>
          <p:cNvSpPr txBox="1"/>
          <p:nvPr/>
        </p:nvSpPr>
        <p:spPr>
          <a:xfrm>
            <a:off x="7728732" y="2691784"/>
            <a:ext cx="3250280" cy="355444"/>
          </a:xfrm>
          <a:prstGeom prst="rect">
            <a:avLst/>
          </a:prstGeom>
          <a:noFill/>
        </p:spPr>
        <p:txBody>
          <a:bodyPr wrap="square" lIns="96661" tIns="48331" rIns="96661" bIns="48331" rtlCol="1">
            <a:spAutoFit/>
          </a:bodyPr>
          <a:lstStyle/>
          <a:p>
            <a:pPr algn="ctr"/>
            <a:r>
              <a:rPr lang="en-US" sz="1400" b="1" dirty="0">
                <a:solidFill>
                  <a:srgbClr val="565756"/>
                </a:solidFill>
                <a:latin typeface="Arial" panose="020B0604020202020204" pitchFamily="34" charset="0"/>
                <a:cs typeface="Arial" panose="020B0604020202020204" pitchFamily="34" charset="0"/>
              </a:rPr>
              <a:t>Central Credential Provider</a:t>
            </a:r>
            <a:endParaRPr lang="he-IL" sz="1400" b="1" dirty="0">
              <a:solidFill>
                <a:srgbClr val="565756"/>
              </a:solidFill>
              <a:latin typeface="Arial" panose="020B0604020202020204" pitchFamily="34" charset="0"/>
              <a:cs typeface="Arial" panose="020B0604020202020204" pitchFamily="34" charset="0"/>
            </a:endParaRPr>
          </a:p>
        </p:txBody>
      </p:sp>
      <p:pic>
        <p:nvPicPr>
          <p:cNvPr id="28" name="Picture 27"/>
          <p:cNvPicPr>
            <a:picLocks noChangeAspect="1"/>
          </p:cNvPicPr>
          <p:nvPr>
            <p:custDataLst>
              <p:tags r:id="rId2"/>
            </p:custDataLst>
          </p:nvPr>
        </p:nvPicPr>
        <p:blipFill>
          <a:blip r:embed="rId9">
            <a:extLst>
              <a:ext uri="{28A0092B-C50C-407E-A947-70E740481C1C}">
                <a14:useLocalDpi xmlns:a14="http://schemas.microsoft.com/office/drawing/2010/main" val="0"/>
              </a:ext>
            </a:extLst>
          </a:blip>
          <a:stretch>
            <a:fillRect/>
          </a:stretch>
        </p:blipFill>
        <p:spPr>
          <a:xfrm>
            <a:off x="2552211" y="4768028"/>
            <a:ext cx="518633" cy="491807"/>
          </a:xfrm>
          <a:prstGeom prst="rect">
            <a:avLst/>
          </a:prstGeom>
        </p:spPr>
      </p:pic>
      <p:sp>
        <p:nvSpPr>
          <p:cNvPr id="29" name="Right Arrow 28"/>
          <p:cNvSpPr/>
          <p:nvPr/>
        </p:nvSpPr>
        <p:spPr>
          <a:xfrm rot="5400000">
            <a:off x="2630197" y="3448861"/>
            <a:ext cx="992221" cy="348107"/>
          </a:xfrm>
          <a:prstGeom prst="rightArrow">
            <a:avLst/>
          </a:prstGeom>
          <a:solidFill>
            <a:srgbClr val="52B72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code without password"/>
          <p:cNvSpPr>
            <a:spLocks noChangeArrowheads="1"/>
          </p:cNvSpPr>
          <p:nvPr/>
        </p:nvSpPr>
        <p:spPr bwMode="auto">
          <a:xfrm>
            <a:off x="4310567" y="2748664"/>
            <a:ext cx="3736564" cy="1181086"/>
          </a:xfrm>
          <a:prstGeom prst="rect">
            <a:avLst/>
          </a:prstGeom>
          <a:solidFill>
            <a:schemeClr val="bg1"/>
          </a:solidFill>
          <a:ln w="28575">
            <a:solidFill>
              <a:srgbClr val="52B722"/>
            </a:solidFill>
            <a:headEnd/>
            <a:tailEnd/>
          </a:ln>
        </p:spPr>
        <p:style>
          <a:lnRef idx="1">
            <a:schemeClr val="accent1"/>
          </a:lnRef>
          <a:fillRef idx="2">
            <a:schemeClr val="accent1"/>
          </a:fillRef>
          <a:effectRef idx="1">
            <a:schemeClr val="accent1"/>
          </a:effectRef>
          <a:fontRef idx="minor">
            <a:schemeClr val="dk1"/>
          </a:fontRef>
        </p:style>
        <p:txBody>
          <a:bodyPr wrap="none" anchor="ctr"/>
          <a:lstStyle/>
          <a:p>
            <a:pPr eaLnBrk="0" fontAlgn="base" hangingPunct="0">
              <a:spcBef>
                <a:spcPct val="0"/>
              </a:spcBef>
              <a:spcAft>
                <a:spcPct val="0"/>
              </a:spcAft>
            </a:pPr>
            <a:r>
              <a:rPr lang="en-US" sz="1200" b="1" dirty="0">
                <a:solidFill>
                  <a:schemeClr val="tx1"/>
                </a:solidFill>
                <a:latin typeface="Arial" panose="020B0604020202020204" pitchFamily="34" charset="0"/>
                <a:cs typeface="Arial" panose="020B0604020202020204" pitchFamily="34" charset="0"/>
              </a:rPr>
              <a:t>Username = </a:t>
            </a:r>
            <a:r>
              <a:rPr lang="en-US" sz="1200" b="1" dirty="0" err="1">
                <a:solidFill>
                  <a:srgbClr val="52B722"/>
                </a:solidFill>
                <a:latin typeface="Arial" panose="020B0604020202020204" pitchFamily="34" charset="0"/>
                <a:cs typeface="Arial" panose="020B0604020202020204" pitchFamily="34" charset="0"/>
              </a:rPr>
              <a:t>GetUserName</a:t>
            </a:r>
            <a:r>
              <a:rPr lang="en-US" sz="1200" b="1" dirty="0">
                <a:solidFill>
                  <a:srgbClr val="52B722"/>
                </a:solidFill>
                <a:latin typeface="Arial" panose="020B0604020202020204" pitchFamily="34" charset="0"/>
                <a:cs typeface="Arial" panose="020B0604020202020204" pitchFamily="34" charset="0"/>
              </a:rPr>
              <a:t>()</a:t>
            </a:r>
          </a:p>
          <a:p>
            <a:pPr eaLnBrk="0" fontAlgn="base" hangingPunct="0">
              <a:spcBef>
                <a:spcPct val="0"/>
              </a:spcBef>
              <a:spcAft>
                <a:spcPct val="0"/>
              </a:spcAft>
            </a:pPr>
            <a:r>
              <a:rPr lang="en-US" sz="1200" b="1" dirty="0">
                <a:solidFill>
                  <a:schemeClr val="tx1"/>
                </a:solidFill>
                <a:latin typeface="Arial" panose="020B0604020202020204" pitchFamily="34" charset="0"/>
                <a:cs typeface="Arial" panose="020B0604020202020204" pitchFamily="34" charset="0"/>
              </a:rPr>
              <a:t>Password = </a:t>
            </a:r>
            <a:r>
              <a:rPr lang="en-US" sz="1200" b="1" dirty="0" err="1">
                <a:solidFill>
                  <a:srgbClr val="52B722"/>
                </a:solidFill>
                <a:latin typeface="Arial" panose="020B0604020202020204" pitchFamily="34" charset="0"/>
                <a:cs typeface="Arial" panose="020B0604020202020204" pitchFamily="34" charset="0"/>
              </a:rPr>
              <a:t>GetPassword</a:t>
            </a:r>
            <a:r>
              <a:rPr lang="en-US" sz="1200" b="1" dirty="0">
                <a:solidFill>
                  <a:srgbClr val="52B722"/>
                </a:solidFill>
                <a:latin typeface="Arial" panose="020B0604020202020204" pitchFamily="34" charset="0"/>
                <a:cs typeface="Arial" panose="020B0604020202020204" pitchFamily="34" charset="0"/>
              </a:rPr>
              <a:t>()</a:t>
            </a:r>
          </a:p>
          <a:p>
            <a:pPr eaLnBrk="0" fontAlgn="base" hangingPunct="0">
              <a:spcBef>
                <a:spcPct val="0"/>
              </a:spcBef>
              <a:spcAft>
                <a:spcPct val="0"/>
              </a:spcAft>
            </a:pPr>
            <a:r>
              <a:rPr lang="en-US" sz="1200" b="1" dirty="0">
                <a:solidFill>
                  <a:schemeClr val="tx1"/>
                </a:solidFill>
                <a:latin typeface="Arial" panose="020B0604020202020204" pitchFamily="34" charset="0"/>
                <a:cs typeface="Arial" panose="020B0604020202020204" pitchFamily="34" charset="0"/>
              </a:rPr>
              <a:t>Host = </a:t>
            </a:r>
            <a:r>
              <a:rPr lang="en-US" sz="1200" b="1" dirty="0" err="1">
                <a:solidFill>
                  <a:srgbClr val="52B722"/>
                </a:solidFill>
                <a:latin typeface="Arial" panose="020B0604020202020204" pitchFamily="34" charset="0"/>
                <a:cs typeface="Arial" panose="020B0604020202020204" pitchFamily="34" charset="0"/>
              </a:rPr>
              <a:t>GetHost</a:t>
            </a:r>
            <a:r>
              <a:rPr lang="en-US" sz="1200" b="1" dirty="0">
                <a:solidFill>
                  <a:srgbClr val="52B722"/>
                </a:solidFill>
                <a:latin typeface="Arial" panose="020B0604020202020204" pitchFamily="34" charset="0"/>
                <a:cs typeface="Arial" panose="020B0604020202020204" pitchFamily="34" charset="0"/>
              </a:rPr>
              <a:t>()</a:t>
            </a:r>
          </a:p>
          <a:p>
            <a:pPr eaLnBrk="0" fontAlgn="base" hangingPunct="0">
              <a:spcBef>
                <a:spcPct val="0"/>
              </a:spcBef>
              <a:spcAft>
                <a:spcPct val="0"/>
              </a:spcAft>
            </a:pPr>
            <a:r>
              <a:rPr lang="en-US" sz="1200" dirty="0" err="1">
                <a:solidFill>
                  <a:schemeClr val="tx1"/>
                </a:solidFill>
                <a:latin typeface="Arial" panose="020B0604020202020204" pitchFamily="34" charset="0"/>
                <a:cs typeface="Arial" panose="020B0604020202020204" pitchFamily="34" charset="0"/>
              </a:rPr>
              <a:t>ConnectDatabase</a:t>
            </a:r>
            <a:r>
              <a:rPr lang="en-US" sz="1200" dirty="0">
                <a:solidFill>
                  <a:schemeClr val="tx1"/>
                </a:solidFill>
                <a:latin typeface="Arial" panose="020B0604020202020204" pitchFamily="34" charset="0"/>
                <a:cs typeface="Arial" panose="020B0604020202020204" pitchFamily="34" charset="0"/>
              </a:rPr>
              <a:t>(Host, Username, Password)</a:t>
            </a:r>
            <a:endParaRPr lang="en-US" sz="1200" b="1" dirty="0">
              <a:solidFill>
                <a:schemeClr val="tx1"/>
              </a:solidFill>
              <a:latin typeface="Arial" panose="020B0604020202020204" pitchFamily="34" charset="0"/>
              <a:cs typeface="Arial" panose="020B0604020202020204" pitchFamily="34" charset="0"/>
            </a:endParaRPr>
          </a:p>
        </p:txBody>
      </p:sp>
      <p:cxnSp>
        <p:nvCxnSpPr>
          <p:cNvPr id="32" name="Straight Arrow Connector 31"/>
          <p:cNvCxnSpPr/>
          <p:nvPr/>
        </p:nvCxnSpPr>
        <p:spPr>
          <a:xfrm flipH="1">
            <a:off x="9140763" y="3122543"/>
            <a:ext cx="4300" cy="994560"/>
          </a:xfrm>
          <a:prstGeom prst="straightConnector1">
            <a:avLst/>
          </a:prstGeom>
          <a:ln>
            <a:solidFill>
              <a:schemeClr val="accent1"/>
            </a:solidFill>
            <a:prstDash val="sysDash"/>
            <a:tailEnd type="triangle" w="lg" len="lg"/>
          </a:ln>
        </p:spPr>
        <p:style>
          <a:lnRef idx="2">
            <a:schemeClr val="accent1"/>
          </a:lnRef>
          <a:fillRef idx="0">
            <a:schemeClr val="accent1"/>
          </a:fillRef>
          <a:effectRef idx="1">
            <a:schemeClr val="accent1"/>
          </a:effectRef>
          <a:fontRef idx="minor">
            <a:schemeClr val="tx1"/>
          </a:fontRef>
        </p:style>
      </p:cxnSp>
      <p:grpSp>
        <p:nvGrpSpPr>
          <p:cNvPr id="2" name="Group 1"/>
          <p:cNvGrpSpPr/>
          <p:nvPr/>
        </p:nvGrpSpPr>
        <p:grpSpPr>
          <a:xfrm>
            <a:off x="4067125" y="1609409"/>
            <a:ext cx="4537911" cy="496329"/>
            <a:chOff x="4067125" y="1709425"/>
            <a:chExt cx="4537911" cy="496329"/>
          </a:xfrm>
        </p:grpSpPr>
        <p:cxnSp>
          <p:nvCxnSpPr>
            <p:cNvPr id="31" name="Straight Arrow Connector 30"/>
            <p:cNvCxnSpPr/>
            <p:nvPr/>
          </p:nvCxnSpPr>
          <p:spPr>
            <a:xfrm>
              <a:off x="4067125" y="2098493"/>
              <a:ext cx="4537911" cy="15992"/>
            </a:xfrm>
            <a:prstGeom prst="straightConnector1">
              <a:avLst/>
            </a:prstGeom>
            <a:ln>
              <a:solidFill>
                <a:schemeClr val="accent1"/>
              </a:solidFill>
              <a:prstDash val="sysDash"/>
              <a:tailEnd type="triangle" w="lg" len="lg"/>
            </a:ln>
          </p:spPr>
          <p:style>
            <a:lnRef idx="2">
              <a:schemeClr val="accent1"/>
            </a:lnRef>
            <a:fillRef idx="0">
              <a:schemeClr val="accent1"/>
            </a:fillRef>
            <a:effectRef idx="1">
              <a:schemeClr val="accent1"/>
            </a:effectRef>
            <a:fontRef idx="minor">
              <a:schemeClr val="tx1"/>
            </a:fontRef>
          </p:style>
        </p:cxnSp>
        <p:sp>
          <p:nvSpPr>
            <p:cNvPr id="36" name="TextBox 35"/>
            <p:cNvSpPr txBox="1"/>
            <p:nvPr/>
          </p:nvSpPr>
          <p:spPr>
            <a:xfrm>
              <a:off x="5801147" y="1709425"/>
              <a:ext cx="1038230" cy="496329"/>
            </a:xfrm>
            <a:prstGeom prst="rect">
              <a:avLst/>
            </a:prstGeom>
            <a:noFill/>
          </p:spPr>
          <p:txBody>
            <a:bodyPr wrap="none" rtlCol="0">
              <a:normAutofit/>
            </a:bodyPr>
            <a:lstStyle/>
            <a:p>
              <a:pPr algn="ctr"/>
              <a:r>
                <a:rPr lang="en-US" b="1" dirty="0"/>
                <a:t>HTTPS</a:t>
              </a:r>
            </a:p>
          </p:txBody>
        </p:sp>
      </p:grpSp>
      <p:pic>
        <p:nvPicPr>
          <p:cNvPr id="41" name="Picture 40"/>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190111" y="4755378"/>
            <a:ext cx="501612" cy="504457"/>
          </a:xfrm>
          <a:prstGeom prst="rect">
            <a:avLst/>
          </a:prstGeom>
        </p:spPr>
      </p:pic>
      <p:pic>
        <p:nvPicPr>
          <p:cNvPr id="42" name="Picture 25"/>
          <p:cNvPicPr>
            <a:picLocks noChangeAspect="1" noChangeArrowheads="1"/>
          </p:cNvPicPr>
          <p:nvPr/>
        </p:nvPicPr>
        <p:blipFill>
          <a:blip r:embed="rId11" cstate="print">
            <a:extLst>
              <a:ext uri="{28A0092B-C50C-407E-A947-70E740481C1C}">
                <a14:useLocalDpi xmlns:a14="http://schemas.microsoft.com/office/drawing/2010/main" val="0"/>
              </a:ext>
            </a:extLst>
          </a:blip>
          <a:stretch>
            <a:fillRect/>
          </a:stretch>
        </p:blipFill>
        <p:spPr bwMode="auto">
          <a:xfrm>
            <a:off x="2869061" y="4268928"/>
            <a:ext cx="518756" cy="432946"/>
          </a:xfrm>
          <a:prstGeom prst="rect">
            <a:avLst/>
          </a:prstGeom>
          <a:noFill/>
        </p:spPr>
      </p:pic>
      <p:sp>
        <p:nvSpPr>
          <p:cNvPr id="39" name="Rectangle 38"/>
          <p:cNvSpPr/>
          <p:nvPr/>
        </p:nvSpPr>
        <p:spPr>
          <a:xfrm>
            <a:off x="4013131" y="4275998"/>
            <a:ext cx="4331435" cy="1714463"/>
          </a:xfrm>
          <a:prstGeom prst="rect">
            <a:avLst/>
          </a:prstGeom>
          <a:solidFill>
            <a:srgbClr val="FFFFFF"/>
          </a:solidFill>
          <a:ln w="12700" cap="flat" cmpd="sng" algn="ctr">
            <a:solidFill>
              <a:srgbClr val="FFFFFF">
                <a:lumMod val="85000"/>
              </a:srgbClr>
            </a:solidFill>
            <a:prstDash val="solid"/>
          </a:ln>
          <a:effectLst>
            <a:outerShdw blurRad="50800" dist="38100" dir="2700000" algn="tl" rotWithShape="0">
              <a:prstClr val="black">
                <a:alpha val="40000"/>
              </a:prstClr>
            </a:outerShdw>
          </a:effectLst>
        </p:spPr>
        <p:txBody>
          <a:bodyPr lIns="182880" rIns="182880" rtlCol="0" anchor="ctr"/>
          <a:lstStyle/>
          <a:p>
            <a:pPr marL="233357" indent="-233357" defTabSz="457189">
              <a:spcAft>
                <a:spcPts val="1200"/>
              </a:spcAft>
              <a:buClr>
                <a:srgbClr val="224982"/>
              </a:buClr>
              <a:buFont typeface="Wingdings" panose="05000000000000000000" pitchFamily="2" charset="2"/>
              <a:buChar char="§"/>
              <a:tabLst>
                <a:tab pos="228594" algn="l"/>
              </a:tabLst>
              <a:defRPr/>
            </a:pPr>
            <a:r>
              <a:rPr lang="en-US" sz="1200" kern="0" dirty="0">
                <a:solidFill>
                  <a:srgbClr val="000000"/>
                </a:solidFill>
                <a:ea typeface=""/>
                <a:cs typeface="Arial" panose="020B0604020202020204" pitchFamily="34" charset="0"/>
              </a:rPr>
              <a:t>Agentless, web service-based application secrets management solution</a:t>
            </a:r>
          </a:p>
          <a:p>
            <a:pPr marL="233357" indent="-233357" defTabSz="457189">
              <a:spcAft>
                <a:spcPts val="1200"/>
              </a:spcAft>
              <a:buClr>
                <a:srgbClr val="224982"/>
              </a:buClr>
              <a:buFont typeface="Wingdings" panose="05000000000000000000" pitchFamily="2" charset="2"/>
              <a:buChar char="§"/>
              <a:tabLst>
                <a:tab pos="228594" algn="l"/>
              </a:tabLst>
              <a:defRPr/>
            </a:pPr>
            <a:r>
              <a:rPr lang="en-US" sz="1200" kern="0" dirty="0">
                <a:solidFill>
                  <a:srgbClr val="000000"/>
                </a:solidFill>
                <a:ea typeface=""/>
                <a:cs typeface="Arial" panose="020B0604020202020204" pitchFamily="34" charset="0"/>
              </a:rPr>
              <a:t>Eliminates risk from hard-coded application credentials</a:t>
            </a:r>
          </a:p>
          <a:p>
            <a:pPr marL="233357" indent="-233357" defTabSz="457189">
              <a:spcAft>
                <a:spcPts val="1200"/>
              </a:spcAft>
              <a:buClr>
                <a:srgbClr val="224982"/>
              </a:buClr>
              <a:buFont typeface="Wingdings" panose="05000000000000000000" pitchFamily="2" charset="2"/>
              <a:buChar char="§"/>
              <a:tabLst>
                <a:tab pos="228594" algn="l"/>
              </a:tabLst>
              <a:defRPr/>
            </a:pPr>
            <a:r>
              <a:rPr lang="en-US" sz="1200" kern="0" dirty="0">
                <a:solidFill>
                  <a:srgbClr val="000000"/>
                </a:solidFill>
                <a:ea typeface=""/>
                <a:cs typeface="Arial" panose="020B0604020202020204" pitchFamily="34" charset="0"/>
              </a:rPr>
              <a:t>Platform agnostic</a:t>
            </a:r>
          </a:p>
          <a:p>
            <a:pPr marL="233357" indent="-233357" defTabSz="457189">
              <a:spcAft>
                <a:spcPts val="1200"/>
              </a:spcAft>
              <a:buClr>
                <a:srgbClr val="224982"/>
              </a:buClr>
              <a:buFont typeface="Wingdings" panose="05000000000000000000" pitchFamily="2" charset="2"/>
              <a:buChar char="§"/>
              <a:tabLst>
                <a:tab pos="228594" algn="l"/>
              </a:tabLst>
              <a:defRPr/>
            </a:pPr>
            <a:r>
              <a:rPr lang="en-US" sz="1200" kern="0" dirty="0">
                <a:solidFill>
                  <a:srgbClr val="000000"/>
                </a:solidFill>
                <a:ea typeface=""/>
                <a:cs typeface="Arial" panose="020B0604020202020204" pitchFamily="34" charset="0"/>
              </a:rPr>
              <a:t>Alleviates deployment overhead</a:t>
            </a:r>
          </a:p>
        </p:txBody>
      </p:sp>
      <p:pic>
        <p:nvPicPr>
          <p:cNvPr id="33" name="Picture 32"/>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737862" y="2179690"/>
            <a:ext cx="419139" cy="475579"/>
          </a:xfrm>
          <a:prstGeom prst="rect">
            <a:avLst/>
          </a:prstGeom>
        </p:spPr>
      </p:pic>
      <p:cxnSp>
        <p:nvCxnSpPr>
          <p:cNvPr id="35" name="Straight Arrow Connector 34"/>
          <p:cNvCxnSpPr/>
          <p:nvPr/>
        </p:nvCxnSpPr>
        <p:spPr>
          <a:xfrm rot="10800000" flipH="1">
            <a:off x="9453796" y="3118174"/>
            <a:ext cx="4300" cy="994560"/>
          </a:xfrm>
          <a:prstGeom prst="straightConnector1">
            <a:avLst/>
          </a:prstGeom>
          <a:ln>
            <a:solidFill>
              <a:schemeClr val="accent1"/>
            </a:solidFill>
            <a:prstDash val="sysDash"/>
            <a:tailEnd type="triangle" w="lg" len="lg"/>
          </a:ln>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p:nvPr/>
        </p:nvCxnSpPr>
        <p:spPr>
          <a:xfrm rot="10800000">
            <a:off x="4036990" y="2256052"/>
            <a:ext cx="4537911" cy="15992"/>
          </a:xfrm>
          <a:prstGeom prst="straightConnector1">
            <a:avLst/>
          </a:prstGeom>
          <a:ln>
            <a:solidFill>
              <a:schemeClr val="accent1"/>
            </a:solidFill>
            <a:prstDash val="sysDash"/>
            <a:tailEnd type="triangle" w="lg" len="lg"/>
          </a:ln>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D2F2094C-EF0E-EF45-942C-BBB865741538}"/>
              </a:ext>
            </a:extLst>
          </p:cNvPr>
          <p:cNvSpPr txBox="1"/>
          <p:nvPr/>
        </p:nvSpPr>
        <p:spPr>
          <a:xfrm>
            <a:off x="310243" y="3192236"/>
            <a:ext cx="0" cy="0"/>
          </a:xfrm>
          <a:prstGeom prst="rect">
            <a:avLst/>
          </a:prstGeom>
          <a:noFill/>
        </p:spPr>
        <p:txBody>
          <a:bodyPr wrap="none" rtlCol="0">
            <a:normAutofit fontScale="25000" lnSpcReduction="20000"/>
          </a:bodyPr>
          <a:lstStyle/>
          <a:p>
            <a:endParaRPr lang="en-US" dirty="0"/>
          </a:p>
        </p:txBody>
      </p:sp>
      <p:pic>
        <p:nvPicPr>
          <p:cNvPr id="34" name="Picture 33">
            <a:extLst>
              <a:ext uri="{FF2B5EF4-FFF2-40B4-BE49-F238E27FC236}">
                <a16:creationId xmlns:a16="http://schemas.microsoft.com/office/drawing/2014/main" id="{C2701323-5589-1643-96DE-6D52406DF082}"/>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737862" y="4855203"/>
            <a:ext cx="419139" cy="475579"/>
          </a:xfrm>
          <a:prstGeom prst="rect">
            <a:avLst/>
          </a:prstGeom>
        </p:spPr>
      </p:pic>
      <p:sp>
        <p:nvSpPr>
          <p:cNvPr id="13" name="Rectangle 12">
            <a:extLst>
              <a:ext uri="{FF2B5EF4-FFF2-40B4-BE49-F238E27FC236}">
                <a16:creationId xmlns:a16="http://schemas.microsoft.com/office/drawing/2014/main" id="{CB568786-79FF-3B48-97F5-D3B3C14C5816}"/>
              </a:ext>
            </a:extLst>
          </p:cNvPr>
          <p:cNvSpPr/>
          <p:nvPr/>
        </p:nvSpPr>
        <p:spPr>
          <a:xfrm>
            <a:off x="281654" y="782223"/>
            <a:ext cx="3159263" cy="369332"/>
          </a:xfrm>
          <a:prstGeom prst="rect">
            <a:avLst/>
          </a:prstGeom>
        </p:spPr>
        <p:txBody>
          <a:bodyPr wrap="none">
            <a:spAutoFit/>
          </a:bodyPr>
          <a:lstStyle/>
          <a:p>
            <a:r>
              <a:rPr lang="en-US" dirty="0"/>
              <a:t>Centralized, agentless approach</a:t>
            </a:r>
          </a:p>
        </p:txBody>
      </p:sp>
    </p:spTree>
    <p:extLst>
      <p:ext uri="{BB962C8B-B14F-4D97-AF65-F5344CB8AC3E}">
        <p14:creationId xmlns:p14="http://schemas.microsoft.com/office/powerpoint/2010/main" val="1615408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fade">
                                      <p:cBhvr>
                                        <p:cTn id="10" dur="500"/>
                                        <p:tgtEl>
                                          <p:spTgt spid="30"/>
                                        </p:tgtEl>
                                      </p:cBhvr>
                                    </p:animEffect>
                                  </p:childTnLst>
                                </p:cTn>
                              </p:par>
                            </p:childTnLst>
                          </p:cTn>
                        </p:par>
                      </p:childTnLst>
                    </p:cTn>
                  </p:par>
                  <p:par>
                    <p:cTn id="11" fill="hold">
                      <p:stCondLst>
                        <p:cond delay="indefinite"/>
                      </p:stCondLst>
                      <p:childTnLst>
                        <p:par>
                          <p:cTn id="12" fill="hold">
                            <p:stCondLst>
                              <p:cond delay="0"/>
                            </p:stCondLst>
                            <p:childTnLst>
                              <p:par>
                                <p:cTn id="13" presetID="12" presetClass="entr" presetSubtype="4" fill="hold" nodeType="clickEffect">
                                  <p:stCondLst>
                                    <p:cond delay="0"/>
                                  </p:stCondLst>
                                  <p:childTnLst>
                                    <p:set>
                                      <p:cBhvr>
                                        <p:cTn id="14" dur="1" fill="hold">
                                          <p:stCondLst>
                                            <p:cond delay="0"/>
                                          </p:stCondLst>
                                        </p:cTn>
                                        <p:tgtEl>
                                          <p:spTgt spid="33"/>
                                        </p:tgtEl>
                                        <p:attrNameLst>
                                          <p:attrName>style.visibility</p:attrName>
                                        </p:attrNameLst>
                                      </p:cBhvr>
                                      <p:to>
                                        <p:strVal val="visible"/>
                                      </p:to>
                                    </p:set>
                                    <p:anim calcmode="lin" valueType="num">
                                      <p:cBhvr additive="base">
                                        <p:cTn id="15" dur="500"/>
                                        <p:tgtEl>
                                          <p:spTgt spid="33"/>
                                        </p:tgtEl>
                                        <p:attrNameLst>
                                          <p:attrName>ppt_y</p:attrName>
                                        </p:attrNameLst>
                                      </p:cBhvr>
                                      <p:tavLst>
                                        <p:tav tm="0">
                                          <p:val>
                                            <p:strVal val="#ppt_y+#ppt_h*1.125000"/>
                                          </p:val>
                                        </p:tav>
                                        <p:tav tm="100000">
                                          <p:val>
                                            <p:strVal val="#ppt_y"/>
                                          </p:val>
                                        </p:tav>
                                      </p:tavLst>
                                    </p:anim>
                                    <p:animEffect transition="in" filter="wipe(up)">
                                      <p:cBhvr>
                                        <p:cTn id="16" dur="500"/>
                                        <p:tgtEl>
                                          <p:spTgt spid="33"/>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nodeType="clickEffect">
                                  <p:stCondLst>
                                    <p:cond delay="0"/>
                                  </p:stCondLst>
                                  <p:childTnLst>
                                    <p:set>
                                      <p:cBhvr>
                                        <p:cTn id="20" dur="1" fill="hold">
                                          <p:stCondLst>
                                            <p:cond delay="0"/>
                                          </p:stCondLst>
                                        </p:cTn>
                                        <p:tgtEl>
                                          <p:spTgt spid="32"/>
                                        </p:tgtEl>
                                        <p:attrNameLst>
                                          <p:attrName>style.visibility</p:attrName>
                                        </p:attrNameLst>
                                      </p:cBhvr>
                                      <p:to>
                                        <p:strVal val="visible"/>
                                      </p:to>
                                    </p:set>
                                    <p:animEffect transition="in" filter="wipe(up)">
                                      <p:cBhvr>
                                        <p:cTn id="21" dur="500"/>
                                        <p:tgtEl>
                                          <p:spTgt spid="32"/>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nodeType="clickEffect">
                                  <p:stCondLst>
                                    <p:cond delay="0"/>
                                  </p:stCondLst>
                                  <p:childTnLst>
                                    <p:set>
                                      <p:cBhvr>
                                        <p:cTn id="25" dur="1" fill="hold">
                                          <p:stCondLst>
                                            <p:cond delay="0"/>
                                          </p:stCondLst>
                                        </p:cTn>
                                        <p:tgtEl>
                                          <p:spTgt spid="35"/>
                                        </p:tgtEl>
                                        <p:attrNameLst>
                                          <p:attrName>style.visibility</p:attrName>
                                        </p:attrNameLst>
                                      </p:cBhvr>
                                      <p:to>
                                        <p:strVal val="visible"/>
                                      </p:to>
                                    </p:set>
                                    <p:animEffect transition="in" filter="wipe(down)">
                                      <p:cBhvr>
                                        <p:cTn id="26" dur="500"/>
                                        <p:tgtEl>
                                          <p:spTgt spid="35"/>
                                        </p:tgtEl>
                                      </p:cBhvr>
                                    </p:animEffect>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26"/>
                                        </p:tgtEl>
                                        <p:attrNameLst>
                                          <p:attrName>style.visibility</p:attrName>
                                        </p:attrNameLst>
                                      </p:cBhvr>
                                      <p:to>
                                        <p:strVal val="visible"/>
                                      </p:to>
                                    </p:set>
                                    <p:animEffect transition="in" filter="fade">
                                      <p:cBhvr>
                                        <p:cTn id="31" dur="1000"/>
                                        <p:tgtEl>
                                          <p:spTgt spid="26"/>
                                        </p:tgtEl>
                                      </p:cBhvr>
                                    </p:animEffect>
                                    <p:anim calcmode="lin" valueType="num">
                                      <p:cBhvr>
                                        <p:cTn id="32" dur="1000" fill="hold"/>
                                        <p:tgtEl>
                                          <p:spTgt spid="26"/>
                                        </p:tgtEl>
                                        <p:attrNameLst>
                                          <p:attrName>ppt_x</p:attrName>
                                        </p:attrNameLst>
                                      </p:cBhvr>
                                      <p:tavLst>
                                        <p:tav tm="0">
                                          <p:val>
                                            <p:strVal val="#ppt_x"/>
                                          </p:val>
                                        </p:tav>
                                        <p:tav tm="100000">
                                          <p:val>
                                            <p:strVal val="#ppt_x"/>
                                          </p:val>
                                        </p:tav>
                                      </p:tavLst>
                                    </p:anim>
                                    <p:anim calcmode="lin" valueType="num">
                                      <p:cBhvr>
                                        <p:cTn id="33"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2" presetClass="entr" presetSubtype="2" fill="hold" nodeType="clickEffect">
                                  <p:stCondLst>
                                    <p:cond delay="0"/>
                                  </p:stCondLst>
                                  <p:childTnLst>
                                    <p:set>
                                      <p:cBhvr>
                                        <p:cTn id="37" dur="1" fill="hold">
                                          <p:stCondLst>
                                            <p:cond delay="0"/>
                                          </p:stCondLst>
                                        </p:cTn>
                                        <p:tgtEl>
                                          <p:spTgt spid="38"/>
                                        </p:tgtEl>
                                        <p:attrNameLst>
                                          <p:attrName>style.visibility</p:attrName>
                                        </p:attrNameLst>
                                      </p:cBhvr>
                                      <p:to>
                                        <p:strVal val="visible"/>
                                      </p:to>
                                    </p:set>
                                    <p:animEffect transition="in" filter="wipe(right)">
                                      <p:cBhvr>
                                        <p:cTn id="38" dur="500"/>
                                        <p:tgtEl>
                                          <p:spTgt spid="38"/>
                                        </p:tgtEl>
                                      </p:cBhvr>
                                    </p:animEffect>
                                  </p:childTnLst>
                                </p:cTn>
                              </p:par>
                            </p:childTnLst>
                          </p:cTn>
                        </p:par>
                        <p:par>
                          <p:cTn id="39" fill="hold">
                            <p:stCondLst>
                              <p:cond delay="500"/>
                            </p:stCondLst>
                            <p:childTnLst>
                              <p:par>
                                <p:cTn id="40" presetID="22" presetClass="entr" presetSubtype="1" fill="hold" grpId="0" nodeType="afterEffect">
                                  <p:stCondLst>
                                    <p:cond delay="0"/>
                                  </p:stCondLst>
                                  <p:childTnLst>
                                    <p:set>
                                      <p:cBhvr>
                                        <p:cTn id="41" dur="1" fill="hold">
                                          <p:stCondLst>
                                            <p:cond delay="0"/>
                                          </p:stCondLst>
                                        </p:cTn>
                                        <p:tgtEl>
                                          <p:spTgt spid="29"/>
                                        </p:tgtEl>
                                        <p:attrNameLst>
                                          <p:attrName>style.visibility</p:attrName>
                                        </p:attrNameLst>
                                      </p:cBhvr>
                                      <p:to>
                                        <p:strVal val="visible"/>
                                      </p:to>
                                    </p:set>
                                    <p:animEffect transition="in" filter="wipe(up)">
                                      <p:cBhvr>
                                        <p:cTn id="42" dur="500"/>
                                        <p:tgtEl>
                                          <p:spTgt spid="29"/>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9"/>
                                        </p:tgtEl>
                                        <p:attrNameLst>
                                          <p:attrName>style.visibility</p:attrName>
                                        </p:attrNameLst>
                                      </p:cBhvr>
                                      <p:to>
                                        <p:strVal val="visible"/>
                                      </p:to>
                                    </p:set>
                                    <p:animEffect transition="in" filter="fade">
                                      <p:cBhvr>
                                        <p:cTn id="47" dur="500"/>
                                        <p:tgtEl>
                                          <p:spTgt spid="39"/>
                                        </p:tgtEl>
                                      </p:cBhvr>
                                    </p:animEffect>
                                  </p:childTnLst>
                                </p:cTn>
                              </p:par>
                            </p:childTnLst>
                          </p:cTn>
                        </p:par>
                      </p:childTnLst>
                    </p:cTn>
                  </p:par>
                  <p:par>
                    <p:cTn id="48" fill="hold">
                      <p:stCondLst>
                        <p:cond delay="indefinite"/>
                      </p:stCondLst>
                      <p:childTnLst>
                        <p:par>
                          <p:cTn id="49" fill="hold">
                            <p:stCondLst>
                              <p:cond delay="0"/>
                            </p:stCondLst>
                            <p:childTnLst>
                              <p:par>
                                <p:cTn id="50" presetID="12" presetClass="entr" presetSubtype="4" fill="hold" nodeType="clickEffect">
                                  <p:stCondLst>
                                    <p:cond delay="0"/>
                                  </p:stCondLst>
                                  <p:childTnLst>
                                    <p:set>
                                      <p:cBhvr>
                                        <p:cTn id="51" dur="1" fill="hold">
                                          <p:stCondLst>
                                            <p:cond delay="0"/>
                                          </p:stCondLst>
                                        </p:cTn>
                                        <p:tgtEl>
                                          <p:spTgt spid="34"/>
                                        </p:tgtEl>
                                        <p:attrNameLst>
                                          <p:attrName>style.visibility</p:attrName>
                                        </p:attrNameLst>
                                      </p:cBhvr>
                                      <p:to>
                                        <p:strVal val="visible"/>
                                      </p:to>
                                    </p:set>
                                    <p:anim calcmode="lin" valueType="num">
                                      <p:cBhvr additive="base">
                                        <p:cTn id="52" dur="500"/>
                                        <p:tgtEl>
                                          <p:spTgt spid="34"/>
                                        </p:tgtEl>
                                        <p:attrNameLst>
                                          <p:attrName>ppt_y</p:attrName>
                                        </p:attrNameLst>
                                      </p:cBhvr>
                                      <p:tavLst>
                                        <p:tav tm="0">
                                          <p:val>
                                            <p:strVal val="#ppt_y+#ppt_h*1.125000"/>
                                          </p:val>
                                        </p:tav>
                                        <p:tav tm="100000">
                                          <p:val>
                                            <p:strVal val="#ppt_y"/>
                                          </p:val>
                                        </p:tav>
                                      </p:tavLst>
                                    </p:anim>
                                    <p:animEffect transition="in" filter="wipe(up)">
                                      <p:cBhvr>
                                        <p:cTn id="53"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animBg="1"/>
      <p:bldP spid="39"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Credential Provider</a:t>
            </a:r>
          </a:p>
        </p:txBody>
      </p:sp>
      <p:sp>
        <p:nvSpPr>
          <p:cNvPr id="19" name="TextBox 18"/>
          <p:cNvSpPr txBox="1"/>
          <p:nvPr/>
        </p:nvSpPr>
        <p:spPr>
          <a:xfrm>
            <a:off x="8281292" y="2649390"/>
            <a:ext cx="2040017" cy="355444"/>
          </a:xfrm>
          <a:prstGeom prst="rect">
            <a:avLst/>
          </a:prstGeom>
          <a:noFill/>
        </p:spPr>
        <p:txBody>
          <a:bodyPr wrap="square" lIns="96661" tIns="48331" rIns="96661" bIns="48331" rtlCol="1">
            <a:spAutoFit/>
          </a:bodyPr>
          <a:lstStyle/>
          <a:p>
            <a:pPr algn="ctr"/>
            <a:r>
              <a:rPr lang="en-US" sz="1400" b="1" dirty="0">
                <a:solidFill>
                  <a:srgbClr val="565756"/>
                </a:solidFill>
                <a:latin typeface="Arial" panose="020B0604020202020204" pitchFamily="34" charset="0"/>
                <a:cs typeface="Arial" panose="020B0604020202020204" pitchFamily="34" charset="0"/>
              </a:rPr>
              <a:t>CyberArk Vault</a:t>
            </a:r>
            <a:endParaRPr lang="he-IL" sz="1400" b="1" dirty="0">
              <a:solidFill>
                <a:srgbClr val="565756"/>
              </a:solidFill>
              <a:latin typeface="Arial" panose="020B0604020202020204" pitchFamily="34" charset="0"/>
              <a:cs typeface="Arial" panose="020B0604020202020204" pitchFamily="34" charset="0"/>
            </a:endParaRPr>
          </a:p>
        </p:txBody>
      </p:sp>
      <p:pic>
        <p:nvPicPr>
          <p:cNvPr id="20" name="Picture 19"/>
          <p:cNvPicPr>
            <a:picLocks noChangeAspect="1"/>
          </p:cNvPicPr>
          <p:nvPr/>
        </p:nvPicPr>
        <p:blipFill rotWithShape="1">
          <a:blip r:embed="rId5"/>
          <a:srcRect l="4104" t="5534" r="5450"/>
          <a:stretch/>
        </p:blipFill>
        <p:spPr>
          <a:xfrm>
            <a:off x="8813032" y="1643862"/>
            <a:ext cx="976537" cy="990908"/>
          </a:xfrm>
          <a:prstGeom prst="rect">
            <a:avLst/>
          </a:prstGeom>
        </p:spPr>
      </p:pic>
      <p:sp>
        <p:nvSpPr>
          <p:cNvPr id="22" name="TextBox 21"/>
          <p:cNvSpPr txBox="1"/>
          <p:nvPr/>
        </p:nvSpPr>
        <p:spPr>
          <a:xfrm>
            <a:off x="2104745" y="3148012"/>
            <a:ext cx="4147465" cy="313050"/>
          </a:xfrm>
          <a:prstGeom prst="rect">
            <a:avLst/>
          </a:prstGeom>
          <a:noFill/>
        </p:spPr>
        <p:txBody>
          <a:bodyPr wrap="square" lIns="96661" tIns="48331" rIns="96661" bIns="48331" rtlCol="1">
            <a:spAutoFit/>
          </a:bodyPr>
          <a:lstStyle/>
          <a:p>
            <a:pPr algn="ctr"/>
            <a:r>
              <a:rPr lang="en-US" sz="1400" b="1" dirty="0">
                <a:solidFill>
                  <a:srgbClr val="565756"/>
                </a:solidFill>
                <a:latin typeface="Arial" panose="020B0604020202020204" pitchFamily="34" charset="0"/>
                <a:cs typeface="Arial" panose="020B0604020202020204" pitchFamily="34" charset="0"/>
              </a:rPr>
              <a:t>Application Server</a:t>
            </a:r>
            <a:endParaRPr lang="he-IL" sz="1400" b="1" dirty="0">
              <a:solidFill>
                <a:srgbClr val="565756"/>
              </a:solidFill>
              <a:latin typeface="Arial" panose="020B0604020202020204" pitchFamily="34" charset="0"/>
              <a:cs typeface="Arial" panose="020B0604020202020204" pitchFamily="34" charset="0"/>
            </a:endParaRPr>
          </a:p>
        </p:txBody>
      </p:sp>
      <p:sp>
        <p:nvSpPr>
          <p:cNvPr id="23" name="TextBox 22"/>
          <p:cNvSpPr txBox="1"/>
          <p:nvPr/>
        </p:nvSpPr>
        <p:spPr>
          <a:xfrm>
            <a:off x="2032045" y="5336503"/>
            <a:ext cx="2040017" cy="313050"/>
          </a:xfrm>
          <a:prstGeom prst="rect">
            <a:avLst/>
          </a:prstGeom>
          <a:noFill/>
        </p:spPr>
        <p:txBody>
          <a:bodyPr wrap="square" lIns="96661" tIns="48331" rIns="96661" bIns="48331" rtlCol="1">
            <a:spAutoFit/>
          </a:bodyPr>
          <a:lstStyle/>
          <a:p>
            <a:pPr algn="ctr"/>
            <a:r>
              <a:rPr lang="en-US" sz="1400" b="1" dirty="0">
                <a:solidFill>
                  <a:srgbClr val="565756"/>
                </a:solidFill>
                <a:latin typeface="Arial" panose="020B0604020202020204" pitchFamily="34" charset="0"/>
                <a:cs typeface="Arial" panose="020B0604020202020204" pitchFamily="34" charset="0"/>
              </a:rPr>
              <a:t>Target System</a:t>
            </a:r>
            <a:endParaRPr lang="he-IL" sz="1400" b="1" dirty="0">
              <a:solidFill>
                <a:srgbClr val="565756"/>
              </a:solidFill>
              <a:latin typeface="Arial" panose="020B0604020202020204" pitchFamily="34" charset="0"/>
              <a:cs typeface="Arial" panose="020B0604020202020204" pitchFamily="34" charset="0"/>
            </a:endParaRPr>
          </a:p>
        </p:txBody>
      </p:sp>
      <p:grpSp>
        <p:nvGrpSpPr>
          <p:cNvPr id="5" name="Group 4"/>
          <p:cNvGrpSpPr/>
          <p:nvPr/>
        </p:nvGrpSpPr>
        <p:grpSpPr>
          <a:xfrm>
            <a:off x="4735632" y="1683302"/>
            <a:ext cx="1037885" cy="970148"/>
            <a:chOff x="8737862" y="1606567"/>
            <a:chExt cx="1133953" cy="1059947"/>
          </a:xfrm>
        </p:grpSpPr>
        <p:pic>
          <p:nvPicPr>
            <p:cNvPr id="25" name="Picture 24"/>
            <p:cNvPicPr>
              <a:picLocks noChangeAspect="1"/>
            </p:cNvPicPr>
            <p:nvPr/>
          </p:nvPicPr>
          <p:blipFill>
            <a:blip r:embed="rId6"/>
            <a:stretch>
              <a:fillRect/>
            </a:stretch>
          </p:blipFill>
          <p:spPr>
            <a:xfrm>
              <a:off x="8849528" y="1631837"/>
              <a:ext cx="1022287" cy="1034677"/>
            </a:xfrm>
            <a:prstGeom prst="rect">
              <a:avLst/>
            </a:prstGeom>
          </p:spPr>
        </p:pic>
        <p:pic>
          <p:nvPicPr>
            <p:cNvPr id="26" name="Picture 2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737862" y="1606567"/>
              <a:ext cx="583573" cy="351022"/>
            </a:xfrm>
            <a:prstGeom prst="rect">
              <a:avLst/>
            </a:prstGeom>
            <a:solidFill>
              <a:schemeClr val="bg1"/>
            </a:solidFill>
          </p:spPr>
        </p:pic>
      </p:grpSp>
      <p:sp>
        <p:nvSpPr>
          <p:cNvPr id="27" name="TextBox 26"/>
          <p:cNvSpPr txBox="1"/>
          <p:nvPr/>
        </p:nvSpPr>
        <p:spPr>
          <a:xfrm>
            <a:off x="3554596" y="2691784"/>
            <a:ext cx="3250280" cy="313050"/>
          </a:xfrm>
          <a:prstGeom prst="rect">
            <a:avLst/>
          </a:prstGeom>
          <a:noFill/>
        </p:spPr>
        <p:txBody>
          <a:bodyPr wrap="square" lIns="96661" tIns="48331" rIns="96661" bIns="48331" rtlCol="1">
            <a:spAutoFit/>
          </a:bodyPr>
          <a:lstStyle/>
          <a:p>
            <a:pPr algn="ctr"/>
            <a:r>
              <a:rPr lang="en-US" sz="1400" b="1" dirty="0">
                <a:solidFill>
                  <a:srgbClr val="565756"/>
                </a:solidFill>
                <a:latin typeface="Arial" panose="020B0604020202020204" pitchFamily="34" charset="0"/>
                <a:cs typeface="Arial" panose="020B0604020202020204" pitchFamily="34" charset="0"/>
              </a:rPr>
              <a:t>Credential Provider</a:t>
            </a:r>
            <a:endParaRPr lang="he-IL" sz="1400" b="1" dirty="0">
              <a:solidFill>
                <a:srgbClr val="565756"/>
              </a:solidFill>
              <a:latin typeface="Arial" panose="020B0604020202020204" pitchFamily="34" charset="0"/>
              <a:cs typeface="Arial" panose="020B0604020202020204" pitchFamily="34" charset="0"/>
            </a:endParaRPr>
          </a:p>
        </p:txBody>
      </p:sp>
      <p:pic>
        <p:nvPicPr>
          <p:cNvPr id="28" name="Picture 27"/>
          <p:cNvPicPr>
            <a:picLocks noChangeAspect="1"/>
          </p:cNvPicPr>
          <p:nvPr>
            <p:custDataLst>
              <p:tags r:id="rId1"/>
            </p:custDataLst>
          </p:nvPr>
        </p:nvPicPr>
        <p:blipFill>
          <a:blip r:embed="rId8">
            <a:extLst>
              <a:ext uri="{28A0092B-C50C-407E-A947-70E740481C1C}">
                <a14:useLocalDpi xmlns:a14="http://schemas.microsoft.com/office/drawing/2010/main" val="0"/>
              </a:ext>
            </a:extLst>
          </a:blip>
          <a:stretch>
            <a:fillRect/>
          </a:stretch>
        </p:blipFill>
        <p:spPr>
          <a:xfrm>
            <a:off x="2472723" y="4768028"/>
            <a:ext cx="518633" cy="491807"/>
          </a:xfrm>
          <a:prstGeom prst="rect">
            <a:avLst/>
          </a:prstGeom>
        </p:spPr>
      </p:pic>
      <p:sp>
        <p:nvSpPr>
          <p:cNvPr id="30" name="code without password"/>
          <p:cNvSpPr>
            <a:spLocks noChangeArrowheads="1"/>
          </p:cNvSpPr>
          <p:nvPr/>
        </p:nvSpPr>
        <p:spPr bwMode="auto">
          <a:xfrm>
            <a:off x="4451980" y="3482960"/>
            <a:ext cx="3736564" cy="1181086"/>
          </a:xfrm>
          <a:prstGeom prst="rect">
            <a:avLst/>
          </a:prstGeom>
          <a:solidFill>
            <a:schemeClr val="bg1"/>
          </a:solidFill>
          <a:ln w="28575">
            <a:solidFill>
              <a:srgbClr val="52B722"/>
            </a:solidFill>
            <a:headEnd/>
            <a:tailEnd/>
          </a:ln>
        </p:spPr>
        <p:style>
          <a:lnRef idx="1">
            <a:schemeClr val="accent1"/>
          </a:lnRef>
          <a:fillRef idx="2">
            <a:schemeClr val="accent1"/>
          </a:fillRef>
          <a:effectRef idx="1">
            <a:schemeClr val="accent1"/>
          </a:effectRef>
          <a:fontRef idx="minor">
            <a:schemeClr val="dk1"/>
          </a:fontRef>
        </p:style>
        <p:txBody>
          <a:bodyPr wrap="none" anchor="ctr"/>
          <a:lstStyle/>
          <a:p>
            <a:pPr eaLnBrk="0" fontAlgn="base" hangingPunct="0">
              <a:spcBef>
                <a:spcPct val="0"/>
              </a:spcBef>
              <a:spcAft>
                <a:spcPct val="0"/>
              </a:spcAft>
            </a:pPr>
            <a:r>
              <a:rPr lang="en-US" sz="1200" b="1" dirty="0">
                <a:solidFill>
                  <a:schemeClr val="tx1"/>
                </a:solidFill>
                <a:latin typeface="Arial" panose="020B0604020202020204" pitchFamily="34" charset="0"/>
                <a:cs typeface="Arial" panose="020B0604020202020204" pitchFamily="34" charset="0"/>
              </a:rPr>
              <a:t>Username = </a:t>
            </a:r>
            <a:r>
              <a:rPr lang="en-US" sz="1200" b="1" dirty="0" err="1">
                <a:solidFill>
                  <a:srgbClr val="52B722"/>
                </a:solidFill>
                <a:latin typeface="Arial" panose="020B0604020202020204" pitchFamily="34" charset="0"/>
                <a:cs typeface="Arial" panose="020B0604020202020204" pitchFamily="34" charset="0"/>
              </a:rPr>
              <a:t>GetUserName</a:t>
            </a:r>
            <a:r>
              <a:rPr lang="en-US" sz="1200" b="1" dirty="0">
                <a:solidFill>
                  <a:srgbClr val="52B722"/>
                </a:solidFill>
                <a:latin typeface="Arial" panose="020B0604020202020204" pitchFamily="34" charset="0"/>
                <a:cs typeface="Arial" panose="020B0604020202020204" pitchFamily="34" charset="0"/>
              </a:rPr>
              <a:t>()</a:t>
            </a:r>
          </a:p>
          <a:p>
            <a:pPr eaLnBrk="0" fontAlgn="base" hangingPunct="0">
              <a:spcBef>
                <a:spcPct val="0"/>
              </a:spcBef>
              <a:spcAft>
                <a:spcPct val="0"/>
              </a:spcAft>
            </a:pPr>
            <a:r>
              <a:rPr lang="en-US" sz="1200" b="1" dirty="0">
                <a:solidFill>
                  <a:schemeClr val="tx1"/>
                </a:solidFill>
                <a:latin typeface="Arial" panose="020B0604020202020204" pitchFamily="34" charset="0"/>
                <a:cs typeface="Arial" panose="020B0604020202020204" pitchFamily="34" charset="0"/>
              </a:rPr>
              <a:t>Password = </a:t>
            </a:r>
            <a:r>
              <a:rPr lang="en-US" sz="1200" b="1" dirty="0" err="1">
                <a:solidFill>
                  <a:srgbClr val="52B722"/>
                </a:solidFill>
                <a:latin typeface="Arial" panose="020B0604020202020204" pitchFamily="34" charset="0"/>
                <a:cs typeface="Arial" panose="020B0604020202020204" pitchFamily="34" charset="0"/>
              </a:rPr>
              <a:t>GetPassword</a:t>
            </a:r>
            <a:r>
              <a:rPr lang="en-US" sz="1200" b="1" dirty="0">
                <a:solidFill>
                  <a:srgbClr val="52B722"/>
                </a:solidFill>
                <a:latin typeface="Arial" panose="020B0604020202020204" pitchFamily="34" charset="0"/>
                <a:cs typeface="Arial" panose="020B0604020202020204" pitchFamily="34" charset="0"/>
              </a:rPr>
              <a:t>()</a:t>
            </a:r>
          </a:p>
          <a:p>
            <a:pPr eaLnBrk="0" fontAlgn="base" hangingPunct="0">
              <a:spcBef>
                <a:spcPct val="0"/>
              </a:spcBef>
              <a:spcAft>
                <a:spcPct val="0"/>
              </a:spcAft>
            </a:pPr>
            <a:r>
              <a:rPr lang="en-US" sz="1200" b="1" dirty="0">
                <a:solidFill>
                  <a:schemeClr val="tx1"/>
                </a:solidFill>
                <a:latin typeface="Arial" panose="020B0604020202020204" pitchFamily="34" charset="0"/>
                <a:cs typeface="Arial" panose="020B0604020202020204" pitchFamily="34" charset="0"/>
              </a:rPr>
              <a:t>Host = </a:t>
            </a:r>
            <a:r>
              <a:rPr lang="en-US" sz="1200" b="1" dirty="0" err="1">
                <a:solidFill>
                  <a:srgbClr val="52B722"/>
                </a:solidFill>
                <a:latin typeface="Arial" panose="020B0604020202020204" pitchFamily="34" charset="0"/>
                <a:cs typeface="Arial" panose="020B0604020202020204" pitchFamily="34" charset="0"/>
              </a:rPr>
              <a:t>GetHost</a:t>
            </a:r>
            <a:r>
              <a:rPr lang="en-US" sz="1200" b="1" dirty="0">
                <a:solidFill>
                  <a:srgbClr val="52B722"/>
                </a:solidFill>
                <a:latin typeface="Arial" panose="020B0604020202020204" pitchFamily="34" charset="0"/>
                <a:cs typeface="Arial" panose="020B0604020202020204" pitchFamily="34" charset="0"/>
              </a:rPr>
              <a:t>()</a:t>
            </a:r>
          </a:p>
          <a:p>
            <a:pPr eaLnBrk="0" fontAlgn="base" hangingPunct="0">
              <a:spcBef>
                <a:spcPct val="0"/>
              </a:spcBef>
              <a:spcAft>
                <a:spcPct val="0"/>
              </a:spcAft>
            </a:pPr>
            <a:r>
              <a:rPr lang="en-US" sz="1200" dirty="0" err="1">
                <a:solidFill>
                  <a:schemeClr val="tx1"/>
                </a:solidFill>
                <a:latin typeface="Arial" panose="020B0604020202020204" pitchFamily="34" charset="0"/>
                <a:cs typeface="Arial" panose="020B0604020202020204" pitchFamily="34" charset="0"/>
              </a:rPr>
              <a:t>ConnectDatabase</a:t>
            </a:r>
            <a:r>
              <a:rPr lang="en-US" sz="1200" dirty="0">
                <a:solidFill>
                  <a:schemeClr val="tx1"/>
                </a:solidFill>
                <a:latin typeface="Arial" panose="020B0604020202020204" pitchFamily="34" charset="0"/>
                <a:cs typeface="Arial" panose="020B0604020202020204" pitchFamily="34" charset="0"/>
              </a:rPr>
              <a:t>(Host, Username, Password)</a:t>
            </a:r>
            <a:endParaRPr lang="en-US" sz="1200" b="1" dirty="0">
              <a:solidFill>
                <a:schemeClr val="tx1"/>
              </a:solidFill>
              <a:latin typeface="Arial" panose="020B0604020202020204" pitchFamily="34" charset="0"/>
              <a:cs typeface="Arial" panose="020B0604020202020204" pitchFamily="34" charset="0"/>
            </a:endParaRPr>
          </a:p>
        </p:txBody>
      </p:sp>
      <p:cxnSp>
        <p:nvCxnSpPr>
          <p:cNvPr id="32" name="Straight Arrow Connector 31"/>
          <p:cNvCxnSpPr/>
          <p:nvPr/>
        </p:nvCxnSpPr>
        <p:spPr>
          <a:xfrm flipH="1">
            <a:off x="5773517" y="2258300"/>
            <a:ext cx="2846881" cy="0"/>
          </a:xfrm>
          <a:prstGeom prst="straightConnector1">
            <a:avLst/>
          </a:prstGeom>
          <a:ln>
            <a:solidFill>
              <a:schemeClr val="accent1"/>
            </a:solidFill>
            <a:prstDash val="sysDash"/>
            <a:tailEnd type="triangle" w="lg" len="lg"/>
          </a:ln>
        </p:spPr>
        <p:style>
          <a:lnRef idx="2">
            <a:schemeClr val="accent1"/>
          </a:lnRef>
          <a:fillRef idx="0">
            <a:schemeClr val="accent1"/>
          </a:fillRef>
          <a:effectRef idx="1">
            <a:schemeClr val="accent1"/>
          </a:effectRef>
          <a:fontRef idx="minor">
            <a:schemeClr val="tx1"/>
          </a:fontRef>
        </p:style>
      </p:cxnSp>
      <p:grpSp>
        <p:nvGrpSpPr>
          <p:cNvPr id="2" name="Group 1"/>
          <p:cNvGrpSpPr/>
          <p:nvPr/>
        </p:nvGrpSpPr>
        <p:grpSpPr>
          <a:xfrm>
            <a:off x="3717563" y="1609409"/>
            <a:ext cx="957308" cy="496329"/>
            <a:chOff x="4067125" y="1709425"/>
            <a:chExt cx="4537916" cy="496329"/>
          </a:xfrm>
        </p:grpSpPr>
        <p:cxnSp>
          <p:nvCxnSpPr>
            <p:cNvPr id="31" name="Straight Arrow Connector 30"/>
            <p:cNvCxnSpPr/>
            <p:nvPr/>
          </p:nvCxnSpPr>
          <p:spPr>
            <a:xfrm>
              <a:off x="4067125" y="2098493"/>
              <a:ext cx="4537916" cy="0"/>
            </a:xfrm>
            <a:prstGeom prst="straightConnector1">
              <a:avLst/>
            </a:prstGeom>
            <a:ln>
              <a:solidFill>
                <a:schemeClr val="accent1"/>
              </a:solidFill>
              <a:prstDash val="sysDash"/>
              <a:tailEnd type="triangle" w="lg" len="lg"/>
            </a:ln>
          </p:spPr>
          <p:style>
            <a:lnRef idx="2">
              <a:schemeClr val="accent1"/>
            </a:lnRef>
            <a:fillRef idx="0">
              <a:schemeClr val="accent1"/>
            </a:fillRef>
            <a:effectRef idx="1">
              <a:schemeClr val="accent1"/>
            </a:effectRef>
            <a:fontRef idx="minor">
              <a:schemeClr val="tx1"/>
            </a:fontRef>
          </p:style>
        </p:cxnSp>
        <p:sp>
          <p:nvSpPr>
            <p:cNvPr id="36" name="TextBox 35"/>
            <p:cNvSpPr txBox="1"/>
            <p:nvPr/>
          </p:nvSpPr>
          <p:spPr>
            <a:xfrm>
              <a:off x="5801147" y="1709425"/>
              <a:ext cx="1038230" cy="496329"/>
            </a:xfrm>
            <a:prstGeom prst="rect">
              <a:avLst/>
            </a:prstGeom>
            <a:noFill/>
          </p:spPr>
          <p:txBody>
            <a:bodyPr wrap="none" rtlCol="0">
              <a:normAutofit/>
            </a:bodyPr>
            <a:lstStyle/>
            <a:p>
              <a:pPr algn="ctr"/>
              <a:r>
                <a:rPr lang="en-US" b="1" dirty="0"/>
                <a:t>SDK</a:t>
              </a:r>
            </a:p>
          </p:txBody>
        </p:sp>
      </p:grpSp>
      <p:pic>
        <p:nvPicPr>
          <p:cNvPr id="41" name="Picture 4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110623" y="4755378"/>
            <a:ext cx="501612" cy="504457"/>
          </a:xfrm>
          <a:prstGeom prst="rect">
            <a:avLst/>
          </a:prstGeom>
        </p:spPr>
      </p:pic>
      <p:pic>
        <p:nvPicPr>
          <p:cNvPr id="42" name="Picture 25"/>
          <p:cNvPicPr>
            <a:picLocks noChangeAspect="1" noChangeArrowheads="1"/>
          </p:cNvPicPr>
          <p:nvPr/>
        </p:nvPicPr>
        <p:blipFill>
          <a:blip r:embed="rId10" cstate="print">
            <a:extLst>
              <a:ext uri="{28A0092B-C50C-407E-A947-70E740481C1C}">
                <a14:useLocalDpi xmlns:a14="http://schemas.microsoft.com/office/drawing/2010/main" val="0"/>
              </a:ext>
            </a:extLst>
          </a:blip>
          <a:stretch>
            <a:fillRect/>
          </a:stretch>
        </p:blipFill>
        <p:spPr bwMode="auto">
          <a:xfrm>
            <a:off x="2789573" y="4268928"/>
            <a:ext cx="518756" cy="432946"/>
          </a:xfrm>
          <a:prstGeom prst="rect">
            <a:avLst/>
          </a:prstGeom>
          <a:noFill/>
        </p:spPr>
      </p:pic>
      <p:cxnSp>
        <p:nvCxnSpPr>
          <p:cNvPr id="35" name="Straight Arrow Connector 34"/>
          <p:cNvCxnSpPr/>
          <p:nvPr/>
        </p:nvCxnSpPr>
        <p:spPr>
          <a:xfrm>
            <a:off x="5773517" y="1987971"/>
            <a:ext cx="2846881" cy="0"/>
          </a:xfrm>
          <a:prstGeom prst="straightConnector1">
            <a:avLst/>
          </a:prstGeom>
          <a:ln>
            <a:solidFill>
              <a:schemeClr val="accent1"/>
            </a:solidFill>
            <a:prstDash val="sysDash"/>
            <a:tailEnd type="triangle" w="lg" len="lg"/>
          </a:ln>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p:nvPr/>
        </p:nvCxnSpPr>
        <p:spPr>
          <a:xfrm flipH="1">
            <a:off x="3691723" y="2258300"/>
            <a:ext cx="983148" cy="0"/>
          </a:xfrm>
          <a:prstGeom prst="straightConnector1">
            <a:avLst/>
          </a:prstGeom>
          <a:ln>
            <a:solidFill>
              <a:schemeClr val="accent1"/>
            </a:solidFill>
            <a:prstDash val="sysDash"/>
            <a:tailEnd type="triangle" w="lg" len="lg"/>
          </a:ln>
        </p:spPr>
        <p:style>
          <a:lnRef idx="2">
            <a:schemeClr val="accent1"/>
          </a:lnRef>
          <a:fillRef idx="0">
            <a:schemeClr val="accent1"/>
          </a:fillRef>
          <a:effectRef idx="1">
            <a:schemeClr val="accent1"/>
          </a:effectRef>
          <a:fontRef idx="minor">
            <a:schemeClr val="tx1"/>
          </a:fontRef>
        </p:style>
      </p:cxnSp>
      <p:sp>
        <p:nvSpPr>
          <p:cNvPr id="34" name="TextBox 33"/>
          <p:cNvSpPr txBox="1"/>
          <p:nvPr/>
        </p:nvSpPr>
        <p:spPr>
          <a:xfrm>
            <a:off x="2043983" y="2691784"/>
            <a:ext cx="2040017" cy="313050"/>
          </a:xfrm>
          <a:prstGeom prst="rect">
            <a:avLst/>
          </a:prstGeom>
          <a:noFill/>
        </p:spPr>
        <p:txBody>
          <a:bodyPr wrap="square" lIns="96661" tIns="48331" rIns="96661" bIns="48331" rtlCol="1">
            <a:spAutoFit/>
          </a:bodyPr>
          <a:lstStyle/>
          <a:p>
            <a:pPr algn="ctr"/>
            <a:r>
              <a:rPr lang="en-US" sz="1400" b="1" dirty="0">
                <a:solidFill>
                  <a:srgbClr val="565756"/>
                </a:solidFill>
                <a:latin typeface="Arial" panose="020B0604020202020204" pitchFamily="34" charset="0"/>
                <a:cs typeface="Arial" panose="020B0604020202020204" pitchFamily="34" charset="0"/>
              </a:rPr>
              <a:t>Application</a:t>
            </a:r>
            <a:endParaRPr lang="he-IL" sz="1400" b="1" dirty="0">
              <a:solidFill>
                <a:srgbClr val="565756"/>
              </a:solidFill>
              <a:latin typeface="Arial" panose="020B0604020202020204" pitchFamily="34" charset="0"/>
              <a:cs typeface="Arial" panose="020B0604020202020204" pitchFamily="34" charset="0"/>
            </a:endParaRPr>
          </a:p>
        </p:txBody>
      </p:sp>
      <p:sp>
        <p:nvSpPr>
          <p:cNvPr id="37" name="Rectangle 36"/>
          <p:cNvSpPr/>
          <p:nvPr>
            <p:custDataLst>
              <p:tags r:id="rId2"/>
            </p:custDataLst>
          </p:nvPr>
        </p:nvSpPr>
        <p:spPr>
          <a:xfrm>
            <a:off x="2104745" y="1364647"/>
            <a:ext cx="4147465" cy="1762157"/>
          </a:xfrm>
          <a:prstGeom prst="rect">
            <a:avLst/>
          </a:prstGeom>
          <a:noFill/>
          <a:ln w="28575">
            <a:solidFill>
              <a:schemeClr val="accent1"/>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0" name="Picture 25"/>
          <p:cNvPicPr>
            <a:picLocks noChangeAspect="1" noChangeArrowheads="1"/>
          </p:cNvPicPr>
          <p:nvPr/>
        </p:nvPicPr>
        <p:blipFill>
          <a:blip r:embed="rId11" cstate="print">
            <a:extLst>
              <a:ext uri="{28A0092B-C50C-407E-A947-70E740481C1C}">
                <a14:useLocalDpi xmlns:a14="http://schemas.microsoft.com/office/drawing/2010/main" val="0"/>
              </a:ext>
            </a:extLst>
          </a:blip>
          <a:stretch>
            <a:fillRect/>
          </a:stretch>
        </p:blipFill>
        <p:spPr bwMode="auto">
          <a:xfrm>
            <a:off x="2578931" y="1727604"/>
            <a:ext cx="975665" cy="814277"/>
          </a:xfrm>
          <a:prstGeom prst="rect">
            <a:avLst/>
          </a:prstGeom>
          <a:noFill/>
        </p:spPr>
      </p:pic>
      <p:sp>
        <p:nvSpPr>
          <p:cNvPr id="29" name="Right Arrow 28"/>
          <p:cNvSpPr/>
          <p:nvPr/>
        </p:nvSpPr>
        <p:spPr>
          <a:xfrm rot="5400000">
            <a:off x="2489723" y="3387876"/>
            <a:ext cx="1114191" cy="348107"/>
          </a:xfrm>
          <a:prstGeom prst="rightArrow">
            <a:avLst/>
          </a:prstGeom>
          <a:solidFill>
            <a:srgbClr val="52B72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3" name="Picture 4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726548" y="1677194"/>
            <a:ext cx="534133" cy="321283"/>
          </a:xfrm>
          <a:prstGeom prst="rect">
            <a:avLst/>
          </a:prstGeom>
          <a:solidFill>
            <a:schemeClr val="bg1"/>
          </a:solidFill>
        </p:spPr>
      </p:pic>
      <p:pic>
        <p:nvPicPr>
          <p:cNvPr id="44" name="Picture 4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730681" y="1670841"/>
            <a:ext cx="534133" cy="321283"/>
          </a:xfrm>
          <a:prstGeom prst="rect">
            <a:avLst/>
          </a:prstGeom>
          <a:solidFill>
            <a:schemeClr val="bg1"/>
          </a:solidFill>
        </p:spPr>
      </p:pic>
      <p:pic>
        <p:nvPicPr>
          <p:cNvPr id="45" name="Picture 4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733156" y="1668823"/>
            <a:ext cx="534133" cy="321283"/>
          </a:xfrm>
          <a:prstGeom prst="rect">
            <a:avLst/>
          </a:prstGeom>
          <a:solidFill>
            <a:schemeClr val="bg1"/>
          </a:solidFill>
        </p:spPr>
      </p:pic>
      <p:sp>
        <p:nvSpPr>
          <p:cNvPr id="24" name="Rectangle 23"/>
          <p:cNvSpPr/>
          <p:nvPr/>
        </p:nvSpPr>
        <p:spPr>
          <a:xfrm>
            <a:off x="3880817" y="5064778"/>
            <a:ext cx="5451603" cy="584775"/>
          </a:xfrm>
          <a:prstGeom prst="rect">
            <a:avLst/>
          </a:prstGeom>
        </p:spPr>
        <p:txBody>
          <a:bodyPr wrap="square">
            <a:spAutoFit/>
          </a:bodyPr>
          <a:lstStyle/>
          <a:p>
            <a:pPr marL="233357" indent="-233357" defTabSz="457189">
              <a:spcAft>
                <a:spcPts val="1200"/>
              </a:spcAft>
              <a:buClr>
                <a:srgbClr val="224982"/>
              </a:buClr>
              <a:buFont typeface="Wingdings" panose="05000000000000000000" pitchFamily="2" charset="2"/>
              <a:buChar char="§"/>
              <a:tabLst>
                <a:tab pos="228594" algn="l"/>
              </a:tabLst>
              <a:defRPr/>
            </a:pPr>
            <a:r>
              <a:rPr lang="en-US" sz="1600" kern="0" dirty="0">
                <a:solidFill>
                  <a:srgbClr val="000000"/>
                </a:solidFill>
                <a:ea typeface=""/>
                <a:cs typeface="Arial" panose="020B0604020202020204" pitchFamily="34" charset="0"/>
              </a:rPr>
              <a:t>In case a network outage should occur, credentials will always be available from the secure local cache</a:t>
            </a:r>
          </a:p>
        </p:txBody>
      </p:sp>
      <p:pic>
        <p:nvPicPr>
          <p:cNvPr id="33" name="Picture 32">
            <a:extLst>
              <a:ext uri="{FF2B5EF4-FFF2-40B4-BE49-F238E27FC236}">
                <a16:creationId xmlns:a16="http://schemas.microsoft.com/office/drawing/2014/main" id="{190D70A2-BC6E-4444-BA44-4BFB80ED3736}"/>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726548" y="2238813"/>
            <a:ext cx="419139" cy="475579"/>
          </a:xfrm>
          <a:prstGeom prst="rect">
            <a:avLst/>
          </a:prstGeom>
        </p:spPr>
      </p:pic>
      <p:pic>
        <p:nvPicPr>
          <p:cNvPr id="39" name="Picture 38">
            <a:extLst>
              <a:ext uri="{FF2B5EF4-FFF2-40B4-BE49-F238E27FC236}">
                <a16:creationId xmlns:a16="http://schemas.microsoft.com/office/drawing/2014/main" id="{36C0D3D9-4586-E64F-820C-D68CD4594EAD}"/>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733031" y="2217501"/>
            <a:ext cx="419139" cy="475579"/>
          </a:xfrm>
          <a:prstGeom prst="rect">
            <a:avLst/>
          </a:prstGeom>
        </p:spPr>
      </p:pic>
      <p:sp>
        <p:nvSpPr>
          <p:cNvPr id="9" name="Rectangle 8">
            <a:extLst>
              <a:ext uri="{FF2B5EF4-FFF2-40B4-BE49-F238E27FC236}">
                <a16:creationId xmlns:a16="http://schemas.microsoft.com/office/drawing/2014/main" id="{9B8E4744-3676-794B-A274-1CEC3769A5DB}"/>
              </a:ext>
            </a:extLst>
          </p:cNvPr>
          <p:cNvSpPr/>
          <p:nvPr/>
        </p:nvSpPr>
        <p:spPr>
          <a:xfrm>
            <a:off x="275359" y="776048"/>
            <a:ext cx="3336876" cy="369332"/>
          </a:xfrm>
          <a:prstGeom prst="rect">
            <a:avLst/>
          </a:prstGeom>
        </p:spPr>
        <p:txBody>
          <a:bodyPr wrap="none">
            <a:spAutoFit/>
          </a:bodyPr>
          <a:lstStyle/>
          <a:p>
            <a:r>
              <a:rPr lang="en-US" dirty="0"/>
              <a:t>High performance and availability</a:t>
            </a:r>
          </a:p>
        </p:txBody>
      </p:sp>
    </p:spTree>
    <p:extLst>
      <p:ext uri="{BB962C8B-B14F-4D97-AF65-F5344CB8AC3E}">
        <p14:creationId xmlns:p14="http://schemas.microsoft.com/office/powerpoint/2010/main" val="2482219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fade">
                                      <p:cBhvr>
                                        <p:cTn id="10" dur="500"/>
                                        <p:tgtEl>
                                          <p:spTgt spid="30"/>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35"/>
                                        </p:tgtEl>
                                        <p:attrNameLst>
                                          <p:attrName>style.visibility</p:attrName>
                                        </p:attrNameLst>
                                      </p:cBhvr>
                                      <p:to>
                                        <p:strVal val="visible"/>
                                      </p:to>
                                    </p:set>
                                    <p:animEffect transition="in" filter="wipe(down)">
                                      <p:cBhvr>
                                        <p:cTn id="15" dur="500"/>
                                        <p:tgtEl>
                                          <p:spTgt spid="35"/>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nodeType="clickEffect">
                                  <p:stCondLst>
                                    <p:cond delay="0"/>
                                  </p:stCondLst>
                                  <p:childTnLst>
                                    <p:set>
                                      <p:cBhvr>
                                        <p:cTn id="19" dur="1" fill="hold">
                                          <p:stCondLst>
                                            <p:cond delay="0"/>
                                          </p:stCondLst>
                                        </p:cTn>
                                        <p:tgtEl>
                                          <p:spTgt spid="32"/>
                                        </p:tgtEl>
                                        <p:attrNameLst>
                                          <p:attrName>style.visibility</p:attrName>
                                        </p:attrNameLst>
                                      </p:cBhvr>
                                      <p:to>
                                        <p:strVal val="visible"/>
                                      </p:to>
                                    </p:set>
                                    <p:animEffect transition="in" filter="wipe(up)">
                                      <p:cBhvr>
                                        <p:cTn id="20" dur="500"/>
                                        <p:tgtEl>
                                          <p:spTgt spid="32"/>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2" fill="hold" nodeType="clickEffect">
                                  <p:stCondLst>
                                    <p:cond delay="0"/>
                                  </p:stCondLst>
                                  <p:childTnLst>
                                    <p:set>
                                      <p:cBhvr>
                                        <p:cTn id="24" dur="1" fill="hold">
                                          <p:stCondLst>
                                            <p:cond delay="0"/>
                                          </p:stCondLst>
                                        </p:cTn>
                                        <p:tgtEl>
                                          <p:spTgt spid="38"/>
                                        </p:tgtEl>
                                        <p:attrNameLst>
                                          <p:attrName>style.visibility</p:attrName>
                                        </p:attrNameLst>
                                      </p:cBhvr>
                                      <p:to>
                                        <p:strVal val="visible"/>
                                      </p:to>
                                    </p:set>
                                    <p:animEffect transition="in" filter="wipe(right)">
                                      <p:cBhvr>
                                        <p:cTn id="25" dur="500"/>
                                        <p:tgtEl>
                                          <p:spTgt spid="38"/>
                                        </p:tgtEl>
                                      </p:cBhvr>
                                    </p:animEffect>
                                  </p:childTnLst>
                                </p:cTn>
                              </p:par>
                            </p:childTnLst>
                          </p:cTn>
                        </p:par>
                        <p:par>
                          <p:cTn id="26" fill="hold">
                            <p:stCondLst>
                              <p:cond delay="500"/>
                            </p:stCondLst>
                            <p:childTnLst>
                              <p:par>
                                <p:cTn id="27" presetID="22" presetClass="entr" presetSubtype="1" fill="hold" grpId="0" nodeType="afterEffect">
                                  <p:stCondLst>
                                    <p:cond delay="0"/>
                                  </p:stCondLst>
                                  <p:childTnLst>
                                    <p:set>
                                      <p:cBhvr>
                                        <p:cTn id="28" dur="1" fill="hold">
                                          <p:stCondLst>
                                            <p:cond delay="0"/>
                                          </p:stCondLst>
                                        </p:cTn>
                                        <p:tgtEl>
                                          <p:spTgt spid="29"/>
                                        </p:tgtEl>
                                        <p:attrNameLst>
                                          <p:attrName>style.visibility</p:attrName>
                                        </p:attrNameLst>
                                      </p:cBhvr>
                                      <p:to>
                                        <p:strVal val="visible"/>
                                      </p:to>
                                    </p:set>
                                    <p:animEffect transition="in" filter="wipe(up)">
                                      <p:cBhvr>
                                        <p:cTn id="29" dur="500"/>
                                        <p:tgtEl>
                                          <p:spTgt spid="29"/>
                                        </p:tgtEl>
                                      </p:cBhvr>
                                    </p:animEffect>
                                  </p:childTnLst>
                                </p:cTn>
                              </p:par>
                            </p:childTnLst>
                          </p:cTn>
                        </p:par>
                        <p:par>
                          <p:cTn id="30" fill="hold">
                            <p:stCondLst>
                              <p:cond delay="1000"/>
                            </p:stCondLst>
                            <p:childTnLst>
                              <p:par>
                                <p:cTn id="31" presetID="10" presetClass="entr" presetSubtype="0" fill="hold" grpId="0" nodeType="afterEffect">
                                  <p:stCondLst>
                                    <p:cond delay="0"/>
                                  </p:stCondLst>
                                  <p:childTnLst>
                                    <p:set>
                                      <p:cBhvr>
                                        <p:cTn id="32" dur="1" fill="hold">
                                          <p:stCondLst>
                                            <p:cond delay="0"/>
                                          </p:stCondLst>
                                        </p:cTn>
                                        <p:tgtEl>
                                          <p:spTgt spid="24"/>
                                        </p:tgtEl>
                                        <p:attrNameLst>
                                          <p:attrName>style.visibility</p:attrName>
                                        </p:attrNameLst>
                                      </p:cBhvr>
                                      <p:to>
                                        <p:strVal val="visible"/>
                                      </p:to>
                                    </p:set>
                                    <p:animEffect transition="in" filter="fade">
                                      <p:cBhvr>
                                        <p:cTn id="33" dur="500"/>
                                        <p:tgtEl>
                                          <p:spTgt spid="24"/>
                                        </p:tgtEl>
                                      </p:cBhvr>
                                    </p:animEffect>
                                  </p:childTnLst>
                                </p:cTn>
                              </p:par>
                            </p:childTnLst>
                          </p:cTn>
                        </p:par>
                        <p:par>
                          <p:cTn id="34" fill="hold">
                            <p:stCondLst>
                              <p:cond delay="1500"/>
                            </p:stCondLst>
                            <p:childTnLst>
                              <p:par>
                                <p:cTn id="35" presetID="10" presetClass="entr" presetSubtype="0" fill="hold" nodeType="afterEffect">
                                  <p:stCondLst>
                                    <p:cond delay="0"/>
                                  </p:stCondLst>
                                  <p:childTnLst>
                                    <p:set>
                                      <p:cBhvr>
                                        <p:cTn id="36" dur="1" fill="hold">
                                          <p:stCondLst>
                                            <p:cond delay="0"/>
                                          </p:stCondLst>
                                        </p:cTn>
                                        <p:tgtEl>
                                          <p:spTgt spid="43"/>
                                        </p:tgtEl>
                                        <p:attrNameLst>
                                          <p:attrName>style.visibility</p:attrName>
                                        </p:attrNameLst>
                                      </p:cBhvr>
                                      <p:to>
                                        <p:strVal val="visible"/>
                                      </p:to>
                                    </p:set>
                                    <p:animEffect transition="in" filter="fade">
                                      <p:cBhvr>
                                        <p:cTn id="37" dur="500"/>
                                        <p:tgtEl>
                                          <p:spTgt spid="43"/>
                                        </p:tgtEl>
                                      </p:cBhvr>
                                    </p:animEffect>
                                  </p:childTnLst>
                                </p:cTn>
                              </p:par>
                              <p:par>
                                <p:cTn id="38" presetID="50" presetClass="path" presetSubtype="0" accel="50000" decel="50000" fill="hold" nodeType="withEffect">
                                  <p:stCondLst>
                                    <p:cond delay="0"/>
                                  </p:stCondLst>
                                  <p:childTnLst>
                                    <p:animMotion origin="layout" path="M 4.79167E-6 4.44444E-6 L -0.07995 4.44444E-6 C -0.11589 4.44444E-6 -0.1599 0.11782 -0.1599 0.21342 L -0.1599 0.42708 " pathEditMode="relative" rAng="0" ptsTypes="AAAA">
                                      <p:cBhvr>
                                        <p:cTn id="39" dur="2000" fill="hold"/>
                                        <p:tgtEl>
                                          <p:spTgt spid="43"/>
                                        </p:tgtEl>
                                        <p:attrNameLst>
                                          <p:attrName>ppt_x</p:attrName>
                                          <p:attrName>ppt_y</p:attrName>
                                        </p:attrNameLst>
                                      </p:cBhvr>
                                      <p:rCtr x="-7995" y="21343"/>
                                    </p:animMotion>
                                  </p:childTnLst>
                                </p:cTn>
                              </p:par>
                            </p:childTnLst>
                          </p:cTn>
                        </p:par>
                        <p:par>
                          <p:cTn id="40" fill="hold">
                            <p:stCondLst>
                              <p:cond delay="3500"/>
                            </p:stCondLst>
                            <p:childTnLst>
                              <p:par>
                                <p:cTn id="41" presetID="10" presetClass="exit" presetSubtype="0" fill="hold" nodeType="afterEffect">
                                  <p:stCondLst>
                                    <p:cond delay="0"/>
                                  </p:stCondLst>
                                  <p:childTnLst>
                                    <p:animEffect transition="out" filter="fade">
                                      <p:cBhvr>
                                        <p:cTn id="42" dur="500"/>
                                        <p:tgtEl>
                                          <p:spTgt spid="43"/>
                                        </p:tgtEl>
                                      </p:cBhvr>
                                    </p:animEffect>
                                    <p:set>
                                      <p:cBhvr>
                                        <p:cTn id="43" dur="1" fill="hold">
                                          <p:stCondLst>
                                            <p:cond delay="499"/>
                                          </p:stCondLst>
                                        </p:cTn>
                                        <p:tgtEl>
                                          <p:spTgt spid="43"/>
                                        </p:tgtEl>
                                        <p:attrNameLst>
                                          <p:attrName>style.visibility</p:attrName>
                                        </p:attrNameLst>
                                      </p:cBhvr>
                                      <p:to>
                                        <p:strVal val="hidden"/>
                                      </p:to>
                                    </p:set>
                                  </p:childTnLst>
                                </p:cTn>
                              </p:par>
                            </p:childTnLst>
                          </p:cTn>
                        </p:par>
                        <p:par>
                          <p:cTn id="44" fill="hold">
                            <p:stCondLst>
                              <p:cond delay="4000"/>
                            </p:stCondLst>
                            <p:childTnLst>
                              <p:par>
                                <p:cTn id="45" presetID="10" presetClass="entr" presetSubtype="0" fill="hold" nodeType="afterEffect">
                                  <p:stCondLst>
                                    <p:cond delay="0"/>
                                  </p:stCondLst>
                                  <p:childTnLst>
                                    <p:set>
                                      <p:cBhvr>
                                        <p:cTn id="46" dur="1" fill="hold">
                                          <p:stCondLst>
                                            <p:cond delay="0"/>
                                          </p:stCondLst>
                                        </p:cTn>
                                        <p:tgtEl>
                                          <p:spTgt spid="44"/>
                                        </p:tgtEl>
                                        <p:attrNameLst>
                                          <p:attrName>style.visibility</p:attrName>
                                        </p:attrNameLst>
                                      </p:cBhvr>
                                      <p:to>
                                        <p:strVal val="visible"/>
                                      </p:to>
                                    </p:set>
                                    <p:animEffect transition="in" filter="fade">
                                      <p:cBhvr>
                                        <p:cTn id="47" dur="500"/>
                                        <p:tgtEl>
                                          <p:spTgt spid="44"/>
                                        </p:tgtEl>
                                      </p:cBhvr>
                                    </p:animEffect>
                                  </p:childTnLst>
                                </p:cTn>
                              </p:par>
                              <p:par>
                                <p:cTn id="48" presetID="50" presetClass="path" presetSubtype="0" accel="50000" decel="50000" fill="hold" nodeType="withEffect">
                                  <p:stCondLst>
                                    <p:cond delay="0"/>
                                  </p:stCondLst>
                                  <p:childTnLst>
                                    <p:animMotion origin="layout" path="M 4.16667E-6 1.85185E-6 L -0.07995 1.85185E-6 C -0.11589 1.85185E-6 -0.1599 0.11782 -0.1599 0.21342 L -0.1599 0.42708 " pathEditMode="relative" rAng="0" ptsTypes="AAAA">
                                      <p:cBhvr>
                                        <p:cTn id="49" dur="2000" fill="hold"/>
                                        <p:tgtEl>
                                          <p:spTgt spid="44"/>
                                        </p:tgtEl>
                                        <p:attrNameLst>
                                          <p:attrName>ppt_x</p:attrName>
                                          <p:attrName>ppt_y</p:attrName>
                                        </p:attrNameLst>
                                      </p:cBhvr>
                                      <p:rCtr x="-7995" y="21343"/>
                                    </p:animMotion>
                                  </p:childTnLst>
                                </p:cTn>
                              </p:par>
                            </p:childTnLst>
                          </p:cTn>
                        </p:par>
                        <p:par>
                          <p:cTn id="50" fill="hold">
                            <p:stCondLst>
                              <p:cond delay="6000"/>
                            </p:stCondLst>
                            <p:childTnLst>
                              <p:par>
                                <p:cTn id="51" presetID="10" presetClass="exit" presetSubtype="0" fill="hold" nodeType="afterEffect">
                                  <p:stCondLst>
                                    <p:cond delay="0"/>
                                  </p:stCondLst>
                                  <p:childTnLst>
                                    <p:animEffect transition="out" filter="fade">
                                      <p:cBhvr>
                                        <p:cTn id="52" dur="500"/>
                                        <p:tgtEl>
                                          <p:spTgt spid="44"/>
                                        </p:tgtEl>
                                      </p:cBhvr>
                                    </p:animEffect>
                                    <p:set>
                                      <p:cBhvr>
                                        <p:cTn id="53" dur="1" fill="hold">
                                          <p:stCondLst>
                                            <p:cond delay="499"/>
                                          </p:stCondLst>
                                        </p:cTn>
                                        <p:tgtEl>
                                          <p:spTgt spid="44"/>
                                        </p:tgtEl>
                                        <p:attrNameLst>
                                          <p:attrName>style.visibility</p:attrName>
                                        </p:attrNameLst>
                                      </p:cBhvr>
                                      <p:to>
                                        <p:strVal val="hidden"/>
                                      </p:to>
                                    </p:set>
                                  </p:childTnLst>
                                </p:cTn>
                              </p:par>
                            </p:childTnLst>
                          </p:cTn>
                        </p:par>
                        <p:par>
                          <p:cTn id="54" fill="hold">
                            <p:stCondLst>
                              <p:cond delay="6500"/>
                            </p:stCondLst>
                            <p:childTnLst>
                              <p:par>
                                <p:cTn id="55" presetID="10" presetClass="entr" presetSubtype="0" fill="hold" nodeType="afterEffect">
                                  <p:stCondLst>
                                    <p:cond delay="0"/>
                                  </p:stCondLst>
                                  <p:childTnLst>
                                    <p:set>
                                      <p:cBhvr>
                                        <p:cTn id="56" dur="1" fill="hold">
                                          <p:stCondLst>
                                            <p:cond delay="0"/>
                                          </p:stCondLst>
                                        </p:cTn>
                                        <p:tgtEl>
                                          <p:spTgt spid="45"/>
                                        </p:tgtEl>
                                        <p:attrNameLst>
                                          <p:attrName>style.visibility</p:attrName>
                                        </p:attrNameLst>
                                      </p:cBhvr>
                                      <p:to>
                                        <p:strVal val="visible"/>
                                      </p:to>
                                    </p:set>
                                    <p:animEffect transition="in" filter="fade">
                                      <p:cBhvr>
                                        <p:cTn id="57" dur="500"/>
                                        <p:tgtEl>
                                          <p:spTgt spid="45"/>
                                        </p:tgtEl>
                                      </p:cBhvr>
                                    </p:animEffect>
                                  </p:childTnLst>
                                </p:cTn>
                              </p:par>
                              <p:par>
                                <p:cTn id="58" presetID="50" presetClass="path" presetSubtype="0" accel="50000" decel="50000" fill="hold" nodeType="withEffect">
                                  <p:stCondLst>
                                    <p:cond delay="0"/>
                                  </p:stCondLst>
                                  <p:childTnLst>
                                    <p:animMotion origin="layout" path="M 3.75E-6 3.33333E-6 L -0.07995 3.33333E-6 C -0.11589 3.33333E-6 -0.1599 0.11782 -0.1599 0.21342 L -0.1599 0.42708 " pathEditMode="relative" rAng="0" ptsTypes="AAAA">
                                      <p:cBhvr>
                                        <p:cTn id="59" dur="2000" fill="hold"/>
                                        <p:tgtEl>
                                          <p:spTgt spid="45"/>
                                        </p:tgtEl>
                                        <p:attrNameLst>
                                          <p:attrName>ppt_x</p:attrName>
                                          <p:attrName>ppt_y</p:attrName>
                                        </p:attrNameLst>
                                      </p:cBhvr>
                                      <p:rCtr x="-7995" y="21343"/>
                                    </p:animMotion>
                                  </p:childTnLst>
                                </p:cTn>
                              </p:par>
                            </p:childTnLst>
                          </p:cTn>
                        </p:par>
                        <p:par>
                          <p:cTn id="60" fill="hold">
                            <p:stCondLst>
                              <p:cond delay="8500"/>
                            </p:stCondLst>
                            <p:childTnLst>
                              <p:par>
                                <p:cTn id="61" presetID="10" presetClass="exit" presetSubtype="0" fill="hold" nodeType="afterEffect">
                                  <p:stCondLst>
                                    <p:cond delay="0"/>
                                  </p:stCondLst>
                                  <p:childTnLst>
                                    <p:animEffect transition="out" filter="fade">
                                      <p:cBhvr>
                                        <p:cTn id="62" dur="500"/>
                                        <p:tgtEl>
                                          <p:spTgt spid="45"/>
                                        </p:tgtEl>
                                      </p:cBhvr>
                                    </p:animEffect>
                                    <p:set>
                                      <p:cBhvr>
                                        <p:cTn id="63" dur="1" fill="hold">
                                          <p:stCondLst>
                                            <p:cond delay="499"/>
                                          </p:stCondLst>
                                        </p:cTn>
                                        <p:tgtEl>
                                          <p:spTgt spid="45"/>
                                        </p:tgtEl>
                                        <p:attrNameLst>
                                          <p:attrName>style.visibility</p:attrName>
                                        </p:attrNameLst>
                                      </p:cBhvr>
                                      <p:to>
                                        <p:strVal val="hidden"/>
                                      </p:to>
                                    </p:set>
                                  </p:childTnLst>
                                </p:cTn>
                              </p:par>
                            </p:childTnLst>
                          </p:cTn>
                        </p:par>
                      </p:childTnLst>
                    </p:cTn>
                  </p:par>
                  <p:par>
                    <p:cTn id="64" fill="hold">
                      <p:stCondLst>
                        <p:cond delay="indefinite"/>
                      </p:stCondLst>
                      <p:childTnLst>
                        <p:par>
                          <p:cTn id="65" fill="hold">
                            <p:stCondLst>
                              <p:cond delay="0"/>
                            </p:stCondLst>
                            <p:childTnLst>
                              <p:par>
                                <p:cTn id="66" presetID="12" presetClass="entr" presetSubtype="4" fill="hold" nodeType="clickEffect">
                                  <p:stCondLst>
                                    <p:cond delay="0"/>
                                  </p:stCondLst>
                                  <p:childTnLst>
                                    <p:set>
                                      <p:cBhvr>
                                        <p:cTn id="67" dur="1" fill="hold">
                                          <p:stCondLst>
                                            <p:cond delay="0"/>
                                          </p:stCondLst>
                                        </p:cTn>
                                        <p:tgtEl>
                                          <p:spTgt spid="33"/>
                                        </p:tgtEl>
                                        <p:attrNameLst>
                                          <p:attrName>style.visibility</p:attrName>
                                        </p:attrNameLst>
                                      </p:cBhvr>
                                      <p:to>
                                        <p:strVal val="visible"/>
                                      </p:to>
                                    </p:set>
                                    <p:anim calcmode="lin" valueType="num">
                                      <p:cBhvr additive="base">
                                        <p:cTn id="68" dur="500"/>
                                        <p:tgtEl>
                                          <p:spTgt spid="33"/>
                                        </p:tgtEl>
                                        <p:attrNameLst>
                                          <p:attrName>ppt_y</p:attrName>
                                        </p:attrNameLst>
                                      </p:cBhvr>
                                      <p:tavLst>
                                        <p:tav tm="0">
                                          <p:val>
                                            <p:strVal val="#ppt_y+#ppt_h*1.125000"/>
                                          </p:val>
                                        </p:tav>
                                        <p:tav tm="100000">
                                          <p:val>
                                            <p:strVal val="#ppt_y"/>
                                          </p:val>
                                        </p:tav>
                                      </p:tavLst>
                                    </p:anim>
                                    <p:animEffect transition="in" filter="wipe(up)">
                                      <p:cBhvr>
                                        <p:cTn id="69" dur="500"/>
                                        <p:tgtEl>
                                          <p:spTgt spid="33"/>
                                        </p:tgtEl>
                                      </p:cBhvr>
                                    </p:animEffect>
                                  </p:childTnLst>
                                </p:cTn>
                              </p:par>
                            </p:childTnLst>
                          </p:cTn>
                        </p:par>
                      </p:childTnLst>
                    </p:cTn>
                  </p:par>
                  <p:par>
                    <p:cTn id="70" fill="hold">
                      <p:stCondLst>
                        <p:cond delay="indefinite"/>
                      </p:stCondLst>
                      <p:childTnLst>
                        <p:par>
                          <p:cTn id="71" fill="hold">
                            <p:stCondLst>
                              <p:cond delay="0"/>
                            </p:stCondLst>
                            <p:childTnLst>
                              <p:par>
                                <p:cTn id="72" presetID="12" presetClass="entr" presetSubtype="4" fill="hold" nodeType="clickEffect">
                                  <p:stCondLst>
                                    <p:cond delay="0"/>
                                  </p:stCondLst>
                                  <p:childTnLst>
                                    <p:set>
                                      <p:cBhvr>
                                        <p:cTn id="73" dur="1" fill="hold">
                                          <p:stCondLst>
                                            <p:cond delay="0"/>
                                          </p:stCondLst>
                                        </p:cTn>
                                        <p:tgtEl>
                                          <p:spTgt spid="39"/>
                                        </p:tgtEl>
                                        <p:attrNameLst>
                                          <p:attrName>style.visibility</p:attrName>
                                        </p:attrNameLst>
                                      </p:cBhvr>
                                      <p:to>
                                        <p:strVal val="visible"/>
                                      </p:to>
                                    </p:set>
                                    <p:anim calcmode="lin" valueType="num">
                                      <p:cBhvr additive="base">
                                        <p:cTn id="74" dur="500"/>
                                        <p:tgtEl>
                                          <p:spTgt spid="39"/>
                                        </p:tgtEl>
                                        <p:attrNameLst>
                                          <p:attrName>ppt_y</p:attrName>
                                        </p:attrNameLst>
                                      </p:cBhvr>
                                      <p:tavLst>
                                        <p:tav tm="0">
                                          <p:val>
                                            <p:strVal val="#ppt_y+#ppt_h*1.125000"/>
                                          </p:val>
                                        </p:tav>
                                        <p:tav tm="100000">
                                          <p:val>
                                            <p:strVal val="#ppt_y"/>
                                          </p:val>
                                        </p:tav>
                                      </p:tavLst>
                                    </p:anim>
                                    <p:animEffect transition="in" filter="wipe(up)">
                                      <p:cBhvr>
                                        <p:cTn id="75"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29" grpId="0" animBg="1"/>
      <p:bldP spid="24"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852" y="327666"/>
            <a:ext cx="11544822" cy="402352"/>
          </a:xfrm>
        </p:spPr>
        <p:txBody>
          <a:bodyPr/>
          <a:lstStyle/>
          <a:p>
            <a:r>
              <a:rPr lang="en-US" dirty="0"/>
              <a:t>Secrets Access Workflow</a:t>
            </a:r>
          </a:p>
        </p:txBody>
      </p:sp>
      <p:grpSp>
        <p:nvGrpSpPr>
          <p:cNvPr id="75" name="Group 74">
            <a:extLst>
              <a:ext uri="{FF2B5EF4-FFF2-40B4-BE49-F238E27FC236}">
                <a16:creationId xmlns:a16="http://schemas.microsoft.com/office/drawing/2014/main" id="{896FC8C6-DDAB-094D-82E2-AA79EFAF00FD}"/>
              </a:ext>
            </a:extLst>
          </p:cNvPr>
          <p:cNvGrpSpPr/>
          <p:nvPr/>
        </p:nvGrpSpPr>
        <p:grpSpPr>
          <a:xfrm>
            <a:off x="1455787" y="1638821"/>
            <a:ext cx="7855261" cy="4263111"/>
            <a:chOff x="2323287" y="1787299"/>
            <a:chExt cx="7855261" cy="4263111"/>
          </a:xfrm>
        </p:grpSpPr>
        <p:grpSp>
          <p:nvGrpSpPr>
            <p:cNvPr id="76" name="Group 75">
              <a:extLst>
                <a:ext uri="{FF2B5EF4-FFF2-40B4-BE49-F238E27FC236}">
                  <a16:creationId xmlns:a16="http://schemas.microsoft.com/office/drawing/2014/main" id="{B54724A3-E703-3344-AB37-A6A1573108AA}"/>
                </a:ext>
              </a:extLst>
            </p:cNvPr>
            <p:cNvGrpSpPr/>
            <p:nvPr/>
          </p:nvGrpSpPr>
          <p:grpSpPr>
            <a:xfrm>
              <a:off x="4187251" y="2242027"/>
              <a:ext cx="5608821" cy="3424543"/>
              <a:chOff x="4187251" y="2242027"/>
              <a:chExt cx="5608821" cy="4389120"/>
            </a:xfrm>
          </p:grpSpPr>
          <p:cxnSp>
            <p:nvCxnSpPr>
              <p:cNvPr id="92" name="Straight Connector 91">
                <a:extLst>
                  <a:ext uri="{FF2B5EF4-FFF2-40B4-BE49-F238E27FC236}">
                    <a16:creationId xmlns:a16="http://schemas.microsoft.com/office/drawing/2014/main" id="{1D7C22DE-4EFA-C74A-B12C-554097664CD7}"/>
                  </a:ext>
                </a:extLst>
              </p:cNvPr>
              <p:cNvCxnSpPr/>
              <p:nvPr/>
            </p:nvCxnSpPr>
            <p:spPr>
              <a:xfrm>
                <a:off x="4187251" y="2242027"/>
                <a:ext cx="0" cy="4389120"/>
              </a:xfrm>
              <a:prstGeom prst="line">
                <a:avLst/>
              </a:prstGeom>
              <a:noFill/>
              <a:ln w="25400" cap="flat" cmpd="sng" algn="ctr">
                <a:solidFill>
                  <a:srgbClr val="224982"/>
                </a:solidFill>
                <a:prstDash val="solid"/>
              </a:ln>
              <a:effectLst/>
            </p:spPr>
          </p:cxnSp>
          <p:cxnSp>
            <p:nvCxnSpPr>
              <p:cNvPr id="93" name="Straight Connector 92">
                <a:extLst>
                  <a:ext uri="{FF2B5EF4-FFF2-40B4-BE49-F238E27FC236}">
                    <a16:creationId xmlns:a16="http://schemas.microsoft.com/office/drawing/2014/main" id="{C9E14C3A-3ADD-0B41-A7D6-9C094731E384}"/>
                  </a:ext>
                </a:extLst>
              </p:cNvPr>
              <p:cNvCxnSpPr/>
              <p:nvPr/>
            </p:nvCxnSpPr>
            <p:spPr>
              <a:xfrm>
                <a:off x="7040669" y="2242027"/>
                <a:ext cx="0" cy="4389120"/>
              </a:xfrm>
              <a:prstGeom prst="line">
                <a:avLst/>
              </a:prstGeom>
              <a:noFill/>
              <a:ln w="25400" cap="flat" cmpd="sng" algn="ctr">
                <a:solidFill>
                  <a:srgbClr val="224982"/>
                </a:solidFill>
                <a:prstDash val="solid"/>
              </a:ln>
              <a:effectLst/>
            </p:spPr>
          </p:cxnSp>
          <p:cxnSp>
            <p:nvCxnSpPr>
              <p:cNvPr id="94" name="Straight Connector 93">
                <a:extLst>
                  <a:ext uri="{FF2B5EF4-FFF2-40B4-BE49-F238E27FC236}">
                    <a16:creationId xmlns:a16="http://schemas.microsoft.com/office/drawing/2014/main" id="{C8079DFF-1E57-CD47-B6CA-99160A85CA57}"/>
                  </a:ext>
                </a:extLst>
              </p:cNvPr>
              <p:cNvCxnSpPr/>
              <p:nvPr/>
            </p:nvCxnSpPr>
            <p:spPr>
              <a:xfrm>
                <a:off x="9796072" y="2242027"/>
                <a:ext cx="0" cy="4389120"/>
              </a:xfrm>
              <a:prstGeom prst="line">
                <a:avLst/>
              </a:prstGeom>
              <a:noFill/>
              <a:ln w="25400" cap="flat" cmpd="sng" algn="ctr">
                <a:solidFill>
                  <a:srgbClr val="224982"/>
                </a:solidFill>
                <a:prstDash val="solid"/>
              </a:ln>
              <a:effectLst/>
            </p:spPr>
          </p:cxnSp>
        </p:grpSp>
        <p:cxnSp>
          <p:nvCxnSpPr>
            <p:cNvPr id="77" name="Straight Arrow Connector 76">
              <a:extLst>
                <a:ext uri="{FF2B5EF4-FFF2-40B4-BE49-F238E27FC236}">
                  <a16:creationId xmlns:a16="http://schemas.microsoft.com/office/drawing/2014/main" id="{BB70BA64-9C25-644F-83A7-769BD7B48B1C}"/>
                </a:ext>
              </a:extLst>
            </p:cNvPr>
            <p:cNvCxnSpPr/>
            <p:nvPr/>
          </p:nvCxnSpPr>
          <p:spPr>
            <a:xfrm>
              <a:off x="4229412" y="2802538"/>
              <a:ext cx="2811257" cy="0"/>
            </a:xfrm>
            <a:prstGeom prst="straightConnector1">
              <a:avLst/>
            </a:prstGeom>
            <a:noFill/>
            <a:ln w="38100" cap="flat" cmpd="sng" algn="ctr">
              <a:solidFill>
                <a:srgbClr val="C00000"/>
              </a:solidFill>
              <a:prstDash val="dash"/>
              <a:tailEnd type="triangle"/>
            </a:ln>
            <a:effectLst/>
          </p:spPr>
        </p:cxnSp>
        <p:cxnSp>
          <p:nvCxnSpPr>
            <p:cNvPr id="78" name="Straight Arrow Connector 77">
              <a:extLst>
                <a:ext uri="{FF2B5EF4-FFF2-40B4-BE49-F238E27FC236}">
                  <a16:creationId xmlns:a16="http://schemas.microsoft.com/office/drawing/2014/main" id="{FA932CB4-B220-7B4E-B693-CBBB9E76C68D}"/>
                </a:ext>
              </a:extLst>
            </p:cNvPr>
            <p:cNvCxnSpPr/>
            <p:nvPr/>
          </p:nvCxnSpPr>
          <p:spPr>
            <a:xfrm>
              <a:off x="4229412" y="3429084"/>
              <a:ext cx="2811257" cy="0"/>
            </a:xfrm>
            <a:prstGeom prst="straightConnector1">
              <a:avLst/>
            </a:prstGeom>
            <a:noFill/>
            <a:ln w="25400" cap="flat" cmpd="sng" algn="ctr">
              <a:solidFill>
                <a:srgbClr val="224982"/>
              </a:solidFill>
              <a:prstDash val="sysDot"/>
              <a:headEnd type="triangle"/>
              <a:tailEnd type="none"/>
            </a:ln>
            <a:effectLst/>
          </p:spPr>
        </p:cxnSp>
        <p:cxnSp>
          <p:nvCxnSpPr>
            <p:cNvPr id="79" name="Straight Arrow Connector 78">
              <a:extLst>
                <a:ext uri="{FF2B5EF4-FFF2-40B4-BE49-F238E27FC236}">
                  <a16:creationId xmlns:a16="http://schemas.microsoft.com/office/drawing/2014/main" id="{3C93B164-8422-274E-8CE7-8FA438B77922}"/>
                </a:ext>
              </a:extLst>
            </p:cNvPr>
            <p:cNvCxnSpPr/>
            <p:nvPr/>
          </p:nvCxnSpPr>
          <p:spPr>
            <a:xfrm>
              <a:off x="4229412" y="4057762"/>
              <a:ext cx="2811257" cy="0"/>
            </a:xfrm>
            <a:prstGeom prst="straightConnector1">
              <a:avLst/>
            </a:prstGeom>
            <a:noFill/>
            <a:ln w="38100" cap="flat" cmpd="sng" algn="ctr">
              <a:solidFill>
                <a:srgbClr val="C00000"/>
              </a:solidFill>
              <a:prstDash val="dash"/>
              <a:headEnd type="none"/>
              <a:tailEnd type="triangle"/>
            </a:ln>
            <a:effectLst/>
          </p:spPr>
        </p:cxnSp>
        <p:cxnSp>
          <p:nvCxnSpPr>
            <p:cNvPr id="80" name="Straight Arrow Connector 79">
              <a:extLst>
                <a:ext uri="{FF2B5EF4-FFF2-40B4-BE49-F238E27FC236}">
                  <a16:creationId xmlns:a16="http://schemas.microsoft.com/office/drawing/2014/main" id="{13685EA7-DE91-BF48-9369-4C6E857E70B9}"/>
                </a:ext>
              </a:extLst>
            </p:cNvPr>
            <p:cNvCxnSpPr/>
            <p:nvPr/>
          </p:nvCxnSpPr>
          <p:spPr>
            <a:xfrm>
              <a:off x="4229412" y="4567572"/>
              <a:ext cx="2811257" cy="0"/>
            </a:xfrm>
            <a:prstGeom prst="straightConnector1">
              <a:avLst/>
            </a:prstGeom>
            <a:noFill/>
            <a:ln w="25400" cap="flat" cmpd="sng" algn="ctr">
              <a:solidFill>
                <a:srgbClr val="224982"/>
              </a:solidFill>
              <a:prstDash val="sysDot"/>
              <a:headEnd type="triangle"/>
              <a:tailEnd type="none"/>
            </a:ln>
            <a:effectLst/>
          </p:spPr>
        </p:cxnSp>
        <p:sp>
          <p:nvSpPr>
            <p:cNvPr id="81" name="TextBox 80">
              <a:extLst>
                <a:ext uri="{FF2B5EF4-FFF2-40B4-BE49-F238E27FC236}">
                  <a16:creationId xmlns:a16="http://schemas.microsoft.com/office/drawing/2014/main" id="{2CE28317-2859-B74E-BD3B-476F379501EC}"/>
                </a:ext>
              </a:extLst>
            </p:cNvPr>
            <p:cNvSpPr txBox="1"/>
            <p:nvPr/>
          </p:nvSpPr>
          <p:spPr>
            <a:xfrm>
              <a:off x="4916308" y="2433206"/>
              <a:ext cx="139788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Calibri"/>
                </a:rPr>
                <a:t>Authenticate</a:t>
              </a:r>
            </a:p>
          </p:txBody>
        </p:sp>
        <p:sp>
          <p:nvSpPr>
            <p:cNvPr id="82" name="TextBox 81">
              <a:extLst>
                <a:ext uri="{FF2B5EF4-FFF2-40B4-BE49-F238E27FC236}">
                  <a16:creationId xmlns:a16="http://schemas.microsoft.com/office/drawing/2014/main" id="{85E8A964-BB73-6548-A776-8A1DD1D49A0C}"/>
                </a:ext>
              </a:extLst>
            </p:cNvPr>
            <p:cNvSpPr txBox="1"/>
            <p:nvPr/>
          </p:nvSpPr>
          <p:spPr>
            <a:xfrm>
              <a:off x="4885552" y="3064956"/>
              <a:ext cx="140891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Calibri"/>
                </a:rPr>
                <a:t>Access Token</a:t>
              </a:r>
            </a:p>
          </p:txBody>
        </p:sp>
        <p:sp>
          <p:nvSpPr>
            <p:cNvPr id="83" name="TextBox 82">
              <a:extLst>
                <a:ext uri="{FF2B5EF4-FFF2-40B4-BE49-F238E27FC236}">
                  <a16:creationId xmlns:a16="http://schemas.microsoft.com/office/drawing/2014/main" id="{1D97056E-B0DF-1041-8788-3F92E645BDCE}"/>
                </a:ext>
              </a:extLst>
            </p:cNvPr>
            <p:cNvSpPr txBox="1"/>
            <p:nvPr/>
          </p:nvSpPr>
          <p:spPr>
            <a:xfrm>
              <a:off x="3615074" y="1787299"/>
              <a:ext cx="114435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rPr>
                <a:t>Requestor</a:t>
              </a:r>
            </a:p>
          </p:txBody>
        </p:sp>
        <p:sp>
          <p:nvSpPr>
            <p:cNvPr id="84" name="TextBox 83">
              <a:extLst>
                <a:ext uri="{FF2B5EF4-FFF2-40B4-BE49-F238E27FC236}">
                  <a16:creationId xmlns:a16="http://schemas.microsoft.com/office/drawing/2014/main" id="{79BB4753-57E0-644D-819F-31B76E673F1F}"/>
                </a:ext>
              </a:extLst>
            </p:cNvPr>
            <p:cNvSpPr txBox="1"/>
            <p:nvPr/>
          </p:nvSpPr>
          <p:spPr>
            <a:xfrm>
              <a:off x="6202138" y="1787299"/>
              <a:ext cx="167706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a:ln>
                    <a:noFill/>
                  </a:ln>
                  <a:solidFill>
                    <a:srgbClr val="000000"/>
                  </a:solidFill>
                  <a:effectLst/>
                  <a:uLnTx/>
                  <a:uFillTx/>
                  <a:latin typeface="Calibri"/>
                </a:rPr>
                <a:t>Conjur</a:t>
              </a:r>
              <a:r>
                <a:rPr kumimoji="0" lang="en-US" sz="1800" b="0" i="0" u="none" strike="noStrike" kern="0" cap="none" spc="0" normalizeH="0" baseline="0" noProof="0" dirty="0">
                  <a:ln>
                    <a:noFill/>
                  </a:ln>
                  <a:solidFill>
                    <a:srgbClr val="000000"/>
                  </a:solidFill>
                  <a:effectLst/>
                  <a:uLnTx/>
                  <a:uFillTx/>
                  <a:latin typeface="Calibri"/>
                </a:rPr>
                <a:t> Follower</a:t>
              </a:r>
            </a:p>
          </p:txBody>
        </p:sp>
        <p:sp>
          <p:nvSpPr>
            <p:cNvPr id="85" name="TextBox 84">
              <a:extLst>
                <a:ext uri="{FF2B5EF4-FFF2-40B4-BE49-F238E27FC236}">
                  <a16:creationId xmlns:a16="http://schemas.microsoft.com/office/drawing/2014/main" id="{FCB5D2B6-8BF2-3E4A-9585-58FABEC25BA2}"/>
                </a:ext>
              </a:extLst>
            </p:cNvPr>
            <p:cNvSpPr txBox="1"/>
            <p:nvPr/>
          </p:nvSpPr>
          <p:spPr>
            <a:xfrm>
              <a:off x="9413595" y="1787299"/>
              <a:ext cx="76495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Calibri"/>
                </a:rPr>
                <a:t>Target</a:t>
              </a:r>
            </a:p>
          </p:txBody>
        </p:sp>
        <p:sp>
          <p:nvSpPr>
            <p:cNvPr id="86" name="TextBox 85">
              <a:extLst>
                <a:ext uri="{FF2B5EF4-FFF2-40B4-BE49-F238E27FC236}">
                  <a16:creationId xmlns:a16="http://schemas.microsoft.com/office/drawing/2014/main" id="{9CFF302C-B242-CC45-87DC-042FAC7B785F}"/>
                </a:ext>
              </a:extLst>
            </p:cNvPr>
            <p:cNvSpPr txBox="1"/>
            <p:nvPr/>
          </p:nvSpPr>
          <p:spPr>
            <a:xfrm>
              <a:off x="4769098" y="3667554"/>
              <a:ext cx="177503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Calibri"/>
                </a:rPr>
                <a:t>Access per Policy</a:t>
              </a:r>
            </a:p>
          </p:txBody>
        </p:sp>
        <p:sp>
          <p:nvSpPr>
            <p:cNvPr id="87" name="TextBox 86">
              <a:extLst>
                <a:ext uri="{FF2B5EF4-FFF2-40B4-BE49-F238E27FC236}">
                  <a16:creationId xmlns:a16="http://schemas.microsoft.com/office/drawing/2014/main" id="{1E748551-9175-5A42-A615-23EB005E53FE}"/>
                </a:ext>
              </a:extLst>
            </p:cNvPr>
            <p:cNvSpPr txBox="1"/>
            <p:nvPr/>
          </p:nvSpPr>
          <p:spPr>
            <a:xfrm>
              <a:off x="4827814" y="4226186"/>
              <a:ext cx="16761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Calibri"/>
                </a:rPr>
                <a:t>Retrieve secrets</a:t>
              </a:r>
            </a:p>
          </p:txBody>
        </p:sp>
        <p:cxnSp>
          <p:nvCxnSpPr>
            <p:cNvPr id="88" name="Straight Arrow Connector 87">
              <a:extLst>
                <a:ext uri="{FF2B5EF4-FFF2-40B4-BE49-F238E27FC236}">
                  <a16:creationId xmlns:a16="http://schemas.microsoft.com/office/drawing/2014/main" id="{86B77B3D-AAFD-CA41-8833-9CF9E9A805A5}"/>
                </a:ext>
              </a:extLst>
            </p:cNvPr>
            <p:cNvCxnSpPr/>
            <p:nvPr/>
          </p:nvCxnSpPr>
          <p:spPr>
            <a:xfrm flipV="1">
              <a:off x="4215357" y="5039051"/>
              <a:ext cx="5580715" cy="0"/>
            </a:xfrm>
            <a:prstGeom prst="straightConnector1">
              <a:avLst/>
            </a:prstGeom>
            <a:noFill/>
            <a:ln w="25400" cap="flat" cmpd="sng" algn="ctr">
              <a:solidFill>
                <a:srgbClr val="224982"/>
              </a:solidFill>
              <a:prstDash val="sysDot"/>
              <a:headEnd type="none"/>
              <a:tailEnd type="triangle"/>
            </a:ln>
            <a:effectLst/>
          </p:spPr>
        </p:cxnSp>
        <p:sp>
          <p:nvSpPr>
            <p:cNvPr id="89" name="TextBox 88">
              <a:extLst>
                <a:ext uri="{FF2B5EF4-FFF2-40B4-BE49-F238E27FC236}">
                  <a16:creationId xmlns:a16="http://schemas.microsoft.com/office/drawing/2014/main" id="{215B18D8-6CB0-0E4F-B61A-7DB14EA77E09}"/>
                </a:ext>
              </a:extLst>
            </p:cNvPr>
            <p:cNvSpPr txBox="1"/>
            <p:nvPr/>
          </p:nvSpPr>
          <p:spPr>
            <a:xfrm>
              <a:off x="8239780" y="4669719"/>
              <a:ext cx="1251305"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Calibri"/>
                </a:rPr>
                <a:t>Use secrets</a:t>
              </a:r>
            </a:p>
          </p:txBody>
        </p:sp>
        <p:sp>
          <p:nvSpPr>
            <p:cNvPr id="90" name="TextBox 89">
              <a:extLst>
                <a:ext uri="{FF2B5EF4-FFF2-40B4-BE49-F238E27FC236}">
                  <a16:creationId xmlns:a16="http://schemas.microsoft.com/office/drawing/2014/main" id="{0A1D2D17-688F-2B4E-BB6E-C0C64D397E28}"/>
                </a:ext>
              </a:extLst>
            </p:cNvPr>
            <p:cNvSpPr txBox="1"/>
            <p:nvPr/>
          </p:nvSpPr>
          <p:spPr>
            <a:xfrm>
              <a:off x="2323287" y="5404079"/>
              <a:ext cx="2027799" cy="646331"/>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Calibri"/>
                </a:rPr>
                <a:t>Access Token</a:t>
              </a:r>
              <a:br>
                <a:rPr kumimoji="0" lang="en-US" sz="1800" b="0" i="0" u="none" strike="noStrike" kern="0" cap="none" spc="0" normalizeH="0" baseline="0" noProof="0" dirty="0">
                  <a:ln>
                    <a:noFill/>
                  </a:ln>
                  <a:solidFill>
                    <a:srgbClr val="000000"/>
                  </a:solidFill>
                  <a:effectLst/>
                  <a:uLnTx/>
                  <a:uFillTx/>
                  <a:latin typeface="Calibri"/>
                </a:rPr>
              </a:br>
              <a:r>
                <a:rPr kumimoji="0" lang="en-US" sz="1800" b="0" i="0" u="none" strike="noStrike" kern="0" cap="none" spc="0" normalizeH="0" baseline="0" noProof="0" dirty="0">
                  <a:ln>
                    <a:noFill/>
                  </a:ln>
                  <a:solidFill>
                    <a:srgbClr val="000000"/>
                  </a:solidFill>
                  <a:effectLst/>
                  <a:uLnTx/>
                  <a:uFillTx/>
                  <a:latin typeface="Calibri"/>
                </a:rPr>
                <a:t>expires after 8 mins</a:t>
              </a:r>
            </a:p>
          </p:txBody>
        </p:sp>
        <p:sp>
          <p:nvSpPr>
            <p:cNvPr id="91" name="Arc 90">
              <a:extLst>
                <a:ext uri="{FF2B5EF4-FFF2-40B4-BE49-F238E27FC236}">
                  <a16:creationId xmlns:a16="http://schemas.microsoft.com/office/drawing/2014/main" id="{1A0590B0-3C5D-E745-804E-F84437052038}"/>
                </a:ext>
              </a:extLst>
            </p:cNvPr>
            <p:cNvSpPr/>
            <p:nvPr/>
          </p:nvSpPr>
          <p:spPr>
            <a:xfrm rot="16200000">
              <a:off x="2691996" y="3277717"/>
              <a:ext cx="2817360" cy="1960346"/>
            </a:xfrm>
            <a:prstGeom prst="arc">
              <a:avLst>
                <a:gd name="adj1" fmla="val 11129728"/>
                <a:gd name="adj2" fmla="val 21430282"/>
              </a:avLst>
            </a:prstGeom>
            <a:noFill/>
            <a:ln w="12700" cap="flat" cmpd="sng" algn="ctr">
              <a:solidFill>
                <a:srgbClr val="224982">
                  <a:shade val="95000"/>
                  <a:satMod val="105000"/>
                </a:srgbClr>
              </a:solidFill>
              <a:prstDash val="solid"/>
              <a:headEnd type="none"/>
              <a:tailEnd type="triangle"/>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mn-ea"/>
                <a:cs typeface="+mn-cs"/>
              </a:endParaRPr>
            </a:p>
          </p:txBody>
        </p:sp>
      </p:grpSp>
      <p:cxnSp>
        <p:nvCxnSpPr>
          <p:cNvPr id="95" name="Straight Arrow Connector 94">
            <a:extLst>
              <a:ext uri="{FF2B5EF4-FFF2-40B4-BE49-F238E27FC236}">
                <a16:creationId xmlns:a16="http://schemas.microsoft.com/office/drawing/2014/main" id="{BBDCC014-7330-6246-AB17-24B54FC1BF67}"/>
              </a:ext>
            </a:extLst>
          </p:cNvPr>
          <p:cNvCxnSpPr/>
          <p:nvPr/>
        </p:nvCxnSpPr>
        <p:spPr>
          <a:xfrm>
            <a:off x="9708317" y="5616519"/>
            <a:ext cx="1874082" cy="0"/>
          </a:xfrm>
          <a:prstGeom prst="straightConnector1">
            <a:avLst/>
          </a:prstGeom>
          <a:noFill/>
          <a:ln w="38100" cap="flat" cmpd="sng" algn="ctr">
            <a:solidFill>
              <a:srgbClr val="C00000"/>
            </a:solidFill>
            <a:prstDash val="dash"/>
            <a:headEnd type="none"/>
            <a:tailEnd type="triangle"/>
          </a:ln>
          <a:effectLst/>
        </p:spPr>
      </p:cxnSp>
      <p:sp>
        <p:nvSpPr>
          <p:cNvPr id="96" name="Rectangle 95">
            <a:extLst>
              <a:ext uri="{FF2B5EF4-FFF2-40B4-BE49-F238E27FC236}">
                <a16:creationId xmlns:a16="http://schemas.microsoft.com/office/drawing/2014/main" id="{AEF13F6D-7CE2-8E45-A843-92A5BBD1E318}"/>
              </a:ext>
            </a:extLst>
          </p:cNvPr>
          <p:cNvSpPr/>
          <p:nvPr/>
        </p:nvSpPr>
        <p:spPr>
          <a:xfrm flipH="1">
            <a:off x="9940437" y="5743969"/>
            <a:ext cx="1409841" cy="307777"/>
          </a:xfrm>
          <a:prstGeom prst="rect">
            <a:avLst/>
          </a:prstGeom>
        </p:spPr>
        <p:txBody>
          <a:bodyPr wrap="square">
            <a:spAutoFit/>
          </a:bodyPr>
          <a:lstStyle/>
          <a:p>
            <a:r>
              <a:rPr lang="en-US">
                <a:solidFill>
                  <a:srgbClr val="000000"/>
                </a:solidFill>
                <a:latin typeface="Calibri"/>
              </a:rPr>
              <a:t>Audited activity</a:t>
            </a:r>
            <a:endParaRPr lang="en-US" dirty="0">
              <a:solidFill>
                <a:srgbClr val="000000"/>
              </a:solidFill>
              <a:latin typeface="Calibri"/>
            </a:endParaRPr>
          </a:p>
        </p:txBody>
      </p:sp>
      <p:pic>
        <p:nvPicPr>
          <p:cNvPr id="97" name="Shape 149" descr="machine-identity-cybrgreen.png">
            <a:extLst>
              <a:ext uri="{FF2B5EF4-FFF2-40B4-BE49-F238E27FC236}">
                <a16:creationId xmlns:a16="http://schemas.microsoft.com/office/drawing/2014/main" id="{CF6543C0-3B27-0644-9AF2-10267BAC4650}"/>
              </a:ext>
            </a:extLst>
          </p:cNvPr>
          <p:cNvPicPr preferRelativeResize="0"/>
          <p:nvPr/>
        </p:nvPicPr>
        <p:blipFill>
          <a:blip r:embed="rId2">
            <a:alphaModFix/>
          </a:blip>
          <a:stretch>
            <a:fillRect/>
          </a:stretch>
        </p:blipFill>
        <p:spPr>
          <a:xfrm>
            <a:off x="5425607" y="2318937"/>
            <a:ext cx="275889" cy="276386"/>
          </a:xfrm>
          <a:prstGeom prst="rect">
            <a:avLst/>
          </a:prstGeom>
          <a:noFill/>
          <a:ln>
            <a:noFill/>
          </a:ln>
        </p:spPr>
      </p:pic>
      <p:pic>
        <p:nvPicPr>
          <p:cNvPr id="98" name="Graphic 97">
            <a:extLst>
              <a:ext uri="{FF2B5EF4-FFF2-40B4-BE49-F238E27FC236}">
                <a16:creationId xmlns:a16="http://schemas.microsoft.com/office/drawing/2014/main" id="{1B9B5A91-20D1-144D-84BB-909C36D041B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716130" y="2238186"/>
            <a:ext cx="427772" cy="427772"/>
          </a:xfrm>
          <a:prstGeom prst="rect">
            <a:avLst/>
          </a:prstGeom>
        </p:spPr>
      </p:pic>
      <p:grpSp>
        <p:nvGrpSpPr>
          <p:cNvPr id="99" name="Group 98">
            <a:extLst>
              <a:ext uri="{FF2B5EF4-FFF2-40B4-BE49-F238E27FC236}">
                <a16:creationId xmlns:a16="http://schemas.microsoft.com/office/drawing/2014/main" id="{F3F34A9F-C3F1-554E-BC09-52F3CAB82E3E}"/>
              </a:ext>
            </a:extLst>
          </p:cNvPr>
          <p:cNvGrpSpPr/>
          <p:nvPr/>
        </p:nvGrpSpPr>
        <p:grpSpPr>
          <a:xfrm>
            <a:off x="3425088" y="2753734"/>
            <a:ext cx="533752" cy="529603"/>
            <a:chOff x="9083072" y="4044143"/>
            <a:chExt cx="533752" cy="529603"/>
          </a:xfrm>
        </p:grpSpPr>
        <p:pic>
          <p:nvPicPr>
            <p:cNvPr id="100" name="Graphic 99">
              <a:extLst>
                <a:ext uri="{FF2B5EF4-FFF2-40B4-BE49-F238E27FC236}">
                  <a16:creationId xmlns:a16="http://schemas.microsoft.com/office/drawing/2014/main" id="{525C1AB6-AF86-CD41-9F95-4BC2470F2B8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083072" y="4044143"/>
              <a:ext cx="529603" cy="529603"/>
            </a:xfrm>
            <a:prstGeom prst="rect">
              <a:avLst/>
            </a:prstGeom>
          </p:spPr>
        </p:pic>
        <p:sp>
          <p:nvSpPr>
            <p:cNvPr id="101" name="Manual Input 100">
              <a:extLst>
                <a:ext uri="{FF2B5EF4-FFF2-40B4-BE49-F238E27FC236}">
                  <a16:creationId xmlns:a16="http://schemas.microsoft.com/office/drawing/2014/main" id="{CADE87E6-568E-784C-8F3F-0F813D70E94C}"/>
                </a:ext>
              </a:extLst>
            </p:cNvPr>
            <p:cNvSpPr/>
            <p:nvPr/>
          </p:nvSpPr>
          <p:spPr>
            <a:xfrm rot="416905" flipV="1">
              <a:off x="9172616" y="4044379"/>
              <a:ext cx="444208" cy="240105"/>
            </a:xfrm>
            <a:prstGeom prst="flowChartManualInput">
              <a:avLst/>
            </a:prstGeom>
            <a:solidFill>
              <a:srgbClr val="FFFFFF"/>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a:ea typeface="+mn-ea"/>
                <a:cs typeface="+mn-cs"/>
              </a:endParaRPr>
            </a:p>
          </p:txBody>
        </p:sp>
      </p:grpSp>
      <p:grpSp>
        <p:nvGrpSpPr>
          <p:cNvPr id="102" name="Group 101">
            <a:extLst>
              <a:ext uri="{FF2B5EF4-FFF2-40B4-BE49-F238E27FC236}">
                <a16:creationId xmlns:a16="http://schemas.microsoft.com/office/drawing/2014/main" id="{D03F909C-47EC-2D49-B521-83D722EC9BDD}"/>
              </a:ext>
            </a:extLst>
          </p:cNvPr>
          <p:cNvGrpSpPr/>
          <p:nvPr/>
        </p:nvGrpSpPr>
        <p:grpSpPr>
          <a:xfrm>
            <a:off x="5597257" y="3357191"/>
            <a:ext cx="533752" cy="529603"/>
            <a:chOff x="9083072" y="4044143"/>
            <a:chExt cx="533752" cy="529603"/>
          </a:xfrm>
        </p:grpSpPr>
        <p:pic>
          <p:nvPicPr>
            <p:cNvPr id="103" name="Graphic 102">
              <a:extLst>
                <a:ext uri="{FF2B5EF4-FFF2-40B4-BE49-F238E27FC236}">
                  <a16:creationId xmlns:a16="http://schemas.microsoft.com/office/drawing/2014/main" id="{256193E5-AE04-CC45-8BF3-713945D55A2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083072" y="4044143"/>
              <a:ext cx="529603" cy="529603"/>
            </a:xfrm>
            <a:prstGeom prst="rect">
              <a:avLst/>
            </a:prstGeom>
          </p:spPr>
        </p:pic>
        <p:sp>
          <p:nvSpPr>
            <p:cNvPr id="104" name="Manual Input 103">
              <a:extLst>
                <a:ext uri="{FF2B5EF4-FFF2-40B4-BE49-F238E27FC236}">
                  <a16:creationId xmlns:a16="http://schemas.microsoft.com/office/drawing/2014/main" id="{387DC2B9-BE2F-EA4D-AB54-1116AC1964F1}"/>
                </a:ext>
              </a:extLst>
            </p:cNvPr>
            <p:cNvSpPr/>
            <p:nvPr/>
          </p:nvSpPr>
          <p:spPr>
            <a:xfrm rot="416905" flipV="1">
              <a:off x="9172616" y="4044379"/>
              <a:ext cx="444208" cy="240105"/>
            </a:xfrm>
            <a:prstGeom prst="flowChartManualInput">
              <a:avLst/>
            </a:prstGeom>
            <a:solidFill>
              <a:srgbClr val="FFFFFF"/>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a:ea typeface="+mn-ea"/>
                <a:cs typeface="+mn-cs"/>
              </a:endParaRPr>
            </a:p>
          </p:txBody>
        </p:sp>
      </p:grpSp>
    </p:spTree>
    <p:extLst>
      <p:ext uri="{BB962C8B-B14F-4D97-AF65-F5344CB8AC3E}">
        <p14:creationId xmlns:p14="http://schemas.microsoft.com/office/powerpoint/2010/main" val="3129694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F4F5ECB-666F-E24D-BB95-E4932BD33D10}"/>
              </a:ext>
            </a:extLst>
          </p:cNvPr>
          <p:cNvSpPr>
            <a:spLocks noGrp="1"/>
          </p:cNvSpPr>
          <p:nvPr>
            <p:ph sz="half" idx="1"/>
          </p:nvPr>
        </p:nvSpPr>
        <p:spPr>
          <a:xfrm>
            <a:off x="603663" y="969779"/>
            <a:ext cx="5361709" cy="5282969"/>
          </a:xfrm>
          <a:solidFill>
            <a:schemeClr val="bg1"/>
          </a:solidFill>
          <a:ln>
            <a:solidFill>
              <a:schemeClr val="tx1">
                <a:lumMod val="75000"/>
              </a:schemeClr>
            </a:solidFill>
          </a:ln>
          <a:effectLst>
            <a:outerShdw blurRad="50800" dist="38100" dir="2700000" algn="tl" rotWithShape="0">
              <a:prstClr val="black">
                <a:alpha val="40000"/>
              </a:prstClr>
            </a:outerShdw>
          </a:effectLst>
        </p:spPr>
        <p:txBody>
          <a:bodyPr>
            <a:noAutofit/>
          </a:bodyPr>
          <a:lstStyle/>
          <a:p>
            <a:pPr marL="0" indent="0" algn="ctr">
              <a:lnSpc>
                <a:spcPct val="100000"/>
              </a:lnSpc>
              <a:buNone/>
            </a:pPr>
            <a:r>
              <a:rPr lang="en-US" sz="1600" b="1" dirty="0"/>
              <a:t>Attribute-Based Authentication (authn-k8s)</a:t>
            </a:r>
            <a:endParaRPr lang="en-US" sz="1100" b="1" dirty="0"/>
          </a:p>
          <a:p>
            <a:pPr marL="182880" indent="-228600">
              <a:lnSpc>
                <a:spcPct val="100000"/>
              </a:lnSpc>
              <a:buFont typeface="+mj-lt"/>
              <a:buAutoNum type="arabicPeriod"/>
            </a:pPr>
            <a:r>
              <a:rPr lang="en-US" sz="1100" b="1" dirty="0"/>
              <a:t>App retrieves secrets</a:t>
            </a:r>
          </a:p>
          <a:p>
            <a:pPr lvl="1">
              <a:lnSpc>
                <a:spcPct val="100000"/>
              </a:lnSpc>
            </a:pPr>
            <a:r>
              <a:rPr lang="en-US" sz="1100" dirty="0"/>
              <a:t>Authenticator runs as a sidecar or </a:t>
            </a:r>
            <a:r>
              <a:rPr lang="en-US" sz="1100" dirty="0" err="1"/>
              <a:t>init</a:t>
            </a:r>
            <a:r>
              <a:rPr lang="en-US" sz="1100" dirty="0"/>
              <a:t> container</a:t>
            </a:r>
          </a:p>
          <a:p>
            <a:pPr lvl="1">
              <a:lnSpc>
                <a:spcPct val="100000"/>
              </a:lnSpc>
            </a:pPr>
            <a:r>
              <a:rPr lang="en-US" sz="1100" dirty="0"/>
              <a:t>App pulls secrets with REST API (or Summon)</a:t>
            </a:r>
          </a:p>
          <a:p>
            <a:pPr marL="182880" indent="-228600">
              <a:lnSpc>
                <a:spcPct val="100000"/>
              </a:lnSpc>
              <a:buFont typeface="+mj-lt"/>
              <a:buAutoNum type="arabicPeriod"/>
            </a:pPr>
            <a:r>
              <a:rPr lang="en-US" sz="1100" b="1" dirty="0"/>
              <a:t>K8s secrets</a:t>
            </a:r>
          </a:p>
          <a:p>
            <a:pPr lvl="1">
              <a:lnSpc>
                <a:spcPct val="100000"/>
              </a:lnSpc>
            </a:pPr>
            <a:r>
              <a:rPr lang="en-US" sz="1100" dirty="0"/>
              <a:t>K8s Secrets Provider runs as an </a:t>
            </a:r>
            <a:r>
              <a:rPr lang="en-US" sz="1100" dirty="0" err="1"/>
              <a:t>init</a:t>
            </a:r>
            <a:r>
              <a:rPr lang="en-US" sz="1100" dirty="0"/>
              <a:t> container or job</a:t>
            </a:r>
          </a:p>
          <a:p>
            <a:pPr lvl="1">
              <a:lnSpc>
                <a:spcPct val="100000"/>
              </a:lnSpc>
            </a:pPr>
            <a:r>
              <a:rPr lang="en-US" sz="1100" dirty="0"/>
              <a:t>Manifest for K8s secrets contain </a:t>
            </a:r>
            <a:r>
              <a:rPr lang="en-US" sz="1100" dirty="0" err="1"/>
              <a:t>Conjur</a:t>
            </a:r>
            <a:r>
              <a:rPr lang="en-US" sz="1100" dirty="0"/>
              <a:t> maps</a:t>
            </a:r>
          </a:p>
          <a:p>
            <a:pPr lvl="1">
              <a:lnSpc>
                <a:spcPct val="100000"/>
              </a:lnSpc>
            </a:pPr>
            <a:r>
              <a:rPr lang="en-US" sz="1100" dirty="0"/>
              <a:t>Provider parses </a:t>
            </a:r>
            <a:r>
              <a:rPr lang="en-US" sz="1100" dirty="0" err="1"/>
              <a:t>Conjur</a:t>
            </a:r>
            <a:r>
              <a:rPr lang="en-US" sz="1100" dirty="0"/>
              <a:t> map, retrieves secrets &amp; dynamically patches K8s secrets w/ secret values</a:t>
            </a:r>
          </a:p>
          <a:p>
            <a:pPr marL="182880" indent="-228600">
              <a:lnSpc>
                <a:spcPct val="100000"/>
              </a:lnSpc>
              <a:buFont typeface="+mj-lt"/>
              <a:buAutoNum type="arabicPeriod"/>
            </a:pPr>
            <a:r>
              <a:rPr lang="en-US" sz="1100" b="1" dirty="0"/>
              <a:t>Secrets pushed to file</a:t>
            </a:r>
          </a:p>
          <a:p>
            <a:pPr lvl="1">
              <a:lnSpc>
                <a:spcPct val="100000"/>
              </a:lnSpc>
            </a:pPr>
            <a:r>
              <a:rPr lang="en-US" sz="1100" dirty="0"/>
              <a:t>K8s Secrets Provider runs as an </a:t>
            </a:r>
            <a:r>
              <a:rPr lang="en-US" sz="1100" dirty="0" err="1"/>
              <a:t>init</a:t>
            </a:r>
            <a:r>
              <a:rPr lang="en-US" sz="1100" dirty="0"/>
              <a:t> container or sidecar</a:t>
            </a:r>
          </a:p>
          <a:p>
            <a:pPr lvl="1">
              <a:lnSpc>
                <a:spcPct val="100000"/>
              </a:lnSpc>
            </a:pPr>
            <a:r>
              <a:rPr lang="en-US" sz="1100" dirty="0"/>
              <a:t>Manifest for pod contains annotations w/ </a:t>
            </a:r>
            <a:r>
              <a:rPr lang="en-US" sz="1100" dirty="0" err="1"/>
              <a:t>Conjur</a:t>
            </a:r>
            <a:r>
              <a:rPr lang="en-US" sz="1100" dirty="0"/>
              <a:t> map and file format specs</a:t>
            </a:r>
          </a:p>
          <a:p>
            <a:pPr lvl="1">
              <a:lnSpc>
                <a:spcPct val="100000"/>
              </a:lnSpc>
            </a:pPr>
            <a:r>
              <a:rPr lang="en-US" sz="1100" dirty="0"/>
              <a:t>Provider parses annotations, retrieves secrets &amp; writes secrets to pod’s filesystem in specified format</a:t>
            </a:r>
          </a:p>
          <a:p>
            <a:pPr marL="182880" indent="-228600">
              <a:lnSpc>
                <a:spcPct val="100000"/>
              </a:lnSpc>
              <a:buFont typeface="+mj-lt"/>
              <a:buAutoNum type="arabicPeriod"/>
            </a:pPr>
            <a:r>
              <a:rPr lang="en-US" sz="1100" b="1" dirty="0" err="1"/>
              <a:t>Secretless</a:t>
            </a:r>
            <a:endParaRPr lang="en-US" sz="1100" b="1" dirty="0"/>
          </a:p>
          <a:p>
            <a:pPr lvl="1">
              <a:lnSpc>
                <a:spcPct val="100000"/>
              </a:lnSpc>
            </a:pPr>
            <a:r>
              <a:rPr lang="en-US" sz="1100" dirty="0" err="1"/>
              <a:t>Secretless</a:t>
            </a:r>
            <a:r>
              <a:rPr lang="en-US" sz="1100" dirty="0"/>
              <a:t> Broker runs as a sidecar listening on pod port(s)</a:t>
            </a:r>
          </a:p>
          <a:p>
            <a:pPr lvl="1">
              <a:lnSpc>
                <a:spcPct val="100000"/>
              </a:lnSpc>
            </a:pPr>
            <a:r>
              <a:rPr lang="en-US" sz="1100" dirty="0"/>
              <a:t>App attempts connection on local port</a:t>
            </a:r>
          </a:p>
          <a:p>
            <a:pPr lvl="1">
              <a:lnSpc>
                <a:spcPct val="100000"/>
              </a:lnSpc>
            </a:pPr>
            <a:r>
              <a:rPr lang="en-US" sz="1100" dirty="0"/>
              <a:t>Broker retrieves secrets, proxies connection for app</a:t>
            </a:r>
          </a:p>
        </p:txBody>
      </p:sp>
      <p:sp>
        <p:nvSpPr>
          <p:cNvPr id="10" name="Content Placeholder 9">
            <a:extLst>
              <a:ext uri="{FF2B5EF4-FFF2-40B4-BE49-F238E27FC236}">
                <a16:creationId xmlns:a16="http://schemas.microsoft.com/office/drawing/2014/main" id="{1FE62C10-C852-6945-B90C-57934B42AAD2}"/>
              </a:ext>
            </a:extLst>
          </p:cNvPr>
          <p:cNvSpPr>
            <a:spLocks noGrp="1"/>
          </p:cNvSpPr>
          <p:nvPr>
            <p:ph sz="half" idx="2"/>
          </p:nvPr>
        </p:nvSpPr>
        <p:spPr>
          <a:xfrm>
            <a:off x="6226630" y="969779"/>
            <a:ext cx="5361709" cy="1495835"/>
          </a:xfrm>
          <a:solidFill>
            <a:schemeClr val="bg1"/>
          </a:solidFill>
          <a:ln>
            <a:solidFill>
              <a:schemeClr val="tx1">
                <a:lumMod val="75000"/>
              </a:schemeClr>
            </a:solidFill>
          </a:ln>
          <a:effectLst>
            <a:outerShdw blurRad="50800" dist="38100" dir="2700000" algn="tl" rotWithShape="0">
              <a:prstClr val="black">
                <a:alpha val="40000"/>
              </a:prstClr>
            </a:outerShdw>
          </a:effectLst>
        </p:spPr>
        <p:txBody>
          <a:bodyPr vert="horz" lIns="91440" tIns="45720" rIns="91440" bIns="45720" rtlCol="0">
            <a:noAutofit/>
          </a:bodyPr>
          <a:lstStyle/>
          <a:p>
            <a:pPr marL="0" indent="0" algn="ctr">
              <a:lnSpc>
                <a:spcPct val="100000"/>
              </a:lnSpc>
              <a:buNone/>
            </a:pPr>
            <a:r>
              <a:rPr lang="en-US" sz="1600" b="1" dirty="0"/>
              <a:t>JWT Authentication (</a:t>
            </a:r>
            <a:r>
              <a:rPr lang="en-US" sz="1600" b="1" dirty="0" err="1"/>
              <a:t>authn-jwt</a:t>
            </a:r>
            <a:r>
              <a:rPr lang="en-US" sz="1600" b="1" dirty="0"/>
              <a:t>)</a:t>
            </a:r>
          </a:p>
          <a:p>
            <a:pPr marL="182880" indent="-228600">
              <a:lnSpc>
                <a:spcPct val="100000"/>
              </a:lnSpc>
              <a:buFont typeface="+mj-lt"/>
              <a:buAutoNum type="arabicPeriod"/>
            </a:pPr>
            <a:r>
              <a:rPr lang="en-US" sz="1100" b="1" dirty="0"/>
              <a:t>App retrieves secrets</a:t>
            </a:r>
          </a:p>
          <a:p>
            <a:pPr lvl="1">
              <a:lnSpc>
                <a:spcPct val="100000"/>
              </a:lnSpc>
            </a:pPr>
            <a:r>
              <a:rPr lang="en-US" sz="1100" dirty="0"/>
              <a:t>App authenticates with service account JWT</a:t>
            </a:r>
          </a:p>
          <a:p>
            <a:pPr lvl="1">
              <a:lnSpc>
                <a:spcPct val="100000"/>
              </a:lnSpc>
            </a:pPr>
            <a:r>
              <a:rPr lang="en-US" sz="1100" dirty="0"/>
              <a:t>App pulls secrets with REST API (or Summon)</a:t>
            </a:r>
          </a:p>
        </p:txBody>
      </p:sp>
      <p:sp>
        <p:nvSpPr>
          <p:cNvPr id="2" name="Title 1">
            <a:extLst>
              <a:ext uri="{FF2B5EF4-FFF2-40B4-BE49-F238E27FC236}">
                <a16:creationId xmlns:a16="http://schemas.microsoft.com/office/drawing/2014/main" id="{39A722AD-0966-6146-99D0-A5D36CE3AB94}"/>
              </a:ext>
            </a:extLst>
          </p:cNvPr>
          <p:cNvSpPr>
            <a:spLocks noGrp="1"/>
          </p:cNvSpPr>
          <p:nvPr>
            <p:ph type="title"/>
          </p:nvPr>
        </p:nvSpPr>
        <p:spPr/>
        <p:txBody>
          <a:bodyPr>
            <a:normAutofit fontScale="90000"/>
          </a:bodyPr>
          <a:lstStyle/>
          <a:p>
            <a:r>
              <a:rPr lang="en-US" dirty="0"/>
              <a:t>K8s Application Options with </a:t>
            </a:r>
            <a:r>
              <a:rPr lang="en-US" dirty="0" err="1"/>
              <a:t>Conjur</a:t>
            </a:r>
            <a:endParaRPr lang="en-US" dirty="0"/>
          </a:p>
        </p:txBody>
      </p:sp>
    </p:spTree>
    <p:extLst>
      <p:ext uri="{BB962C8B-B14F-4D97-AF65-F5344CB8AC3E}">
        <p14:creationId xmlns:p14="http://schemas.microsoft.com/office/powerpoint/2010/main" val="35785684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39E94C9-3F4F-734E-B281-CF79CF7C3A74}"/>
              </a:ext>
            </a:extLst>
          </p:cNvPr>
          <p:cNvSpPr>
            <a:spLocks noGrp="1"/>
          </p:cNvSpPr>
          <p:nvPr>
            <p:ph type="title" idx="4294967295"/>
          </p:nvPr>
        </p:nvSpPr>
        <p:spPr>
          <a:xfrm>
            <a:off x="405274" y="3134004"/>
            <a:ext cx="3872812" cy="1218795"/>
          </a:xfrm>
          <a:prstGeom prst="rect">
            <a:avLst/>
          </a:prstGeom>
        </p:spPr>
        <p:txBody>
          <a:bodyPr/>
          <a:lstStyle/>
          <a:p>
            <a:r>
              <a:rPr lang="en-US" dirty="0" err="1"/>
              <a:t>Openshift</a:t>
            </a:r>
            <a:r>
              <a:rPr lang="en-US" dirty="0"/>
              <a:t>/</a:t>
            </a:r>
            <a:br>
              <a:rPr lang="en-US" dirty="0"/>
            </a:br>
            <a:r>
              <a:rPr lang="en-US" dirty="0"/>
              <a:t>K8s authn flow</a:t>
            </a:r>
          </a:p>
        </p:txBody>
      </p:sp>
      <p:pic>
        <p:nvPicPr>
          <p:cNvPr id="7" name="Picture 6">
            <a:extLst>
              <a:ext uri="{FF2B5EF4-FFF2-40B4-BE49-F238E27FC236}">
                <a16:creationId xmlns:a16="http://schemas.microsoft.com/office/drawing/2014/main" id="{FA05C867-F077-A541-8CD6-55E0105478BA}"/>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4665838" y="0"/>
            <a:ext cx="5845571" cy="6858000"/>
          </a:xfrm>
          <a:prstGeom prst="rect">
            <a:avLst/>
          </a:prstGeom>
        </p:spPr>
      </p:pic>
      <p:sp>
        <p:nvSpPr>
          <p:cNvPr id="2" name="Right Brace 1">
            <a:extLst>
              <a:ext uri="{FF2B5EF4-FFF2-40B4-BE49-F238E27FC236}">
                <a16:creationId xmlns:a16="http://schemas.microsoft.com/office/drawing/2014/main" id="{80BDD44E-452D-7E40-A670-91E7ADBBF086}"/>
              </a:ext>
            </a:extLst>
          </p:cNvPr>
          <p:cNvSpPr/>
          <p:nvPr/>
        </p:nvSpPr>
        <p:spPr>
          <a:xfrm>
            <a:off x="10511409" y="1069521"/>
            <a:ext cx="167476" cy="791936"/>
          </a:xfrm>
          <a:prstGeom prst="rightBrace">
            <a:avLst/>
          </a:pr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rgbClr val="FF0000"/>
              </a:solidFill>
            </a:endParaRPr>
          </a:p>
        </p:txBody>
      </p:sp>
      <p:sp>
        <p:nvSpPr>
          <p:cNvPr id="6" name="Right Brace 5">
            <a:extLst>
              <a:ext uri="{FF2B5EF4-FFF2-40B4-BE49-F238E27FC236}">
                <a16:creationId xmlns:a16="http://schemas.microsoft.com/office/drawing/2014/main" id="{70E96BA3-7323-0D42-A41F-22C79169C11C}"/>
              </a:ext>
            </a:extLst>
          </p:cNvPr>
          <p:cNvSpPr/>
          <p:nvPr/>
        </p:nvSpPr>
        <p:spPr>
          <a:xfrm>
            <a:off x="10511408" y="2356303"/>
            <a:ext cx="167477" cy="1252311"/>
          </a:xfrm>
          <a:prstGeom prst="rightBrace">
            <a:avLst/>
          </a:pr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rgbClr val="FF0000"/>
              </a:solidFill>
            </a:endParaRPr>
          </a:p>
        </p:txBody>
      </p:sp>
      <p:sp>
        <p:nvSpPr>
          <p:cNvPr id="8" name="Right Brace 7">
            <a:extLst>
              <a:ext uri="{FF2B5EF4-FFF2-40B4-BE49-F238E27FC236}">
                <a16:creationId xmlns:a16="http://schemas.microsoft.com/office/drawing/2014/main" id="{CCA4E66B-730E-ED41-89D4-B3338535205F}"/>
              </a:ext>
            </a:extLst>
          </p:cNvPr>
          <p:cNvSpPr/>
          <p:nvPr/>
        </p:nvSpPr>
        <p:spPr>
          <a:xfrm>
            <a:off x="10511408" y="4098470"/>
            <a:ext cx="167477" cy="1485901"/>
          </a:xfrm>
          <a:prstGeom prst="rightBrace">
            <a:avLst/>
          </a:pr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rgbClr val="FF0000"/>
              </a:solidFill>
            </a:endParaRPr>
          </a:p>
        </p:txBody>
      </p:sp>
      <p:sp>
        <p:nvSpPr>
          <p:cNvPr id="9" name="Right Brace 8">
            <a:extLst>
              <a:ext uri="{FF2B5EF4-FFF2-40B4-BE49-F238E27FC236}">
                <a16:creationId xmlns:a16="http://schemas.microsoft.com/office/drawing/2014/main" id="{EA7F70CD-2460-AD47-8246-8C78B9C1463D}"/>
              </a:ext>
            </a:extLst>
          </p:cNvPr>
          <p:cNvSpPr/>
          <p:nvPr/>
        </p:nvSpPr>
        <p:spPr>
          <a:xfrm>
            <a:off x="10511409" y="5962646"/>
            <a:ext cx="167476" cy="647702"/>
          </a:xfrm>
          <a:prstGeom prst="rightBrace">
            <a:avLst/>
          </a:pr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rgbClr val="FF0000"/>
              </a:solidFill>
            </a:endParaRPr>
          </a:p>
        </p:txBody>
      </p:sp>
      <p:sp>
        <p:nvSpPr>
          <p:cNvPr id="3" name="Rectangle 2">
            <a:extLst>
              <a:ext uri="{FF2B5EF4-FFF2-40B4-BE49-F238E27FC236}">
                <a16:creationId xmlns:a16="http://schemas.microsoft.com/office/drawing/2014/main" id="{57EC3C06-EB2D-EB4B-81FB-B1379AAB0A6E}"/>
              </a:ext>
            </a:extLst>
          </p:cNvPr>
          <p:cNvSpPr/>
          <p:nvPr/>
        </p:nvSpPr>
        <p:spPr>
          <a:xfrm>
            <a:off x="10689528" y="2828569"/>
            <a:ext cx="575799" cy="307777"/>
          </a:xfrm>
          <a:prstGeom prst="rect">
            <a:avLst/>
          </a:prstGeom>
        </p:spPr>
        <p:txBody>
          <a:bodyPr wrap="none">
            <a:spAutoFit/>
          </a:bodyPr>
          <a:lstStyle/>
          <a:p>
            <a:r>
              <a:rPr lang="en-US" sz="1400" dirty="0"/>
              <a:t>Login</a:t>
            </a:r>
          </a:p>
        </p:txBody>
      </p:sp>
      <p:sp>
        <p:nvSpPr>
          <p:cNvPr id="10" name="Rectangle 9">
            <a:extLst>
              <a:ext uri="{FF2B5EF4-FFF2-40B4-BE49-F238E27FC236}">
                <a16:creationId xmlns:a16="http://schemas.microsoft.com/office/drawing/2014/main" id="{18316C24-EC15-6B4C-BEC6-C444901F2849}"/>
              </a:ext>
            </a:extLst>
          </p:cNvPr>
          <p:cNvSpPr/>
          <p:nvPr/>
        </p:nvSpPr>
        <p:spPr>
          <a:xfrm>
            <a:off x="10678885" y="4687531"/>
            <a:ext cx="1274708" cy="307777"/>
          </a:xfrm>
          <a:prstGeom prst="rect">
            <a:avLst/>
          </a:prstGeom>
        </p:spPr>
        <p:txBody>
          <a:bodyPr wrap="none">
            <a:spAutoFit/>
          </a:bodyPr>
          <a:lstStyle/>
          <a:p>
            <a:r>
              <a:rPr lang="en-US" sz="1400" dirty="0"/>
              <a:t>Authentication</a:t>
            </a:r>
          </a:p>
        </p:txBody>
      </p:sp>
      <p:sp>
        <p:nvSpPr>
          <p:cNvPr id="11" name="Rectangle 10">
            <a:extLst>
              <a:ext uri="{FF2B5EF4-FFF2-40B4-BE49-F238E27FC236}">
                <a16:creationId xmlns:a16="http://schemas.microsoft.com/office/drawing/2014/main" id="{DAA0E384-CEF1-FF4C-BCFD-28C10B0913F7}"/>
              </a:ext>
            </a:extLst>
          </p:cNvPr>
          <p:cNvSpPr/>
          <p:nvPr/>
        </p:nvSpPr>
        <p:spPr>
          <a:xfrm>
            <a:off x="10689527" y="6132608"/>
            <a:ext cx="1362296" cy="307777"/>
          </a:xfrm>
          <a:prstGeom prst="rect">
            <a:avLst/>
          </a:prstGeom>
        </p:spPr>
        <p:txBody>
          <a:bodyPr wrap="none">
            <a:spAutoFit/>
          </a:bodyPr>
          <a:lstStyle/>
          <a:p>
            <a:r>
              <a:rPr lang="en-US" sz="1400" dirty="0"/>
              <a:t>Secrets retrieval</a:t>
            </a:r>
          </a:p>
        </p:txBody>
      </p:sp>
      <p:sp>
        <p:nvSpPr>
          <p:cNvPr id="4" name="Rectangle 3">
            <a:extLst>
              <a:ext uri="{FF2B5EF4-FFF2-40B4-BE49-F238E27FC236}">
                <a16:creationId xmlns:a16="http://schemas.microsoft.com/office/drawing/2014/main" id="{C7B6949F-7635-0849-AE28-E9C8C1A13BA1}"/>
              </a:ext>
            </a:extLst>
          </p:cNvPr>
          <p:cNvSpPr/>
          <p:nvPr/>
        </p:nvSpPr>
        <p:spPr>
          <a:xfrm>
            <a:off x="4735286" y="73479"/>
            <a:ext cx="1518557" cy="8001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000" dirty="0">
                <a:solidFill>
                  <a:schemeClr val="tx1"/>
                </a:solidFill>
              </a:rPr>
              <a:t>CyberArk </a:t>
            </a:r>
            <a:r>
              <a:rPr lang="en-US" sz="1000" dirty="0" err="1">
                <a:solidFill>
                  <a:schemeClr val="tx1"/>
                </a:solidFill>
              </a:rPr>
              <a:t>Conjur</a:t>
            </a:r>
            <a:r>
              <a:rPr lang="en-US" sz="1000" dirty="0">
                <a:solidFill>
                  <a:schemeClr val="tx1"/>
                </a:solidFill>
              </a:rPr>
              <a:t> Service</a:t>
            </a:r>
          </a:p>
        </p:txBody>
      </p:sp>
      <p:pic>
        <p:nvPicPr>
          <p:cNvPr id="12" name="Picture 11">
            <a:extLst>
              <a:ext uri="{FF2B5EF4-FFF2-40B4-BE49-F238E27FC236}">
                <a16:creationId xmlns:a16="http://schemas.microsoft.com/office/drawing/2014/main" id="{7F5C9D36-02E8-9348-92CB-2A569F9E7B71}"/>
              </a:ext>
            </a:extLst>
          </p:cNvPr>
          <p:cNvPicPr>
            <a:picLocks noChangeAspect="1"/>
          </p:cNvPicPr>
          <p:nvPr/>
        </p:nvPicPr>
        <p:blipFill>
          <a:blip r:embed="rId3"/>
          <a:stretch>
            <a:fillRect/>
          </a:stretch>
        </p:blipFill>
        <p:spPr>
          <a:xfrm>
            <a:off x="5259358" y="252216"/>
            <a:ext cx="470411" cy="537613"/>
          </a:xfrm>
          <a:prstGeom prst="rect">
            <a:avLst/>
          </a:prstGeom>
        </p:spPr>
      </p:pic>
      <p:sp>
        <p:nvSpPr>
          <p:cNvPr id="13" name="Rectangle 12">
            <a:extLst>
              <a:ext uri="{FF2B5EF4-FFF2-40B4-BE49-F238E27FC236}">
                <a16:creationId xmlns:a16="http://schemas.microsoft.com/office/drawing/2014/main" id="{30735433-C86B-AC43-B313-766412D01FDE}"/>
              </a:ext>
            </a:extLst>
          </p:cNvPr>
          <p:cNvSpPr/>
          <p:nvPr/>
        </p:nvSpPr>
        <p:spPr>
          <a:xfrm>
            <a:off x="7394122" y="252216"/>
            <a:ext cx="868136" cy="564213"/>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a:solidFill>
                  <a:schemeClr val="tx1"/>
                </a:solidFill>
              </a:rPr>
              <a:t>authentication client container</a:t>
            </a:r>
          </a:p>
        </p:txBody>
      </p:sp>
      <p:sp>
        <p:nvSpPr>
          <p:cNvPr id="14" name="Rectangle 13">
            <a:extLst>
              <a:ext uri="{FF2B5EF4-FFF2-40B4-BE49-F238E27FC236}">
                <a16:creationId xmlns:a16="http://schemas.microsoft.com/office/drawing/2014/main" id="{8A5813E0-3C34-8C4E-AA26-CDE199C82E9C}"/>
              </a:ext>
            </a:extLst>
          </p:cNvPr>
          <p:cNvSpPr/>
          <p:nvPr/>
        </p:nvSpPr>
        <p:spPr>
          <a:xfrm>
            <a:off x="8567683" y="309366"/>
            <a:ext cx="649796" cy="422311"/>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a:solidFill>
                  <a:schemeClr val="tx1"/>
                </a:solidFill>
              </a:rPr>
              <a:t>Shared memory volume</a:t>
            </a:r>
          </a:p>
        </p:txBody>
      </p:sp>
      <p:sp>
        <p:nvSpPr>
          <p:cNvPr id="15" name="Rectangle 14">
            <a:extLst>
              <a:ext uri="{FF2B5EF4-FFF2-40B4-BE49-F238E27FC236}">
                <a16:creationId xmlns:a16="http://schemas.microsoft.com/office/drawing/2014/main" id="{46F8E252-D727-3947-99AD-FA542B53A7B7}"/>
              </a:ext>
            </a:extLst>
          </p:cNvPr>
          <p:cNvSpPr/>
          <p:nvPr/>
        </p:nvSpPr>
        <p:spPr>
          <a:xfrm>
            <a:off x="9505732" y="252216"/>
            <a:ext cx="868136" cy="564213"/>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a:solidFill>
                  <a:schemeClr val="tx1"/>
                </a:solidFill>
              </a:rPr>
              <a:t>application container</a:t>
            </a:r>
          </a:p>
        </p:txBody>
      </p:sp>
      <p:sp>
        <p:nvSpPr>
          <p:cNvPr id="16" name="Rectangle 15">
            <a:extLst>
              <a:ext uri="{FF2B5EF4-FFF2-40B4-BE49-F238E27FC236}">
                <a16:creationId xmlns:a16="http://schemas.microsoft.com/office/drawing/2014/main" id="{6420EECC-BADB-E545-8D34-ABB51CF1B785}"/>
              </a:ext>
            </a:extLst>
          </p:cNvPr>
          <p:cNvSpPr/>
          <p:nvPr/>
        </p:nvSpPr>
        <p:spPr>
          <a:xfrm>
            <a:off x="10618796" y="41728"/>
            <a:ext cx="1518557" cy="8001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endParaRPr lang="en-US" sz="1000" dirty="0">
              <a:solidFill>
                <a:schemeClr val="tx1"/>
              </a:solidFill>
            </a:endParaRPr>
          </a:p>
        </p:txBody>
      </p:sp>
      <p:sp>
        <p:nvSpPr>
          <p:cNvPr id="17" name="Rectangle 16">
            <a:extLst>
              <a:ext uri="{FF2B5EF4-FFF2-40B4-BE49-F238E27FC236}">
                <a16:creationId xmlns:a16="http://schemas.microsoft.com/office/drawing/2014/main" id="{171D063A-AC7F-8042-BEC5-3FC2CF49CD3B}"/>
              </a:ext>
            </a:extLst>
          </p:cNvPr>
          <p:cNvSpPr/>
          <p:nvPr/>
        </p:nvSpPr>
        <p:spPr>
          <a:xfrm>
            <a:off x="10689527" y="1184024"/>
            <a:ext cx="1082925" cy="523220"/>
          </a:xfrm>
          <a:prstGeom prst="rect">
            <a:avLst/>
          </a:prstGeom>
        </p:spPr>
        <p:txBody>
          <a:bodyPr wrap="none">
            <a:spAutoFit/>
          </a:bodyPr>
          <a:lstStyle/>
          <a:p>
            <a:pPr algn="ctr"/>
            <a:r>
              <a:rPr lang="en-US" sz="1400" dirty="0"/>
              <a:t>Deployment</a:t>
            </a:r>
          </a:p>
          <a:p>
            <a:pPr algn="ctr"/>
            <a:r>
              <a:rPr lang="en-US" sz="1400" dirty="0"/>
              <a:t>manifest</a:t>
            </a:r>
          </a:p>
        </p:txBody>
      </p:sp>
    </p:spTree>
    <p:extLst>
      <p:ext uri="{BB962C8B-B14F-4D97-AF65-F5344CB8AC3E}">
        <p14:creationId xmlns:p14="http://schemas.microsoft.com/office/powerpoint/2010/main" val="2218015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804605" y="3023575"/>
            <a:ext cx="6654628" cy="832600"/>
          </a:xfrm>
        </p:spPr>
        <p:txBody>
          <a:bodyPr/>
          <a:lstStyle/>
          <a:p>
            <a:r>
              <a:rPr lang="en-US" sz="4800" dirty="0"/>
              <a:t>Encryption-as-a-Service</a:t>
            </a:r>
          </a:p>
        </p:txBody>
      </p:sp>
    </p:spTree>
    <p:extLst>
      <p:ext uri="{BB962C8B-B14F-4D97-AF65-F5344CB8AC3E}">
        <p14:creationId xmlns:p14="http://schemas.microsoft.com/office/powerpoint/2010/main" val="32195958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99" y="9032"/>
            <a:ext cx="10972800" cy="996306"/>
          </a:xfrm>
        </p:spPr>
        <p:txBody>
          <a:bodyPr/>
          <a:lstStyle/>
          <a:p>
            <a:r>
              <a:rPr lang="en-US" dirty="0"/>
              <a:t>Dynamic Access Provider (</a:t>
            </a:r>
            <a:r>
              <a:rPr lang="en-US" dirty="0" err="1"/>
              <a:t>Conjur</a:t>
            </a:r>
            <a:r>
              <a:rPr lang="en-US" dirty="0"/>
              <a:t>)</a:t>
            </a:r>
            <a:br>
              <a:rPr lang="en-US" dirty="0"/>
            </a:br>
            <a:r>
              <a:rPr lang="en-US" dirty="0"/>
              <a:t>OCP4 Lab Architecture</a:t>
            </a:r>
          </a:p>
        </p:txBody>
      </p:sp>
      <p:cxnSp>
        <p:nvCxnSpPr>
          <p:cNvPr id="81" name="Straight Arrow Connector 80">
            <a:extLst>
              <a:ext uri="{FF2B5EF4-FFF2-40B4-BE49-F238E27FC236}">
                <a16:creationId xmlns:a16="http://schemas.microsoft.com/office/drawing/2014/main" id="{6C3BF0E1-DC68-D04C-AC5F-B53DC21D4277}"/>
              </a:ext>
            </a:extLst>
          </p:cNvPr>
          <p:cNvCxnSpPr>
            <a:cxnSpLocks/>
            <a:stCxn id="56" idx="0"/>
            <a:endCxn id="6" idx="4"/>
          </p:cNvCxnSpPr>
          <p:nvPr/>
        </p:nvCxnSpPr>
        <p:spPr>
          <a:xfrm flipH="1" flipV="1">
            <a:off x="5412067" y="3467177"/>
            <a:ext cx="4187" cy="1607377"/>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grpSp>
        <p:nvGrpSpPr>
          <p:cNvPr id="47" name="Group 46">
            <a:extLst>
              <a:ext uri="{FF2B5EF4-FFF2-40B4-BE49-F238E27FC236}">
                <a16:creationId xmlns:a16="http://schemas.microsoft.com/office/drawing/2014/main" id="{E186EE1C-CA6C-804D-8B35-C173947471FF}"/>
              </a:ext>
            </a:extLst>
          </p:cNvPr>
          <p:cNvGrpSpPr/>
          <p:nvPr/>
        </p:nvGrpSpPr>
        <p:grpSpPr>
          <a:xfrm>
            <a:off x="3869872" y="2494341"/>
            <a:ext cx="4583620" cy="1227276"/>
            <a:chOff x="5167993" y="2218369"/>
            <a:chExt cx="4583620" cy="1227276"/>
          </a:xfrm>
        </p:grpSpPr>
        <p:sp>
          <p:nvSpPr>
            <p:cNvPr id="30" name="Rounded Rectangle 29"/>
            <p:cNvSpPr/>
            <p:nvPr/>
          </p:nvSpPr>
          <p:spPr>
            <a:xfrm>
              <a:off x="5167993" y="2218369"/>
              <a:ext cx="4583620" cy="1227276"/>
            </a:xfrm>
            <a:prstGeom prst="roundRect">
              <a:avLst/>
            </a:prstGeom>
            <a:solidFill>
              <a:schemeClr val="accent1">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Calibri"/>
                  <a:ea typeface="+mn-ea"/>
                  <a:cs typeface="+mn-cs"/>
                </a:rPr>
                <a:t>Linux  Host</a:t>
              </a:r>
            </a:p>
          </p:txBody>
        </p:sp>
        <p:sp>
          <p:nvSpPr>
            <p:cNvPr id="6" name="Oval 5"/>
            <p:cNvSpPr/>
            <p:nvPr/>
          </p:nvSpPr>
          <p:spPr>
            <a:xfrm>
              <a:off x="6344428" y="2459685"/>
              <a:ext cx="731520" cy="731520"/>
            </a:xfrm>
            <a:prstGeom prst="ellipse">
              <a:avLst/>
            </a:prstGeom>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srgbClr val="FFFFFF"/>
                  </a:solidFill>
                  <a:effectLst/>
                  <a:uLnTx/>
                  <a:uFillTx/>
                  <a:latin typeface="Calibri"/>
                  <a:ea typeface="+mn-ea"/>
                  <a:cs typeface="+mn-cs"/>
                </a:rPr>
                <a:t>L</a:t>
              </a:r>
            </a:p>
          </p:txBody>
        </p:sp>
      </p:grpSp>
      <p:grpSp>
        <p:nvGrpSpPr>
          <p:cNvPr id="53" name="Group 52">
            <a:extLst>
              <a:ext uri="{FF2B5EF4-FFF2-40B4-BE49-F238E27FC236}">
                <a16:creationId xmlns:a16="http://schemas.microsoft.com/office/drawing/2014/main" id="{24838952-8E01-DF45-A462-6A7FC6ADC003}"/>
              </a:ext>
            </a:extLst>
          </p:cNvPr>
          <p:cNvGrpSpPr/>
          <p:nvPr/>
        </p:nvGrpSpPr>
        <p:grpSpPr>
          <a:xfrm>
            <a:off x="3869872" y="1313722"/>
            <a:ext cx="4583620" cy="1003985"/>
            <a:chOff x="4553978" y="1243877"/>
            <a:chExt cx="4583620" cy="1003985"/>
          </a:xfrm>
        </p:grpSpPr>
        <p:sp>
          <p:nvSpPr>
            <p:cNvPr id="74" name="Rounded Rectangle 73">
              <a:extLst>
                <a:ext uri="{FF2B5EF4-FFF2-40B4-BE49-F238E27FC236}">
                  <a16:creationId xmlns:a16="http://schemas.microsoft.com/office/drawing/2014/main" id="{647D1D70-7FF4-3241-B98C-EC02D0AEA86B}"/>
                </a:ext>
              </a:extLst>
            </p:cNvPr>
            <p:cNvSpPr/>
            <p:nvPr/>
          </p:nvSpPr>
          <p:spPr>
            <a:xfrm>
              <a:off x="4553978" y="1243877"/>
              <a:ext cx="4583620" cy="1003985"/>
            </a:xfrm>
            <a:prstGeom prst="roundRect">
              <a:avLst/>
            </a:prstGeom>
            <a:solidFill>
              <a:schemeClr val="accent1">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Calibri"/>
                  <a:ea typeface="+mn-ea"/>
                  <a:cs typeface="+mn-cs"/>
                </a:rPr>
                <a:t>Windows Hosts</a:t>
              </a:r>
            </a:p>
          </p:txBody>
        </p:sp>
        <p:sp>
          <p:nvSpPr>
            <p:cNvPr id="75" name="Rounded Rectangle 74">
              <a:extLst>
                <a:ext uri="{FF2B5EF4-FFF2-40B4-BE49-F238E27FC236}">
                  <a16:creationId xmlns:a16="http://schemas.microsoft.com/office/drawing/2014/main" id="{CAF23F49-7E93-2246-8CEE-30C84A60EC04}"/>
                </a:ext>
              </a:extLst>
            </p:cNvPr>
            <p:cNvSpPr/>
            <p:nvPr/>
          </p:nvSpPr>
          <p:spPr>
            <a:xfrm>
              <a:off x="5081677" y="1354681"/>
              <a:ext cx="2005232" cy="483342"/>
            </a:xfrm>
            <a:prstGeom prst="roundRect">
              <a:avLst/>
            </a:prstGeom>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Calibri"/>
                  <a:ea typeface="+mn-ea"/>
                  <a:cs typeface="+mn-cs"/>
                </a:rPr>
                <a:t>CyberArk Enterprise Password Vault</a:t>
              </a:r>
            </a:p>
          </p:txBody>
        </p:sp>
        <p:sp>
          <p:nvSpPr>
            <p:cNvPr id="76" name="Rounded Rectangle 75">
              <a:extLst>
                <a:ext uri="{FF2B5EF4-FFF2-40B4-BE49-F238E27FC236}">
                  <a16:creationId xmlns:a16="http://schemas.microsoft.com/office/drawing/2014/main" id="{9C4AD331-2ADB-1F4B-8024-118EC4CE2806}"/>
                </a:ext>
              </a:extLst>
            </p:cNvPr>
            <p:cNvSpPr/>
            <p:nvPr/>
          </p:nvSpPr>
          <p:spPr>
            <a:xfrm>
              <a:off x="5081677" y="1885411"/>
              <a:ext cx="2005232" cy="269906"/>
            </a:xfrm>
            <a:prstGeom prst="roundRect">
              <a:avLst/>
            </a:prstGeom>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Calibri"/>
                  <a:ea typeface="+mn-ea"/>
                  <a:cs typeface="+mn-cs"/>
                </a:rPr>
                <a:t>Synchronizer</a:t>
              </a:r>
            </a:p>
          </p:txBody>
        </p:sp>
      </p:grpSp>
      <p:cxnSp>
        <p:nvCxnSpPr>
          <p:cNvPr id="77" name="Straight Arrow Connector 76">
            <a:extLst>
              <a:ext uri="{FF2B5EF4-FFF2-40B4-BE49-F238E27FC236}">
                <a16:creationId xmlns:a16="http://schemas.microsoft.com/office/drawing/2014/main" id="{A7B99C61-3770-794F-A452-709443991078}"/>
              </a:ext>
            </a:extLst>
          </p:cNvPr>
          <p:cNvCxnSpPr>
            <a:cxnSpLocks/>
            <a:stCxn id="6" idx="0"/>
            <a:endCxn id="76" idx="2"/>
          </p:cNvCxnSpPr>
          <p:nvPr/>
        </p:nvCxnSpPr>
        <p:spPr>
          <a:xfrm flipH="1" flipV="1">
            <a:off x="5400187" y="2225162"/>
            <a:ext cx="11880" cy="510495"/>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grpSp>
        <p:nvGrpSpPr>
          <p:cNvPr id="18" name="Group 17">
            <a:extLst>
              <a:ext uri="{FF2B5EF4-FFF2-40B4-BE49-F238E27FC236}">
                <a16:creationId xmlns:a16="http://schemas.microsoft.com/office/drawing/2014/main" id="{3D79658F-AB29-9044-8F40-54A17524149E}"/>
              </a:ext>
            </a:extLst>
          </p:cNvPr>
          <p:cNvGrpSpPr/>
          <p:nvPr/>
        </p:nvGrpSpPr>
        <p:grpSpPr>
          <a:xfrm>
            <a:off x="3869872" y="3860167"/>
            <a:ext cx="4583620" cy="2597786"/>
            <a:chOff x="3869872" y="4047943"/>
            <a:chExt cx="4583620" cy="2597786"/>
          </a:xfrm>
        </p:grpSpPr>
        <p:sp>
          <p:nvSpPr>
            <p:cNvPr id="121" name="Rounded Rectangle 120">
              <a:extLst>
                <a:ext uri="{FF2B5EF4-FFF2-40B4-BE49-F238E27FC236}">
                  <a16:creationId xmlns:a16="http://schemas.microsoft.com/office/drawing/2014/main" id="{087DC3B4-5CB2-BD43-93E7-694404A29C23}"/>
                </a:ext>
              </a:extLst>
            </p:cNvPr>
            <p:cNvSpPr/>
            <p:nvPr/>
          </p:nvSpPr>
          <p:spPr>
            <a:xfrm>
              <a:off x="3869872" y="4047943"/>
              <a:ext cx="4583620" cy="2597786"/>
            </a:xfrm>
            <a:prstGeom prst="roundRect">
              <a:avLst>
                <a:gd name="adj" fmla="val 9505"/>
              </a:avLst>
            </a:prstGeom>
            <a:solidFill>
              <a:schemeClr val="bg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a:ea typeface="+mn-ea"/>
                  <a:cs typeface="+mn-cs"/>
                </a:rPr>
                <a:t>OCP4 Cluster</a:t>
              </a:r>
              <a:br>
                <a:rPr kumimoji="0" lang="en-US" sz="1800" b="0" i="0" u="none" strike="noStrike" kern="1200" cap="none" spc="0" normalizeH="0" baseline="0" noProof="0" dirty="0">
                  <a:ln>
                    <a:noFill/>
                  </a:ln>
                  <a:solidFill>
                    <a:srgbClr val="000000"/>
                  </a:solidFill>
                  <a:effectLst/>
                  <a:uLnTx/>
                  <a:uFillTx/>
                  <a:latin typeface="Calibri"/>
                  <a:ea typeface="+mn-ea"/>
                  <a:cs typeface="+mn-cs"/>
                </a:rPr>
              </a:br>
              <a:r>
                <a:rPr kumimoji="0" lang="en-US" sz="1800" b="0" i="0" u="none" strike="noStrike" kern="1200" cap="none" spc="0" normalizeH="0" baseline="0" noProof="0" dirty="0">
                  <a:ln>
                    <a:noFill/>
                  </a:ln>
                  <a:solidFill>
                    <a:srgbClr val="000000"/>
                  </a:solidFill>
                  <a:effectLst/>
                  <a:uLnTx/>
                  <a:uFillTx/>
                  <a:latin typeface="Calibri"/>
                  <a:ea typeface="+mn-ea"/>
                  <a:cs typeface="+mn-cs"/>
                </a:rPr>
                <a:t>(AWS)</a:t>
              </a:r>
            </a:p>
          </p:txBody>
        </p:sp>
        <p:cxnSp>
          <p:nvCxnSpPr>
            <p:cNvPr id="126" name="Elbow Connector 125">
              <a:extLst>
                <a:ext uri="{FF2B5EF4-FFF2-40B4-BE49-F238E27FC236}">
                  <a16:creationId xmlns:a16="http://schemas.microsoft.com/office/drawing/2014/main" id="{8F858DAD-C16A-0042-99A0-81FB39794DCB}"/>
                </a:ext>
              </a:extLst>
            </p:cNvPr>
            <p:cNvCxnSpPr>
              <a:cxnSpLocks/>
              <a:stCxn id="60" idx="2"/>
              <a:endCxn id="57" idx="4"/>
            </p:cNvCxnSpPr>
            <p:nvPr/>
          </p:nvCxnSpPr>
          <p:spPr>
            <a:xfrm rot="5400000">
              <a:off x="6286378" y="5305670"/>
              <a:ext cx="113330" cy="1861951"/>
            </a:xfrm>
            <a:prstGeom prst="bentConnector3">
              <a:avLst>
                <a:gd name="adj1" fmla="val 301712"/>
              </a:avLst>
            </a:prstGeom>
            <a:ln>
              <a:headEnd type="triangle"/>
              <a:tailEnd type="triangle"/>
            </a:ln>
          </p:spPr>
          <p:style>
            <a:lnRef idx="2">
              <a:schemeClr val="accent1"/>
            </a:lnRef>
            <a:fillRef idx="0">
              <a:schemeClr val="accent1"/>
            </a:fillRef>
            <a:effectRef idx="1">
              <a:schemeClr val="accent1"/>
            </a:effectRef>
            <a:fontRef idx="minor">
              <a:schemeClr val="tx1"/>
            </a:fontRef>
          </p:style>
        </p:cxnSp>
        <p:grpSp>
          <p:nvGrpSpPr>
            <p:cNvPr id="17" name="Group 16">
              <a:extLst>
                <a:ext uri="{FF2B5EF4-FFF2-40B4-BE49-F238E27FC236}">
                  <a16:creationId xmlns:a16="http://schemas.microsoft.com/office/drawing/2014/main" id="{1196BF85-508A-5748-9F12-11D75F57CA3B}"/>
                </a:ext>
              </a:extLst>
            </p:cNvPr>
            <p:cNvGrpSpPr/>
            <p:nvPr/>
          </p:nvGrpSpPr>
          <p:grpSpPr>
            <a:xfrm>
              <a:off x="6184785" y="4784268"/>
              <a:ext cx="1924746" cy="1795153"/>
              <a:chOff x="6184785" y="4784268"/>
              <a:chExt cx="1924746" cy="1795153"/>
            </a:xfrm>
          </p:grpSpPr>
          <p:sp>
            <p:nvSpPr>
              <p:cNvPr id="69" name="Rounded Rectangle 68">
                <a:extLst>
                  <a:ext uri="{FF2B5EF4-FFF2-40B4-BE49-F238E27FC236}">
                    <a16:creationId xmlns:a16="http://schemas.microsoft.com/office/drawing/2014/main" id="{DB28D2EA-EC7C-0E4B-8E63-7EA15490CA12}"/>
                  </a:ext>
                </a:extLst>
              </p:cNvPr>
              <p:cNvSpPr/>
              <p:nvPr/>
            </p:nvSpPr>
            <p:spPr>
              <a:xfrm>
                <a:off x="6184785" y="4784268"/>
                <a:ext cx="1924746" cy="1795153"/>
              </a:xfrm>
              <a:prstGeom prst="roundRect">
                <a:avLst>
                  <a:gd name="adj" fmla="val 10132"/>
                </a:avLst>
              </a:prstGeom>
              <a:solidFill>
                <a:schemeClr val="accent1">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Calibri"/>
                    <a:ea typeface="+mn-ea"/>
                    <a:cs typeface="+mn-cs"/>
                  </a:rPr>
                  <a:t>User</a:t>
                </a:r>
                <a:br>
                  <a:rPr kumimoji="0" lang="en-US" sz="1400" b="0" i="0" u="none" strike="noStrike" kern="1200" cap="none" spc="0" normalizeH="0" baseline="0" noProof="0" dirty="0">
                    <a:ln>
                      <a:noFill/>
                    </a:ln>
                    <a:solidFill>
                      <a:srgbClr val="FFFFFF"/>
                    </a:solidFill>
                    <a:effectLst/>
                    <a:uLnTx/>
                    <a:uFillTx/>
                    <a:latin typeface="Calibri"/>
                    <a:ea typeface="+mn-ea"/>
                    <a:cs typeface="+mn-cs"/>
                  </a:rPr>
                </a:br>
                <a:r>
                  <a:rPr kumimoji="0" lang="en-US" sz="1400" b="0" i="0" u="none" strike="noStrike" kern="1200" cap="none" spc="0" normalizeH="0" baseline="0" noProof="0" dirty="0">
                    <a:ln>
                      <a:noFill/>
                    </a:ln>
                    <a:solidFill>
                      <a:srgbClr val="FFFFFF"/>
                    </a:solidFill>
                    <a:effectLst/>
                    <a:uLnTx/>
                    <a:uFillTx/>
                    <a:latin typeface="Calibri"/>
                    <a:ea typeface="+mn-ea"/>
                    <a:cs typeface="+mn-cs"/>
                  </a:rPr>
                  <a:t>Namespaces</a:t>
                </a:r>
              </a:p>
            </p:txBody>
          </p:sp>
          <p:grpSp>
            <p:nvGrpSpPr>
              <p:cNvPr id="38" name="Group 37">
                <a:extLst>
                  <a:ext uri="{FF2B5EF4-FFF2-40B4-BE49-F238E27FC236}">
                    <a16:creationId xmlns:a16="http://schemas.microsoft.com/office/drawing/2014/main" id="{EBF9267B-5A3A-2746-B528-5214497355A2}"/>
                  </a:ext>
                </a:extLst>
              </p:cNvPr>
              <p:cNvGrpSpPr/>
              <p:nvPr/>
            </p:nvGrpSpPr>
            <p:grpSpPr>
              <a:xfrm>
                <a:off x="6576614" y="5458203"/>
                <a:ext cx="1394807" cy="721777"/>
                <a:chOff x="7918163" y="5845244"/>
                <a:chExt cx="1394807" cy="721777"/>
              </a:xfrm>
            </p:grpSpPr>
            <p:sp>
              <p:nvSpPr>
                <p:cNvPr id="60" name="Rounded Rectangle 59">
                  <a:extLst>
                    <a:ext uri="{FF2B5EF4-FFF2-40B4-BE49-F238E27FC236}">
                      <a16:creationId xmlns:a16="http://schemas.microsoft.com/office/drawing/2014/main" id="{6D58B2A1-ED5D-CB4E-ABA2-EF6A31025E25}"/>
                    </a:ext>
                  </a:extLst>
                </p:cNvPr>
                <p:cNvSpPr/>
                <p:nvPr/>
              </p:nvSpPr>
              <p:spPr>
                <a:xfrm>
                  <a:off x="7918163" y="5845244"/>
                  <a:ext cx="1394807" cy="721777"/>
                </a:xfrm>
                <a:prstGeom prst="roundRect">
                  <a:avLst/>
                </a:prstGeom>
                <a:solidFill>
                  <a:schemeClr val="bg1">
                    <a:alpha val="50000"/>
                  </a:schemeClr>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Calibri"/>
                    <a:ea typeface="+mn-ea"/>
                    <a:cs typeface="+mn-cs"/>
                  </a:endParaRPr>
                </a:p>
              </p:txBody>
            </p:sp>
            <p:sp>
              <p:nvSpPr>
                <p:cNvPr id="61" name="Rounded Rectangle 60">
                  <a:extLst>
                    <a:ext uri="{FF2B5EF4-FFF2-40B4-BE49-F238E27FC236}">
                      <a16:creationId xmlns:a16="http://schemas.microsoft.com/office/drawing/2014/main" id="{5A8E1036-5067-6342-98E6-A3D2AE174878}"/>
                    </a:ext>
                  </a:extLst>
                </p:cNvPr>
                <p:cNvSpPr/>
                <p:nvPr/>
              </p:nvSpPr>
              <p:spPr>
                <a:xfrm>
                  <a:off x="8583271" y="5928641"/>
                  <a:ext cx="644590" cy="549228"/>
                </a:xfrm>
                <a:prstGeom prst="roundRect">
                  <a:avLst/>
                </a:prstGeom>
                <a:solidFill>
                  <a:schemeClr val="bg1">
                    <a:alpha val="50000"/>
                  </a:schemeClr>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w="0">
                        <a:solidFill>
                          <a:srgbClr val="000000"/>
                        </a:solidFill>
                      </a:ln>
                      <a:solidFill>
                        <a:srgbClr val="000000"/>
                      </a:solidFill>
                      <a:effectLst/>
                      <a:uLnTx/>
                      <a:uFillTx/>
                      <a:latin typeface="Calibri"/>
                      <a:ea typeface="+mn-ea"/>
                      <a:cs typeface="+mn-cs"/>
                    </a:rPr>
                    <a:t>Lab App</a:t>
                  </a:r>
                </a:p>
              </p:txBody>
            </p:sp>
            <p:sp>
              <p:nvSpPr>
                <p:cNvPr id="62" name="Oval 61">
                  <a:extLst>
                    <a:ext uri="{FF2B5EF4-FFF2-40B4-BE49-F238E27FC236}">
                      <a16:creationId xmlns:a16="http://schemas.microsoft.com/office/drawing/2014/main" id="{5446A4FC-CD2A-D94A-A6AA-200C6B8ED749}"/>
                    </a:ext>
                  </a:extLst>
                </p:cNvPr>
                <p:cNvSpPr/>
                <p:nvPr/>
              </p:nvSpPr>
              <p:spPr>
                <a:xfrm>
                  <a:off x="7964672" y="5928641"/>
                  <a:ext cx="533488" cy="533488"/>
                </a:xfrm>
                <a:prstGeom prst="ellipse">
                  <a:avLst/>
                </a:prstGeom>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err="1">
                      <a:ln>
                        <a:noFill/>
                      </a:ln>
                      <a:solidFill>
                        <a:srgbClr val="FFFFFF"/>
                      </a:solidFill>
                      <a:effectLst/>
                      <a:uLnTx/>
                      <a:uFillTx/>
                      <a:latin typeface="Calibri"/>
                      <a:ea typeface="+mn-ea"/>
                      <a:cs typeface="+mn-cs"/>
                    </a:rPr>
                    <a:t>Authen-ticator</a:t>
                  </a:r>
                  <a:endParaRPr kumimoji="0" lang="en-US" sz="900" b="0" i="0" u="none" strike="noStrike" kern="1200" cap="none" spc="0" normalizeH="0" baseline="0" noProof="0" dirty="0">
                    <a:ln>
                      <a:noFill/>
                    </a:ln>
                    <a:solidFill>
                      <a:srgbClr val="FFFFFF"/>
                    </a:solidFill>
                    <a:effectLst/>
                    <a:uLnTx/>
                    <a:uFillTx/>
                    <a:latin typeface="Calibri"/>
                    <a:ea typeface="+mn-ea"/>
                    <a:cs typeface="+mn-cs"/>
                  </a:endParaRPr>
                </a:p>
              </p:txBody>
            </p:sp>
          </p:grpSp>
        </p:grpSp>
        <p:cxnSp>
          <p:nvCxnSpPr>
            <p:cNvPr id="35" name="Elbow Connector 34">
              <a:extLst>
                <a:ext uri="{FF2B5EF4-FFF2-40B4-BE49-F238E27FC236}">
                  <a16:creationId xmlns:a16="http://schemas.microsoft.com/office/drawing/2014/main" id="{10BB8342-6433-3148-AD15-B8BBA9632A48}"/>
                </a:ext>
              </a:extLst>
            </p:cNvPr>
            <p:cNvCxnSpPr>
              <a:cxnSpLocks/>
              <a:stCxn id="60" idx="2"/>
              <a:endCxn id="37" idx="4"/>
            </p:cNvCxnSpPr>
            <p:nvPr/>
          </p:nvCxnSpPr>
          <p:spPr>
            <a:xfrm rot="5400000">
              <a:off x="5863432" y="4893104"/>
              <a:ext cx="123710" cy="2697463"/>
            </a:xfrm>
            <a:prstGeom prst="bentConnector3">
              <a:avLst>
                <a:gd name="adj1" fmla="val 284787"/>
              </a:avLst>
            </a:prstGeom>
            <a:ln>
              <a:headEnd type="triangle"/>
              <a:tailEnd type="triangle"/>
            </a:ln>
          </p:spPr>
          <p:style>
            <a:lnRef idx="2">
              <a:schemeClr val="accent1"/>
            </a:lnRef>
            <a:fillRef idx="0">
              <a:schemeClr val="accent1"/>
            </a:fillRef>
            <a:effectRef idx="1">
              <a:schemeClr val="accent1"/>
            </a:effectRef>
            <a:fontRef idx="minor">
              <a:schemeClr val="tx1"/>
            </a:fontRef>
          </p:style>
        </p:cxnSp>
        <p:grpSp>
          <p:nvGrpSpPr>
            <p:cNvPr id="16" name="Group 15">
              <a:extLst>
                <a:ext uri="{FF2B5EF4-FFF2-40B4-BE49-F238E27FC236}">
                  <a16:creationId xmlns:a16="http://schemas.microsoft.com/office/drawing/2014/main" id="{07ECB632-D5EE-B640-94DC-497454E3DEA1}"/>
                </a:ext>
              </a:extLst>
            </p:cNvPr>
            <p:cNvGrpSpPr/>
            <p:nvPr/>
          </p:nvGrpSpPr>
          <p:grpSpPr>
            <a:xfrm>
              <a:off x="4092333" y="4784269"/>
              <a:ext cx="1924746" cy="1795152"/>
              <a:chOff x="4092333" y="4784269"/>
              <a:chExt cx="1924746" cy="1795152"/>
            </a:xfrm>
          </p:grpSpPr>
          <p:sp>
            <p:nvSpPr>
              <p:cNvPr id="65" name="Rounded Rectangle 64"/>
              <p:cNvSpPr/>
              <p:nvPr/>
            </p:nvSpPr>
            <p:spPr>
              <a:xfrm>
                <a:off x="4092333" y="4784269"/>
                <a:ext cx="1924746" cy="1795152"/>
              </a:xfrm>
              <a:prstGeom prst="roundRect">
                <a:avLst/>
              </a:prstGeom>
              <a:solidFill>
                <a:schemeClr val="accent1">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srgbClr val="FFFFFF"/>
                    </a:solidFill>
                    <a:effectLst/>
                    <a:uLnTx/>
                    <a:uFillTx/>
                    <a:latin typeface="Calibri"/>
                    <a:ea typeface="+mn-ea"/>
                    <a:cs typeface="+mn-cs"/>
                  </a:rPr>
                  <a:t>cybrlab</a:t>
                </a:r>
                <a:r>
                  <a:rPr kumimoji="0" lang="en-US" sz="1400" b="0" i="0" u="none" strike="noStrike" kern="1200" cap="none" spc="0" normalizeH="0" baseline="0" noProof="0" dirty="0">
                    <a:ln>
                      <a:noFill/>
                    </a:ln>
                    <a:solidFill>
                      <a:srgbClr val="FFFFFF"/>
                    </a:solidFill>
                    <a:effectLst/>
                    <a:uLnTx/>
                    <a:uFillTx/>
                    <a:latin typeface="Calibri"/>
                    <a:ea typeface="+mn-ea"/>
                    <a:cs typeface="+mn-cs"/>
                  </a:rPr>
                  <a:t> </a:t>
                </a:r>
                <a:br>
                  <a:rPr kumimoji="0" lang="en-US" sz="1400" b="0" i="0" u="none" strike="noStrike" kern="1200" cap="none" spc="0" normalizeH="0" baseline="0" noProof="0" dirty="0">
                    <a:ln>
                      <a:noFill/>
                    </a:ln>
                    <a:solidFill>
                      <a:srgbClr val="FFFFFF"/>
                    </a:solidFill>
                    <a:effectLst/>
                    <a:uLnTx/>
                    <a:uFillTx/>
                    <a:latin typeface="Calibri"/>
                    <a:ea typeface="+mn-ea"/>
                    <a:cs typeface="+mn-cs"/>
                  </a:rPr>
                </a:br>
                <a:r>
                  <a:rPr kumimoji="0" lang="en-US" sz="1400" b="0" i="0" u="none" strike="noStrike" kern="1200" cap="none" spc="0" normalizeH="0" baseline="0" noProof="0" dirty="0">
                    <a:ln>
                      <a:noFill/>
                    </a:ln>
                    <a:solidFill>
                      <a:srgbClr val="FFFFFF"/>
                    </a:solidFill>
                    <a:effectLst/>
                    <a:uLnTx/>
                    <a:uFillTx/>
                    <a:latin typeface="Calibri"/>
                    <a:ea typeface="+mn-ea"/>
                    <a:cs typeface="+mn-cs"/>
                  </a:rPr>
                  <a:t>Namespace</a:t>
                </a:r>
              </a:p>
            </p:txBody>
          </p:sp>
          <p:sp>
            <p:nvSpPr>
              <p:cNvPr id="56" name="Oval 55">
                <a:extLst>
                  <a:ext uri="{FF2B5EF4-FFF2-40B4-BE49-F238E27FC236}">
                    <a16:creationId xmlns:a16="http://schemas.microsoft.com/office/drawing/2014/main" id="{DFEB5438-DCF2-CC4B-A0D8-31CE5DA75EDC}"/>
                  </a:ext>
                </a:extLst>
              </p:cNvPr>
              <p:cNvSpPr/>
              <p:nvPr/>
            </p:nvSpPr>
            <p:spPr>
              <a:xfrm>
                <a:off x="5050494" y="5262330"/>
                <a:ext cx="731520" cy="731520"/>
              </a:xfrm>
              <a:prstGeom prst="ellipse">
                <a:avLst/>
              </a:prstGeom>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srgbClr val="FFFFFF"/>
                    </a:solidFill>
                    <a:effectLst/>
                    <a:uLnTx/>
                    <a:uFillTx/>
                    <a:latin typeface="Calibri"/>
                    <a:ea typeface="+mn-ea"/>
                    <a:cs typeface="+mn-cs"/>
                  </a:rPr>
                  <a:t>F</a:t>
                </a:r>
              </a:p>
            </p:txBody>
          </p:sp>
          <p:sp>
            <p:nvSpPr>
              <p:cNvPr id="57" name="Oval 56">
                <a:extLst>
                  <a:ext uri="{FF2B5EF4-FFF2-40B4-BE49-F238E27FC236}">
                    <a16:creationId xmlns:a16="http://schemas.microsoft.com/office/drawing/2014/main" id="{4F48553B-C3FB-BC48-AF9E-964B106079C3}"/>
                  </a:ext>
                </a:extLst>
              </p:cNvPr>
              <p:cNvSpPr/>
              <p:nvPr/>
            </p:nvSpPr>
            <p:spPr>
              <a:xfrm>
                <a:off x="5101849" y="6019686"/>
                <a:ext cx="620435" cy="273624"/>
              </a:xfrm>
              <a:prstGeom prst="ellipse">
                <a:avLst/>
              </a:prstGeom>
              <a:solidFill>
                <a:schemeClr val="accent4">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000000"/>
                    </a:solidFill>
                    <a:effectLst/>
                    <a:uLnTx/>
                    <a:uFillTx/>
                    <a:latin typeface="Calibri"/>
                    <a:ea typeface="+mn-ea"/>
                    <a:cs typeface="+mn-cs"/>
                  </a:rPr>
                  <a:t>Service</a:t>
                </a:r>
              </a:p>
            </p:txBody>
          </p:sp>
          <p:pic>
            <p:nvPicPr>
              <p:cNvPr id="7" name="Picture 6">
                <a:extLst>
                  <a:ext uri="{FF2B5EF4-FFF2-40B4-BE49-F238E27FC236}">
                    <a16:creationId xmlns:a16="http://schemas.microsoft.com/office/drawing/2014/main" id="{82D1DE39-2703-3144-A4C1-D116BD84BD22}"/>
                  </a:ext>
                </a:extLst>
              </p:cNvPr>
              <p:cNvPicPr>
                <a:picLocks noChangeAspect="1"/>
              </p:cNvPicPr>
              <p:nvPr/>
            </p:nvPicPr>
            <p:blipFill>
              <a:blip r:embed="rId2"/>
              <a:stretch>
                <a:fillRect/>
              </a:stretch>
            </p:blipFill>
            <p:spPr>
              <a:xfrm>
                <a:off x="4239536" y="5346836"/>
                <a:ext cx="672848" cy="672848"/>
              </a:xfrm>
              <a:prstGeom prst="rect">
                <a:avLst/>
              </a:prstGeom>
            </p:spPr>
          </p:pic>
          <p:sp>
            <p:nvSpPr>
              <p:cNvPr id="37" name="Oval 36">
                <a:extLst>
                  <a:ext uri="{FF2B5EF4-FFF2-40B4-BE49-F238E27FC236}">
                    <a16:creationId xmlns:a16="http://schemas.microsoft.com/office/drawing/2014/main" id="{DDFA763C-FB72-834B-B140-87EF817169C4}"/>
                  </a:ext>
                </a:extLst>
              </p:cNvPr>
              <p:cNvSpPr/>
              <p:nvPr/>
            </p:nvSpPr>
            <p:spPr>
              <a:xfrm>
                <a:off x="4266337" y="6030066"/>
                <a:ext cx="620435" cy="273624"/>
              </a:xfrm>
              <a:prstGeom prst="ellipse">
                <a:avLst/>
              </a:prstGeom>
              <a:solidFill>
                <a:schemeClr val="accent4">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000000"/>
                    </a:solidFill>
                    <a:effectLst/>
                    <a:uLnTx/>
                    <a:uFillTx/>
                    <a:latin typeface="Calibri"/>
                    <a:ea typeface="+mn-ea"/>
                    <a:cs typeface="+mn-cs"/>
                  </a:rPr>
                  <a:t>Service</a:t>
                </a:r>
              </a:p>
            </p:txBody>
          </p:sp>
        </p:grpSp>
      </p:grpSp>
    </p:spTree>
    <p:extLst>
      <p:ext uri="{BB962C8B-B14F-4D97-AF65-F5344CB8AC3E}">
        <p14:creationId xmlns:p14="http://schemas.microsoft.com/office/powerpoint/2010/main" val="565308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02282624-1ECE-A140-B29C-54F29D1DF174}"/>
              </a:ext>
            </a:extLst>
          </p:cNvPr>
          <p:cNvSpPr>
            <a:spLocks noGrp="1"/>
          </p:cNvSpPr>
          <p:nvPr>
            <p:ph sz="half" idx="1"/>
          </p:nvPr>
        </p:nvSpPr>
        <p:spPr>
          <a:xfrm>
            <a:off x="329852" y="1182051"/>
            <a:ext cx="5361709" cy="4572000"/>
          </a:xfrm>
        </p:spPr>
        <p:txBody>
          <a:bodyPr>
            <a:normAutofit/>
          </a:bodyPr>
          <a:lstStyle/>
          <a:p>
            <a:r>
              <a:rPr lang="en-US" sz="1400" dirty="0"/>
              <a:t>Thales Cipher Trust Solution provides:</a:t>
            </a:r>
          </a:p>
          <a:p>
            <a:pPr lvl="1"/>
            <a:r>
              <a:rPr lang="en-US" sz="1400" dirty="0"/>
              <a:t>On Demand Encryption/Decryption</a:t>
            </a:r>
          </a:p>
          <a:p>
            <a:pPr lvl="1"/>
            <a:r>
              <a:rPr lang="en-US" sz="1400" dirty="0"/>
              <a:t>Data Tokenization</a:t>
            </a:r>
          </a:p>
          <a:p>
            <a:pPr lvl="1"/>
            <a:r>
              <a:rPr lang="en-US" sz="1400" dirty="0"/>
              <a:t>Transparent Database Encryption </a:t>
            </a:r>
          </a:p>
          <a:p>
            <a:r>
              <a:rPr lang="en-US" sz="1400" dirty="0"/>
              <a:t>Workflow:</a:t>
            </a:r>
          </a:p>
          <a:p>
            <a:pPr lvl="1"/>
            <a:r>
              <a:rPr lang="en-US" sz="1400" dirty="0"/>
              <a:t>CyberArk CPM manages the Thales </a:t>
            </a:r>
            <a:r>
              <a:rPr lang="en-US" sz="1400" dirty="0" err="1"/>
              <a:t>CipherTrust</a:t>
            </a:r>
            <a:r>
              <a:rPr lang="en-US" sz="1400" dirty="0"/>
              <a:t> password.</a:t>
            </a:r>
          </a:p>
          <a:p>
            <a:pPr lvl="1"/>
            <a:r>
              <a:rPr lang="en-US" sz="1400" dirty="0"/>
              <a:t>Apps authenticate to </a:t>
            </a:r>
            <a:r>
              <a:rPr lang="en-US" sz="1400" dirty="0" err="1"/>
              <a:t>Conjur</a:t>
            </a:r>
            <a:r>
              <a:rPr lang="en-US" sz="1400" dirty="0"/>
              <a:t> to retrieve the Thales </a:t>
            </a:r>
            <a:r>
              <a:rPr lang="en-US" sz="1400" dirty="0" err="1"/>
              <a:t>CipherTrust</a:t>
            </a:r>
            <a:r>
              <a:rPr lang="en-US" sz="1400" dirty="0"/>
              <a:t> password, gaining access to encryption services and keys.</a:t>
            </a:r>
          </a:p>
          <a:p>
            <a:r>
              <a:rPr lang="en-US" sz="1400" dirty="0"/>
              <a:t>Together, the Thales </a:t>
            </a:r>
            <a:r>
              <a:rPr lang="en-US" sz="1400" dirty="0" err="1"/>
              <a:t>CipherTrust</a:t>
            </a:r>
            <a:r>
              <a:rPr lang="en-US" sz="1400" dirty="0"/>
              <a:t> Solution and CyberArk Secrets Manager are the best-of-breed solution for ephemeral data protection needs.</a:t>
            </a:r>
          </a:p>
        </p:txBody>
      </p:sp>
      <p:sp>
        <p:nvSpPr>
          <p:cNvPr id="6" name="Title 5"/>
          <p:cNvSpPr>
            <a:spLocks noGrp="1"/>
          </p:cNvSpPr>
          <p:nvPr>
            <p:ph type="title"/>
          </p:nvPr>
        </p:nvSpPr>
        <p:spPr>
          <a:xfrm>
            <a:off x="329852" y="327666"/>
            <a:ext cx="11544822" cy="402352"/>
          </a:xfrm>
        </p:spPr>
        <p:txBody>
          <a:bodyPr>
            <a:normAutofit fontScale="90000"/>
          </a:bodyPr>
          <a:lstStyle/>
          <a:p>
            <a:r>
              <a:rPr lang="en-US" dirty="0"/>
              <a:t>Thales Cipher Trust &amp; </a:t>
            </a:r>
            <a:r>
              <a:rPr lang="en-US" dirty="0" err="1"/>
              <a:t>Cyberark</a:t>
            </a:r>
            <a:r>
              <a:rPr lang="en-US" dirty="0"/>
              <a:t> </a:t>
            </a:r>
            <a:r>
              <a:rPr lang="en-US" dirty="0" err="1"/>
              <a:t>conjur</a:t>
            </a:r>
            <a:endParaRPr lang="en-US" dirty="0"/>
          </a:p>
        </p:txBody>
      </p:sp>
      <p:sp>
        <p:nvSpPr>
          <p:cNvPr id="4" name="Slide Number Placeholder 3"/>
          <p:cNvSpPr>
            <a:spLocks noGrp="1"/>
          </p:cNvSpPr>
          <p:nvPr>
            <p:ph type="sldNum" sz="quarter" idx="12"/>
          </p:nvPr>
        </p:nvSpPr>
        <p:spPr>
          <a:xfrm>
            <a:off x="10721801" y="6568496"/>
            <a:ext cx="1126587" cy="180352"/>
          </a:xfrm>
        </p:spPr>
        <p:txBody>
          <a:bodyPr/>
          <a:lstStyle/>
          <a:p>
            <a:fld id="{3DB5E446-421A-E746-A83E-D1D14D8D9CBB}" type="slidenum">
              <a:rPr lang="en-US" smtClean="0"/>
              <a:pPr/>
              <a:t>40</a:t>
            </a:fld>
            <a:endParaRPr lang="en-US" dirty="0"/>
          </a:p>
        </p:txBody>
      </p:sp>
      <p:pic>
        <p:nvPicPr>
          <p:cNvPr id="2050" name="Picture 2" descr="Image result for peanut butter and jelly sandwich images">
            <a:extLst>
              <a:ext uri="{FF2B5EF4-FFF2-40B4-BE49-F238E27FC236}">
                <a16:creationId xmlns:a16="http://schemas.microsoft.com/office/drawing/2014/main" id="{1120A6A9-2396-1A4B-A974-1859BCFC28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00441" y="1699056"/>
            <a:ext cx="5189831" cy="3459887"/>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a:extLst>
              <a:ext uri="{FF2B5EF4-FFF2-40B4-BE49-F238E27FC236}">
                <a16:creationId xmlns:a16="http://schemas.microsoft.com/office/drawing/2014/main" id="{B265CB14-6ECA-9D4A-A39C-802C0B4159B4}"/>
              </a:ext>
            </a:extLst>
          </p:cNvPr>
          <p:cNvSpPr/>
          <p:nvPr/>
        </p:nvSpPr>
        <p:spPr>
          <a:xfrm>
            <a:off x="2088696" y="5758649"/>
            <a:ext cx="8014607" cy="369332"/>
          </a:xfrm>
          <a:prstGeom prst="rect">
            <a:avLst/>
          </a:prstGeom>
        </p:spPr>
        <p:txBody>
          <a:bodyPr wrap="square">
            <a:spAutoFit/>
          </a:bodyPr>
          <a:lstStyle/>
          <a:p>
            <a:r>
              <a:rPr lang="en-US" dirty="0"/>
              <a:t>Solution page: </a:t>
            </a:r>
            <a:r>
              <a:rPr lang="en-US" dirty="0">
                <a:hlinkClick r:id="rId3"/>
              </a:rPr>
              <a:t>https://cpl.thalesgroup.com/encryption/data-security-platform</a:t>
            </a:r>
            <a:endParaRPr lang="en-US" dirty="0"/>
          </a:p>
        </p:txBody>
      </p:sp>
    </p:spTree>
    <p:extLst>
      <p:ext uri="{BB962C8B-B14F-4D97-AF65-F5344CB8AC3E}">
        <p14:creationId xmlns:p14="http://schemas.microsoft.com/office/powerpoint/2010/main" val="2980157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DB5E446-421A-E746-A83E-D1D14D8D9CBB}" type="slidenum">
              <a:rPr lang="en-US" smtClean="0"/>
              <a:pPr/>
              <a:t>41</a:t>
            </a:fld>
            <a:endParaRPr lang="en-US" dirty="0"/>
          </a:p>
        </p:txBody>
      </p:sp>
      <p:sp>
        <p:nvSpPr>
          <p:cNvPr id="6" name="Title 5"/>
          <p:cNvSpPr>
            <a:spLocks noGrp="1"/>
          </p:cNvSpPr>
          <p:nvPr>
            <p:ph type="title"/>
          </p:nvPr>
        </p:nvSpPr>
        <p:spPr/>
        <p:txBody>
          <a:bodyPr/>
          <a:lstStyle/>
          <a:p>
            <a:r>
              <a:rPr lang="en-US" dirty="0">
                <a:sym typeface="Arial"/>
              </a:rPr>
              <a:t>Thales/</a:t>
            </a:r>
            <a:r>
              <a:rPr lang="en-US" dirty="0" err="1">
                <a:sym typeface="Arial"/>
              </a:rPr>
              <a:t>Cyberark</a:t>
            </a:r>
            <a:r>
              <a:rPr lang="en-US" dirty="0">
                <a:sym typeface="Arial"/>
              </a:rPr>
              <a:t> integration workflow</a:t>
            </a:r>
            <a:endParaRPr lang="en-US" dirty="0"/>
          </a:p>
        </p:txBody>
      </p:sp>
      <p:pic>
        <p:nvPicPr>
          <p:cNvPr id="2" name="Picture 1">
            <a:extLst>
              <a:ext uri="{FF2B5EF4-FFF2-40B4-BE49-F238E27FC236}">
                <a16:creationId xmlns:a16="http://schemas.microsoft.com/office/drawing/2014/main" id="{9209FDD7-4785-B24A-A554-2B7C33DAC5FD}"/>
              </a:ext>
            </a:extLst>
          </p:cNvPr>
          <p:cNvPicPr>
            <a:picLocks noChangeAspect="1"/>
          </p:cNvPicPr>
          <p:nvPr/>
        </p:nvPicPr>
        <p:blipFill>
          <a:blip r:embed="rId3"/>
          <a:stretch>
            <a:fillRect/>
          </a:stretch>
        </p:blipFill>
        <p:spPr>
          <a:xfrm>
            <a:off x="7557867" y="3731040"/>
            <a:ext cx="1751887" cy="1759373"/>
          </a:xfrm>
          <a:prstGeom prst="rect">
            <a:avLst/>
          </a:prstGeom>
        </p:spPr>
      </p:pic>
      <p:grpSp>
        <p:nvGrpSpPr>
          <p:cNvPr id="8" name="Group 7">
            <a:extLst>
              <a:ext uri="{FF2B5EF4-FFF2-40B4-BE49-F238E27FC236}">
                <a16:creationId xmlns:a16="http://schemas.microsoft.com/office/drawing/2014/main" id="{105F752E-01CE-1C4C-AF0A-1756A540D8E2}"/>
              </a:ext>
            </a:extLst>
          </p:cNvPr>
          <p:cNvGrpSpPr>
            <a:grpSpLocks/>
          </p:cNvGrpSpPr>
          <p:nvPr/>
        </p:nvGrpSpPr>
        <p:grpSpPr bwMode="auto">
          <a:xfrm>
            <a:off x="4308760" y="1307139"/>
            <a:ext cx="976313" cy="1293437"/>
            <a:chOff x="2581" y="940"/>
            <a:chExt cx="561" cy="809"/>
          </a:xfrm>
        </p:grpSpPr>
        <p:pic>
          <p:nvPicPr>
            <p:cNvPr id="9" name="Picture 3" descr="11">
              <a:extLst>
                <a:ext uri="{FF2B5EF4-FFF2-40B4-BE49-F238E27FC236}">
                  <a16:creationId xmlns:a16="http://schemas.microsoft.com/office/drawing/2014/main" id="{F10AA103-5573-B547-9F24-6ED949DBBA25}"/>
                </a:ext>
              </a:extLst>
            </p:cNvPr>
            <p:cNvPicPr>
              <a:picLocks noChangeAspect="1" noChangeArrowheads="1"/>
            </p:cNvPicPr>
            <p:nvPr/>
          </p:nvPicPr>
          <p:blipFill>
            <a:blip r:embed="rId4" cstate="email"/>
            <a:srcRect/>
            <a:stretch>
              <a:fillRect/>
            </a:stretch>
          </p:blipFill>
          <p:spPr bwMode="auto">
            <a:xfrm>
              <a:off x="2581" y="940"/>
              <a:ext cx="517" cy="551"/>
            </a:xfrm>
            <a:prstGeom prst="rect">
              <a:avLst/>
            </a:prstGeom>
            <a:noFill/>
          </p:spPr>
        </p:pic>
        <p:sp>
          <p:nvSpPr>
            <p:cNvPr id="10" name="Text Box 292">
              <a:extLst>
                <a:ext uri="{FF2B5EF4-FFF2-40B4-BE49-F238E27FC236}">
                  <a16:creationId xmlns:a16="http://schemas.microsoft.com/office/drawing/2014/main" id="{E9942BB6-A387-3C48-992A-B2AA8330CD5A}"/>
                </a:ext>
              </a:extLst>
            </p:cNvPr>
            <p:cNvSpPr txBox="1">
              <a:spLocks noChangeArrowheads="1"/>
            </p:cNvSpPr>
            <p:nvPr/>
          </p:nvSpPr>
          <p:spPr bwMode="auto">
            <a:xfrm>
              <a:off x="2598" y="1479"/>
              <a:ext cx="544" cy="270"/>
            </a:xfrm>
            <a:prstGeom prst="rect">
              <a:avLst/>
            </a:prstGeom>
            <a:noFill/>
            <a:ln w="9525" algn="ctr">
              <a:noFill/>
              <a:miter lim="800000"/>
              <a:headEnd/>
              <a:tailEnd/>
            </a:ln>
          </p:spPr>
          <p:txBody>
            <a:bodyPr>
              <a:spAutoFit/>
            </a:bodyPr>
            <a:lstStyle/>
            <a:p>
              <a:pPr algn="ctr" eaLnBrk="0" fontAlgn="base" hangingPunct="0">
                <a:spcBef>
                  <a:spcPct val="0"/>
                </a:spcBef>
                <a:spcAft>
                  <a:spcPct val="0"/>
                </a:spcAft>
              </a:pPr>
              <a:r>
                <a:rPr lang="en-US" sz="1100" b="1" dirty="0">
                  <a:solidFill>
                    <a:srgbClr val="003366"/>
                  </a:solidFill>
                  <a:latin typeface="Arial" pitchFamily="34" charset="0"/>
                  <a:cs typeface="Arial" pitchFamily="34" charset="0"/>
                </a:rPr>
                <a:t>CyberArk Vault</a:t>
              </a:r>
            </a:p>
          </p:txBody>
        </p:sp>
      </p:grpSp>
      <p:grpSp>
        <p:nvGrpSpPr>
          <p:cNvPr id="11" name="Group 30">
            <a:extLst>
              <a:ext uri="{FF2B5EF4-FFF2-40B4-BE49-F238E27FC236}">
                <a16:creationId xmlns:a16="http://schemas.microsoft.com/office/drawing/2014/main" id="{0095A4E3-988C-9E41-BBB9-461012D86412}"/>
              </a:ext>
            </a:extLst>
          </p:cNvPr>
          <p:cNvGrpSpPr>
            <a:grpSpLocks/>
          </p:cNvGrpSpPr>
          <p:nvPr/>
        </p:nvGrpSpPr>
        <p:grpSpPr bwMode="auto">
          <a:xfrm>
            <a:off x="4221598" y="4176530"/>
            <a:ext cx="1155700" cy="1219209"/>
            <a:chOff x="2585" y="964"/>
            <a:chExt cx="835" cy="1078"/>
          </a:xfrm>
        </p:grpSpPr>
        <p:pic>
          <p:nvPicPr>
            <p:cNvPr id="12" name="Picture 31" descr="Untitled-3">
              <a:extLst>
                <a:ext uri="{FF2B5EF4-FFF2-40B4-BE49-F238E27FC236}">
                  <a16:creationId xmlns:a16="http://schemas.microsoft.com/office/drawing/2014/main" id="{2226B221-2E28-B149-9E9F-75B59E63DADB}"/>
                </a:ext>
              </a:extLst>
            </p:cNvPr>
            <p:cNvPicPr>
              <a:picLocks noChangeAspect="1" noChangeArrowheads="1"/>
            </p:cNvPicPr>
            <p:nvPr/>
          </p:nvPicPr>
          <p:blipFill>
            <a:blip r:embed="rId5" cstate="email"/>
            <a:srcRect/>
            <a:stretch>
              <a:fillRect/>
            </a:stretch>
          </p:blipFill>
          <p:spPr bwMode="auto">
            <a:xfrm>
              <a:off x="2641" y="964"/>
              <a:ext cx="748" cy="723"/>
            </a:xfrm>
            <a:prstGeom prst="rect">
              <a:avLst/>
            </a:prstGeom>
            <a:noFill/>
          </p:spPr>
        </p:pic>
        <p:sp>
          <p:nvSpPr>
            <p:cNvPr id="13" name="Text Box 32">
              <a:extLst>
                <a:ext uri="{FF2B5EF4-FFF2-40B4-BE49-F238E27FC236}">
                  <a16:creationId xmlns:a16="http://schemas.microsoft.com/office/drawing/2014/main" id="{39E00395-77E7-4948-BDA6-F3880FDAD305}"/>
                </a:ext>
              </a:extLst>
            </p:cNvPr>
            <p:cNvSpPr txBox="1">
              <a:spLocks noChangeArrowheads="1"/>
            </p:cNvSpPr>
            <p:nvPr/>
          </p:nvSpPr>
          <p:spPr bwMode="auto">
            <a:xfrm>
              <a:off x="2585" y="1661"/>
              <a:ext cx="835" cy="381"/>
            </a:xfrm>
            <a:prstGeom prst="rect">
              <a:avLst/>
            </a:prstGeom>
            <a:noFill/>
            <a:ln w="9525">
              <a:noFill/>
              <a:miter lim="800000"/>
              <a:headEnd/>
              <a:tailEnd/>
            </a:ln>
            <a:effectLst/>
          </p:spPr>
          <p:txBody>
            <a:bodyPr>
              <a:spAutoFit/>
            </a:bodyPr>
            <a:lstStyle/>
            <a:p>
              <a:pPr algn="ctr" eaLnBrk="0" fontAlgn="base" hangingPunct="0">
                <a:spcBef>
                  <a:spcPct val="0"/>
                </a:spcBef>
                <a:spcAft>
                  <a:spcPct val="0"/>
                </a:spcAft>
              </a:pPr>
              <a:r>
                <a:rPr lang="en-US" sz="1100" b="1" dirty="0">
                  <a:solidFill>
                    <a:srgbClr val="003366"/>
                  </a:solidFill>
                  <a:latin typeface="Arial" pitchFamily="34" charset="0"/>
                  <a:cs typeface="Arial" pitchFamily="34" charset="0"/>
                </a:rPr>
                <a:t>Central Policy Manager</a:t>
              </a:r>
            </a:p>
          </p:txBody>
        </p:sp>
      </p:grpSp>
      <p:pic>
        <p:nvPicPr>
          <p:cNvPr id="14" name="Shape 2872" descr="conjur-circle-logo-1.png">
            <a:extLst>
              <a:ext uri="{FF2B5EF4-FFF2-40B4-BE49-F238E27FC236}">
                <a16:creationId xmlns:a16="http://schemas.microsoft.com/office/drawing/2014/main" id="{3A495669-23FD-4D4C-82FB-1114AE6B245E}"/>
              </a:ext>
            </a:extLst>
          </p:cNvPr>
          <p:cNvPicPr preferRelativeResize="0"/>
          <p:nvPr/>
        </p:nvPicPr>
        <p:blipFill rotWithShape="1">
          <a:blip r:embed="rId6">
            <a:alphaModFix/>
          </a:blip>
          <a:srcRect/>
          <a:stretch/>
        </p:blipFill>
        <p:spPr>
          <a:xfrm>
            <a:off x="7939568" y="1307139"/>
            <a:ext cx="797845" cy="880943"/>
          </a:xfrm>
          <a:prstGeom prst="rect">
            <a:avLst/>
          </a:prstGeom>
          <a:noFill/>
          <a:ln>
            <a:noFill/>
          </a:ln>
        </p:spPr>
      </p:pic>
      <p:pic>
        <p:nvPicPr>
          <p:cNvPr id="16" name="Picture 26" descr="EITE_3">
            <a:extLst>
              <a:ext uri="{FF2B5EF4-FFF2-40B4-BE49-F238E27FC236}">
                <a16:creationId xmlns:a16="http://schemas.microsoft.com/office/drawing/2014/main" id="{828B397D-7A87-E543-89EF-0378595DF6EE}"/>
              </a:ext>
            </a:extLst>
          </p:cNvPr>
          <p:cNvPicPr>
            <a:picLocks noChangeAspect="1" noChangeArrowheads="1"/>
          </p:cNvPicPr>
          <p:nvPr/>
        </p:nvPicPr>
        <p:blipFill>
          <a:blip r:embed="rId7"/>
          <a:stretch>
            <a:fillRect/>
          </a:stretch>
        </p:blipFill>
        <p:spPr bwMode="auto">
          <a:xfrm>
            <a:off x="10349640" y="2691509"/>
            <a:ext cx="1842361" cy="922288"/>
          </a:xfrm>
          <a:prstGeom prst="rect">
            <a:avLst/>
          </a:prstGeom>
          <a:noFill/>
        </p:spPr>
      </p:pic>
      <p:sp>
        <p:nvSpPr>
          <p:cNvPr id="17" name="Text Box 74">
            <a:extLst>
              <a:ext uri="{FF2B5EF4-FFF2-40B4-BE49-F238E27FC236}">
                <a16:creationId xmlns:a16="http://schemas.microsoft.com/office/drawing/2014/main" id="{D118257B-B9A9-554E-A07C-C2772CB1D0FB}"/>
              </a:ext>
            </a:extLst>
          </p:cNvPr>
          <p:cNvSpPr txBox="1">
            <a:spLocks noChangeArrowheads="1"/>
          </p:cNvSpPr>
          <p:nvPr/>
        </p:nvSpPr>
        <p:spPr bwMode="auto">
          <a:xfrm>
            <a:off x="10349639" y="3566894"/>
            <a:ext cx="1637223" cy="2974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rgbClr val="473947"/>
              </a:buClr>
              <a:buChar char="•"/>
              <a:defRPr>
                <a:solidFill>
                  <a:schemeClr val="tx1"/>
                </a:solidFill>
                <a:latin typeface="U55 Univers Regular" pitchFamily="2" charset="0"/>
                <a:ea typeface="U55 Univers Regular" pitchFamily="2" charset="0"/>
                <a:cs typeface="U55 Univers Regular" pitchFamily="2" charset="0"/>
              </a:defRPr>
            </a:lvl1pPr>
            <a:lvl2pPr marL="742950" indent="-285750">
              <a:spcBef>
                <a:spcPct val="20000"/>
              </a:spcBef>
              <a:buChar char="–"/>
              <a:defRPr sz="1600">
                <a:solidFill>
                  <a:schemeClr val="bg2"/>
                </a:solidFill>
                <a:latin typeface="U55 Univers Regular" pitchFamily="2" charset="0"/>
                <a:ea typeface="U55 Univers Regular" pitchFamily="2" charset="0"/>
                <a:cs typeface="U55 Univers Regular" pitchFamily="2" charset="0"/>
              </a:defRPr>
            </a:lvl2pPr>
            <a:lvl3pPr marL="1143000" indent="-228600">
              <a:spcBef>
                <a:spcPct val="20000"/>
              </a:spcBef>
              <a:buChar char="•"/>
              <a:defRPr sz="1400">
                <a:solidFill>
                  <a:schemeClr val="bg2"/>
                </a:solidFill>
                <a:latin typeface="U55 Univers Regular" pitchFamily="2" charset="0"/>
                <a:ea typeface="U55 Univers Regular" pitchFamily="2" charset="0"/>
                <a:cs typeface="U55 Univers Regular" pitchFamily="2" charset="0"/>
              </a:defRPr>
            </a:lvl3pPr>
            <a:lvl4pPr marL="1600200" indent="-228600">
              <a:spcBef>
                <a:spcPct val="20000"/>
              </a:spcBef>
              <a:buChar char="–"/>
              <a:defRPr sz="1200" b="1">
                <a:solidFill>
                  <a:schemeClr val="bg2"/>
                </a:solidFill>
                <a:latin typeface="U55 Univers Regular" pitchFamily="2" charset="0"/>
                <a:ea typeface="U55 Univers Regular" pitchFamily="2" charset="0"/>
                <a:cs typeface="U55 Univers Regular" pitchFamily="2" charset="0"/>
              </a:defRPr>
            </a:lvl4pPr>
            <a:lvl5pPr marL="2057400" indent="-228600">
              <a:spcBef>
                <a:spcPct val="20000"/>
              </a:spcBef>
              <a:buChar char="»"/>
              <a:defRPr sz="1200">
                <a:solidFill>
                  <a:schemeClr val="bg2"/>
                </a:solidFill>
                <a:latin typeface="U55 Univers Regular" pitchFamily="2" charset="0"/>
                <a:ea typeface="U55 Univers Regular" pitchFamily="2" charset="0"/>
                <a:cs typeface="U55 Univers Regular" pitchFamily="2" charset="0"/>
              </a:defRPr>
            </a:lvl5pPr>
            <a:lvl6pPr marL="2514600" indent="-228600" eaLnBrk="0" fontAlgn="base" hangingPunct="0">
              <a:spcBef>
                <a:spcPct val="20000"/>
              </a:spcBef>
              <a:spcAft>
                <a:spcPct val="0"/>
              </a:spcAft>
              <a:buChar char="»"/>
              <a:defRPr sz="1200">
                <a:solidFill>
                  <a:schemeClr val="bg2"/>
                </a:solidFill>
                <a:latin typeface="U55 Univers Regular" pitchFamily="2" charset="0"/>
                <a:ea typeface="U55 Univers Regular" pitchFamily="2" charset="0"/>
                <a:cs typeface="U55 Univers Regular" pitchFamily="2" charset="0"/>
              </a:defRPr>
            </a:lvl6pPr>
            <a:lvl7pPr marL="2971800" indent="-228600" eaLnBrk="0" fontAlgn="base" hangingPunct="0">
              <a:spcBef>
                <a:spcPct val="20000"/>
              </a:spcBef>
              <a:spcAft>
                <a:spcPct val="0"/>
              </a:spcAft>
              <a:buChar char="»"/>
              <a:defRPr sz="1200">
                <a:solidFill>
                  <a:schemeClr val="bg2"/>
                </a:solidFill>
                <a:latin typeface="U55 Univers Regular" pitchFamily="2" charset="0"/>
                <a:ea typeface="U55 Univers Regular" pitchFamily="2" charset="0"/>
                <a:cs typeface="U55 Univers Regular" pitchFamily="2" charset="0"/>
              </a:defRPr>
            </a:lvl7pPr>
            <a:lvl8pPr marL="3429000" indent="-228600" eaLnBrk="0" fontAlgn="base" hangingPunct="0">
              <a:spcBef>
                <a:spcPct val="20000"/>
              </a:spcBef>
              <a:spcAft>
                <a:spcPct val="0"/>
              </a:spcAft>
              <a:buChar char="»"/>
              <a:defRPr sz="1200">
                <a:solidFill>
                  <a:schemeClr val="bg2"/>
                </a:solidFill>
                <a:latin typeface="U55 Univers Regular" pitchFamily="2" charset="0"/>
                <a:ea typeface="U55 Univers Regular" pitchFamily="2" charset="0"/>
                <a:cs typeface="U55 Univers Regular" pitchFamily="2" charset="0"/>
              </a:defRPr>
            </a:lvl8pPr>
            <a:lvl9pPr marL="3886200" indent="-228600" eaLnBrk="0" fontAlgn="base" hangingPunct="0">
              <a:spcBef>
                <a:spcPct val="20000"/>
              </a:spcBef>
              <a:spcAft>
                <a:spcPct val="0"/>
              </a:spcAft>
              <a:buChar char="»"/>
              <a:defRPr sz="1200">
                <a:solidFill>
                  <a:schemeClr val="bg2"/>
                </a:solidFill>
                <a:latin typeface="U55 Univers Regular" pitchFamily="2" charset="0"/>
                <a:ea typeface="U55 Univers Regular" pitchFamily="2" charset="0"/>
                <a:cs typeface="U55 Univers Regular" pitchFamily="2" charset="0"/>
              </a:defRPr>
            </a:lvl9pPr>
          </a:lstStyle>
          <a:p>
            <a:pPr algn="ctr" eaLnBrk="1" hangingPunct="1">
              <a:spcBef>
                <a:spcPct val="0"/>
              </a:spcBef>
              <a:buClrTx/>
              <a:buFontTx/>
              <a:buNone/>
            </a:pPr>
            <a:r>
              <a:rPr lang="en-US" altLang="en-US" sz="1333" dirty="0">
                <a:latin typeface="+mn-lt"/>
                <a:cs typeface="Arial" charset="0"/>
              </a:rPr>
              <a:t>Application</a:t>
            </a:r>
          </a:p>
        </p:txBody>
      </p:sp>
      <p:sp>
        <p:nvSpPr>
          <p:cNvPr id="35" name="TextBox 34">
            <a:extLst>
              <a:ext uri="{FF2B5EF4-FFF2-40B4-BE49-F238E27FC236}">
                <a16:creationId xmlns:a16="http://schemas.microsoft.com/office/drawing/2014/main" id="{E7688C3F-3328-E34F-B87C-F618977F0062}"/>
              </a:ext>
            </a:extLst>
          </p:cNvPr>
          <p:cNvSpPr txBox="1"/>
          <p:nvPr/>
        </p:nvSpPr>
        <p:spPr>
          <a:xfrm>
            <a:off x="422354" y="1080075"/>
            <a:ext cx="3481493" cy="3742803"/>
          </a:xfrm>
          <a:prstGeom prst="rect">
            <a:avLst/>
          </a:prstGeom>
          <a:noFill/>
        </p:spPr>
        <p:txBody>
          <a:bodyPr wrap="square" rtlCol="0">
            <a:noAutofit/>
          </a:bodyPr>
          <a:lstStyle/>
          <a:p>
            <a:pPr marL="457189" indent="-457189">
              <a:buAutoNum type="arabicPeriod"/>
            </a:pPr>
            <a:r>
              <a:rPr lang="en-US" sz="1867" dirty="0"/>
              <a:t>CyberArk CPM manages the </a:t>
            </a:r>
            <a:r>
              <a:rPr lang="en-US" sz="1867" dirty="0" err="1"/>
              <a:t>CipherTrust</a:t>
            </a:r>
            <a:r>
              <a:rPr lang="en-US" sz="1867" dirty="0"/>
              <a:t> password.</a:t>
            </a:r>
          </a:p>
          <a:p>
            <a:pPr marL="457189" indent="-457189">
              <a:buAutoNum type="arabicPeriod"/>
            </a:pPr>
            <a:endParaRPr lang="en-US" sz="1867" dirty="0"/>
          </a:p>
          <a:p>
            <a:pPr marL="457189" indent="-457189">
              <a:buAutoNum type="arabicPeriod"/>
            </a:pPr>
            <a:r>
              <a:rPr lang="en-US" sz="1867" dirty="0"/>
              <a:t>The password is synchronized to CyberArk </a:t>
            </a:r>
            <a:r>
              <a:rPr lang="en-US" sz="1867" dirty="0" err="1"/>
              <a:t>Conjur</a:t>
            </a:r>
            <a:r>
              <a:rPr lang="en-US" sz="1867" dirty="0"/>
              <a:t>.</a:t>
            </a:r>
          </a:p>
          <a:p>
            <a:pPr marL="457189" indent="-457189">
              <a:buAutoNum type="arabicPeriod"/>
            </a:pPr>
            <a:endParaRPr lang="en-US" sz="1867" dirty="0"/>
          </a:p>
          <a:p>
            <a:pPr marL="457189" indent="-457189">
              <a:buAutoNum type="arabicPeriod"/>
            </a:pPr>
            <a:r>
              <a:rPr lang="en-US" sz="1867" dirty="0"/>
              <a:t>The Application authenticates to </a:t>
            </a:r>
            <a:r>
              <a:rPr lang="en-US" sz="1867" dirty="0" err="1"/>
              <a:t>Conjur</a:t>
            </a:r>
            <a:r>
              <a:rPr lang="en-US" sz="1867" dirty="0"/>
              <a:t> and retrieves the </a:t>
            </a:r>
            <a:r>
              <a:rPr lang="en-US" sz="1867" dirty="0" err="1"/>
              <a:t>CipherTrust</a:t>
            </a:r>
            <a:r>
              <a:rPr lang="en-US" sz="1867" dirty="0"/>
              <a:t> password.</a:t>
            </a:r>
          </a:p>
          <a:p>
            <a:pPr marL="457189" indent="-457189">
              <a:buAutoNum type="arabicPeriod"/>
            </a:pPr>
            <a:endParaRPr lang="en-US" sz="1867" dirty="0"/>
          </a:p>
          <a:p>
            <a:pPr marL="457189" indent="-457189">
              <a:buAutoNum type="arabicPeriod"/>
            </a:pPr>
            <a:r>
              <a:rPr lang="en-US" sz="1867" dirty="0"/>
              <a:t>The Application Logs into </a:t>
            </a:r>
            <a:r>
              <a:rPr lang="en-US" sz="1867" dirty="0" err="1"/>
              <a:t>CipherTrust</a:t>
            </a:r>
            <a:r>
              <a:rPr lang="en-US" sz="1867" dirty="0"/>
              <a:t> to complete encryption/tokenization tasks.</a:t>
            </a:r>
          </a:p>
        </p:txBody>
      </p:sp>
      <p:sp>
        <p:nvSpPr>
          <p:cNvPr id="39" name="TextBox 38">
            <a:extLst>
              <a:ext uri="{FF2B5EF4-FFF2-40B4-BE49-F238E27FC236}">
                <a16:creationId xmlns:a16="http://schemas.microsoft.com/office/drawing/2014/main" id="{4D00B906-4052-3841-82EF-5A032D493FAF}"/>
              </a:ext>
            </a:extLst>
          </p:cNvPr>
          <p:cNvSpPr txBox="1"/>
          <p:nvPr/>
        </p:nvSpPr>
        <p:spPr>
          <a:xfrm>
            <a:off x="7939568" y="2188081"/>
            <a:ext cx="797845" cy="399331"/>
          </a:xfrm>
          <a:prstGeom prst="rect">
            <a:avLst/>
          </a:prstGeom>
          <a:noFill/>
        </p:spPr>
        <p:txBody>
          <a:bodyPr wrap="square" rtlCol="0">
            <a:normAutofit/>
          </a:bodyPr>
          <a:lstStyle/>
          <a:p>
            <a:r>
              <a:rPr lang="en-US" sz="1400" dirty="0" err="1"/>
              <a:t>Conjur</a:t>
            </a:r>
            <a:endParaRPr lang="en-US" sz="1400" dirty="0"/>
          </a:p>
        </p:txBody>
      </p:sp>
      <p:pic>
        <p:nvPicPr>
          <p:cNvPr id="1026" name="Picture 2" descr="Image result for encrypted data images">
            <a:extLst>
              <a:ext uri="{FF2B5EF4-FFF2-40B4-BE49-F238E27FC236}">
                <a16:creationId xmlns:a16="http://schemas.microsoft.com/office/drawing/2014/main" id="{B93450B2-0191-A941-993E-FB3BF0FC280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870303" y="4163174"/>
            <a:ext cx="1314235" cy="1314235"/>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a:extLst>
              <a:ext uri="{FF2B5EF4-FFF2-40B4-BE49-F238E27FC236}">
                <a16:creationId xmlns:a16="http://schemas.microsoft.com/office/drawing/2014/main" id="{760610CF-AFD7-EA4C-A864-F2E097C7D0BC}"/>
              </a:ext>
            </a:extLst>
          </p:cNvPr>
          <p:cNvCxnSpPr>
            <a:cxnSpLocks/>
            <a:stCxn id="12" idx="0"/>
            <a:endCxn id="10" idx="2"/>
          </p:cNvCxnSpPr>
          <p:nvPr/>
        </p:nvCxnSpPr>
        <p:spPr>
          <a:xfrm flipH="1" flipV="1">
            <a:off x="4811709" y="2600576"/>
            <a:ext cx="5040" cy="15759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4C5B9F59-6B9F-8241-A221-E053AC4AA3CC}"/>
              </a:ext>
            </a:extLst>
          </p:cNvPr>
          <p:cNvCxnSpPr>
            <a:cxnSpLocks/>
            <a:stCxn id="12" idx="3"/>
            <a:endCxn id="2" idx="1"/>
          </p:cNvCxnSpPr>
          <p:nvPr/>
        </p:nvCxnSpPr>
        <p:spPr>
          <a:xfrm>
            <a:off x="5334392" y="4585384"/>
            <a:ext cx="2223475" cy="253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8F80A696-0B06-C54F-8E22-34A1D30748EB}"/>
              </a:ext>
            </a:extLst>
          </p:cNvPr>
          <p:cNvSpPr>
            <a:spLocks noChangeAspect="1"/>
          </p:cNvSpPr>
          <p:nvPr/>
        </p:nvSpPr>
        <p:spPr>
          <a:xfrm>
            <a:off x="5332720" y="3996092"/>
            <a:ext cx="235833" cy="23518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r>
              <a:rPr lang="en-US" sz="1400" b="1" i="0" dirty="0">
                <a:solidFill>
                  <a:schemeClr val="tx1"/>
                </a:solidFill>
                <a:ea typeface="Proxima Nova" charset="0"/>
                <a:cs typeface="Proxima Nova" charset="0"/>
              </a:rPr>
              <a:t>1</a:t>
            </a:r>
          </a:p>
        </p:txBody>
      </p:sp>
      <p:sp>
        <p:nvSpPr>
          <p:cNvPr id="32" name="Oval 31">
            <a:extLst>
              <a:ext uri="{FF2B5EF4-FFF2-40B4-BE49-F238E27FC236}">
                <a16:creationId xmlns:a16="http://schemas.microsoft.com/office/drawing/2014/main" id="{5ADE88E5-C496-F64F-9B89-C963ECFF2F2E}"/>
              </a:ext>
            </a:extLst>
          </p:cNvPr>
          <p:cNvSpPr>
            <a:spLocks noChangeAspect="1"/>
          </p:cNvSpPr>
          <p:nvPr/>
        </p:nvSpPr>
        <p:spPr>
          <a:xfrm>
            <a:off x="6440425" y="1409781"/>
            <a:ext cx="235833" cy="23518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r>
              <a:rPr lang="en-US" sz="1400" b="1" dirty="0">
                <a:solidFill>
                  <a:schemeClr val="tx1"/>
                </a:solidFill>
                <a:ea typeface="Proxima Nova" charset="0"/>
                <a:cs typeface="Proxima Nova" charset="0"/>
              </a:rPr>
              <a:t>2</a:t>
            </a:r>
            <a:endParaRPr lang="en-US" sz="1400" b="1" i="0" dirty="0">
              <a:solidFill>
                <a:schemeClr val="tx1"/>
              </a:solidFill>
              <a:ea typeface="Proxima Nova" charset="0"/>
              <a:cs typeface="Proxima Nova" charset="0"/>
            </a:endParaRPr>
          </a:p>
        </p:txBody>
      </p:sp>
      <p:cxnSp>
        <p:nvCxnSpPr>
          <p:cNvPr id="33" name="Straight Arrow Connector 32">
            <a:extLst>
              <a:ext uri="{FF2B5EF4-FFF2-40B4-BE49-F238E27FC236}">
                <a16:creationId xmlns:a16="http://schemas.microsoft.com/office/drawing/2014/main" id="{C6B70ACA-2E74-154F-A084-87270BF5855F}"/>
              </a:ext>
            </a:extLst>
          </p:cNvPr>
          <p:cNvCxnSpPr>
            <a:cxnSpLocks/>
            <a:stCxn id="9" idx="3"/>
            <a:endCxn id="14" idx="1"/>
          </p:cNvCxnSpPr>
          <p:nvPr/>
        </p:nvCxnSpPr>
        <p:spPr>
          <a:xfrm>
            <a:off x="5208499" y="1747611"/>
            <a:ext cx="273106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B34A95A9-2FDF-BD4D-85C1-3D0440CB9C39}"/>
              </a:ext>
            </a:extLst>
          </p:cNvPr>
          <p:cNvCxnSpPr>
            <a:cxnSpLocks/>
            <a:stCxn id="16" idx="1"/>
            <a:endCxn id="14" idx="3"/>
          </p:cNvCxnSpPr>
          <p:nvPr/>
        </p:nvCxnSpPr>
        <p:spPr>
          <a:xfrm flipH="1" flipV="1">
            <a:off x="8737413" y="1747611"/>
            <a:ext cx="1612227" cy="140504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F7F6BF97-893F-A54B-B573-AB0C9E2FEEC2}"/>
              </a:ext>
            </a:extLst>
          </p:cNvPr>
          <p:cNvSpPr>
            <a:spLocks noChangeAspect="1"/>
          </p:cNvSpPr>
          <p:nvPr/>
        </p:nvSpPr>
        <p:spPr>
          <a:xfrm>
            <a:off x="9618180" y="2149548"/>
            <a:ext cx="235833" cy="23518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r>
              <a:rPr lang="en-US" sz="1400" b="1" i="0" dirty="0">
                <a:solidFill>
                  <a:schemeClr val="tx1"/>
                </a:solidFill>
                <a:ea typeface="Proxima Nova" charset="0"/>
                <a:cs typeface="Proxima Nova" charset="0"/>
              </a:rPr>
              <a:t>3</a:t>
            </a:r>
          </a:p>
        </p:txBody>
      </p:sp>
      <p:cxnSp>
        <p:nvCxnSpPr>
          <p:cNvPr id="45" name="Straight Arrow Connector 44">
            <a:extLst>
              <a:ext uri="{FF2B5EF4-FFF2-40B4-BE49-F238E27FC236}">
                <a16:creationId xmlns:a16="http://schemas.microsoft.com/office/drawing/2014/main" id="{394CC881-9299-274A-B52E-1CC77F029F72}"/>
              </a:ext>
            </a:extLst>
          </p:cNvPr>
          <p:cNvCxnSpPr>
            <a:cxnSpLocks/>
            <a:stCxn id="17" idx="1"/>
            <a:endCxn id="2" idx="3"/>
          </p:cNvCxnSpPr>
          <p:nvPr/>
        </p:nvCxnSpPr>
        <p:spPr>
          <a:xfrm flipH="1">
            <a:off x="9309754" y="3715621"/>
            <a:ext cx="1039885" cy="89510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46" name="Oval 45">
            <a:extLst>
              <a:ext uri="{FF2B5EF4-FFF2-40B4-BE49-F238E27FC236}">
                <a16:creationId xmlns:a16="http://schemas.microsoft.com/office/drawing/2014/main" id="{44B79A52-E40A-C740-83E3-BD6956917793}"/>
              </a:ext>
            </a:extLst>
          </p:cNvPr>
          <p:cNvSpPr>
            <a:spLocks noChangeAspect="1"/>
          </p:cNvSpPr>
          <p:nvPr/>
        </p:nvSpPr>
        <p:spPr>
          <a:xfrm>
            <a:off x="9618179" y="3864348"/>
            <a:ext cx="235833" cy="23518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r>
              <a:rPr lang="en-US" sz="1400" b="1" dirty="0">
                <a:solidFill>
                  <a:schemeClr val="tx1"/>
                </a:solidFill>
                <a:ea typeface="Proxima Nova" charset="0"/>
                <a:cs typeface="Proxima Nova" charset="0"/>
              </a:rPr>
              <a:t>4</a:t>
            </a:r>
            <a:endParaRPr lang="en-US" sz="1400" b="1" i="0" dirty="0">
              <a:solidFill>
                <a:schemeClr val="tx1"/>
              </a:solidFill>
              <a:ea typeface="Proxima Nova" charset="0"/>
              <a:cs typeface="Proxima Nova" charset="0"/>
            </a:endParaRPr>
          </a:p>
        </p:txBody>
      </p:sp>
    </p:spTree>
    <p:extLst>
      <p:ext uri="{BB962C8B-B14F-4D97-AF65-F5344CB8AC3E}">
        <p14:creationId xmlns:p14="http://schemas.microsoft.com/office/powerpoint/2010/main" val="2100057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04605" y="3023575"/>
            <a:ext cx="6654628" cy="832600"/>
          </a:xfrm>
        </p:spPr>
        <p:txBody>
          <a:bodyPr/>
          <a:lstStyle/>
          <a:p>
            <a:r>
              <a:rPr lang="en-US" sz="4800" dirty="0"/>
              <a:t>Developer Experience</a:t>
            </a:r>
          </a:p>
        </p:txBody>
      </p:sp>
    </p:spTree>
    <p:extLst>
      <p:ext uri="{BB962C8B-B14F-4D97-AF65-F5344CB8AC3E}">
        <p14:creationId xmlns:p14="http://schemas.microsoft.com/office/powerpoint/2010/main" val="320690849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alpha val="50000"/>
          </a:schemeClr>
        </a:solidFill>
        <a:effectLst/>
      </p:bgPr>
    </p:bg>
    <p:spTree>
      <p:nvGrpSpPr>
        <p:cNvPr id="1" name=""/>
        <p:cNvGrpSpPr/>
        <p:nvPr/>
      </p:nvGrpSpPr>
      <p:grpSpPr>
        <a:xfrm>
          <a:off x="0" y="0"/>
          <a:ext cx="0" cy="0"/>
          <a:chOff x="0" y="0"/>
          <a:chExt cx="0" cy="0"/>
        </a:xfrm>
      </p:grpSpPr>
      <p:sp>
        <p:nvSpPr>
          <p:cNvPr id="16" name="Arc 15">
            <a:extLst>
              <a:ext uri="{FF2B5EF4-FFF2-40B4-BE49-F238E27FC236}">
                <a16:creationId xmlns:a16="http://schemas.microsoft.com/office/drawing/2014/main" id="{433E1161-D4E8-1B42-96E1-FB0EC57ABB6A}"/>
              </a:ext>
            </a:extLst>
          </p:cNvPr>
          <p:cNvSpPr/>
          <p:nvPr/>
        </p:nvSpPr>
        <p:spPr>
          <a:xfrm rot="1623345" flipV="1">
            <a:off x="3400138" y="2598962"/>
            <a:ext cx="5553024" cy="2013017"/>
          </a:xfrm>
          <a:prstGeom prst="arc">
            <a:avLst>
              <a:gd name="adj1" fmla="val 11565794"/>
              <a:gd name="adj2" fmla="val 20982682"/>
            </a:avLst>
          </a:prstGeom>
          <a:ln w="127000">
            <a:solidFill>
              <a:schemeClr val="accent1">
                <a:alpha val="67000"/>
              </a:schemeClr>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10" name="Picture 9">
            <a:extLst>
              <a:ext uri="{FF2B5EF4-FFF2-40B4-BE49-F238E27FC236}">
                <a16:creationId xmlns:a16="http://schemas.microsoft.com/office/drawing/2014/main" id="{9BCF9F16-75A4-AA43-A0B1-388E788F1FDC}"/>
              </a:ext>
            </a:extLst>
          </p:cNvPr>
          <p:cNvPicPr>
            <a:picLocks noChangeAspect="1"/>
          </p:cNvPicPr>
          <p:nvPr/>
        </p:nvPicPr>
        <p:blipFill>
          <a:blip r:embed="rId3"/>
          <a:stretch>
            <a:fillRect/>
          </a:stretch>
        </p:blipFill>
        <p:spPr>
          <a:xfrm>
            <a:off x="8238536" y="3888134"/>
            <a:ext cx="3364412" cy="2249350"/>
          </a:xfrm>
          <a:prstGeom prst="rect">
            <a:avLst/>
          </a:prstGeom>
          <a:ln>
            <a:noFill/>
          </a:ln>
          <a:effectLst>
            <a:outerShdw blurRad="50800" dist="127000" dir="2700000" algn="tl" rotWithShape="0">
              <a:prstClr val="black">
                <a:alpha val="40000"/>
              </a:prstClr>
            </a:outerShdw>
          </a:effectLst>
        </p:spPr>
      </p:pic>
      <p:pic>
        <p:nvPicPr>
          <p:cNvPr id="7" name="Picture 6">
            <a:extLst>
              <a:ext uri="{FF2B5EF4-FFF2-40B4-BE49-F238E27FC236}">
                <a16:creationId xmlns:a16="http://schemas.microsoft.com/office/drawing/2014/main" id="{EA568756-3244-054F-910A-361239D6A8CC}"/>
              </a:ext>
            </a:extLst>
          </p:cNvPr>
          <p:cNvPicPr>
            <a:picLocks noChangeAspect="1"/>
          </p:cNvPicPr>
          <p:nvPr/>
        </p:nvPicPr>
        <p:blipFill>
          <a:blip r:embed="rId4"/>
          <a:stretch>
            <a:fillRect/>
          </a:stretch>
        </p:blipFill>
        <p:spPr>
          <a:xfrm>
            <a:off x="630148" y="1371683"/>
            <a:ext cx="3355268" cy="2516451"/>
          </a:xfrm>
          <a:prstGeom prst="rect">
            <a:avLst/>
          </a:prstGeom>
          <a:ln>
            <a:noFill/>
          </a:ln>
          <a:effectLst>
            <a:outerShdw blurRad="50800" dist="127000" dir="2700000" algn="tl" rotWithShape="0">
              <a:prstClr val="black">
                <a:alpha val="40000"/>
              </a:prstClr>
            </a:outerShdw>
          </a:effectLst>
        </p:spPr>
      </p:pic>
      <p:sp>
        <p:nvSpPr>
          <p:cNvPr id="4" name="Title 3">
            <a:extLst>
              <a:ext uri="{FF2B5EF4-FFF2-40B4-BE49-F238E27FC236}">
                <a16:creationId xmlns:a16="http://schemas.microsoft.com/office/drawing/2014/main" id="{44312D31-9507-7747-9A55-31E79F22D9E0}"/>
              </a:ext>
            </a:extLst>
          </p:cNvPr>
          <p:cNvSpPr>
            <a:spLocks noGrp="1"/>
          </p:cNvSpPr>
          <p:nvPr>
            <p:ph type="title"/>
          </p:nvPr>
        </p:nvSpPr>
        <p:spPr>
          <a:xfrm>
            <a:off x="329852" y="327666"/>
            <a:ext cx="11544822" cy="402352"/>
          </a:xfrm>
        </p:spPr>
        <p:txBody>
          <a:bodyPr/>
          <a:lstStyle/>
          <a:p>
            <a:r>
              <a:rPr lang="en-US" dirty="0"/>
              <a:t>The Secrets Lifecycle Today</a:t>
            </a:r>
          </a:p>
        </p:txBody>
      </p:sp>
      <p:pic>
        <p:nvPicPr>
          <p:cNvPr id="8" name="Picture 7">
            <a:extLst>
              <a:ext uri="{FF2B5EF4-FFF2-40B4-BE49-F238E27FC236}">
                <a16:creationId xmlns:a16="http://schemas.microsoft.com/office/drawing/2014/main" id="{D89504F2-D406-0E4F-B7E9-E528725CFAE3}"/>
              </a:ext>
            </a:extLst>
          </p:cNvPr>
          <p:cNvPicPr>
            <a:picLocks noChangeAspect="1"/>
          </p:cNvPicPr>
          <p:nvPr/>
        </p:nvPicPr>
        <p:blipFill>
          <a:blip r:embed="rId5"/>
          <a:stretch>
            <a:fillRect/>
          </a:stretch>
        </p:blipFill>
        <p:spPr>
          <a:xfrm>
            <a:off x="4434342" y="2695752"/>
            <a:ext cx="3364412" cy="2102758"/>
          </a:xfrm>
          <a:prstGeom prst="rect">
            <a:avLst/>
          </a:prstGeom>
          <a:ln>
            <a:noFill/>
          </a:ln>
          <a:effectLst>
            <a:outerShdw blurRad="50800" dist="127000" dir="2700000" algn="tl" rotWithShape="0">
              <a:prstClr val="black">
                <a:alpha val="40000"/>
              </a:prstClr>
            </a:outerShdw>
          </a:effectLst>
        </p:spPr>
      </p:pic>
      <p:sp>
        <p:nvSpPr>
          <p:cNvPr id="11" name="Rectangle 10">
            <a:extLst>
              <a:ext uri="{FF2B5EF4-FFF2-40B4-BE49-F238E27FC236}">
                <a16:creationId xmlns:a16="http://schemas.microsoft.com/office/drawing/2014/main" id="{3A47F330-3E15-CE45-94CB-9CCC69486977}"/>
              </a:ext>
            </a:extLst>
          </p:cNvPr>
          <p:cNvSpPr/>
          <p:nvPr/>
        </p:nvSpPr>
        <p:spPr>
          <a:xfrm>
            <a:off x="1495059" y="1002351"/>
            <a:ext cx="1625445" cy="369332"/>
          </a:xfrm>
          <a:prstGeom prst="rect">
            <a:avLst/>
          </a:prstGeom>
        </p:spPr>
        <p:txBody>
          <a:bodyPr wrap="none">
            <a:spAutoFit/>
          </a:bodyPr>
          <a:lstStyle/>
          <a:p>
            <a:r>
              <a:rPr lang="en-US" dirty="0"/>
              <a:t>Secrets Storage</a:t>
            </a:r>
          </a:p>
        </p:txBody>
      </p:sp>
      <p:sp>
        <p:nvSpPr>
          <p:cNvPr id="12" name="Rectangle 11">
            <a:extLst>
              <a:ext uri="{FF2B5EF4-FFF2-40B4-BE49-F238E27FC236}">
                <a16:creationId xmlns:a16="http://schemas.microsoft.com/office/drawing/2014/main" id="{D0F7D8C2-24FD-5F4C-9131-103273A7686C}"/>
              </a:ext>
            </a:extLst>
          </p:cNvPr>
          <p:cNvSpPr/>
          <p:nvPr/>
        </p:nvSpPr>
        <p:spPr>
          <a:xfrm>
            <a:off x="5275869" y="2326420"/>
            <a:ext cx="1681358" cy="369332"/>
          </a:xfrm>
          <a:prstGeom prst="rect">
            <a:avLst/>
          </a:prstGeom>
        </p:spPr>
        <p:txBody>
          <a:bodyPr wrap="none">
            <a:spAutoFit/>
          </a:bodyPr>
          <a:lstStyle/>
          <a:p>
            <a:r>
              <a:rPr lang="en-US" dirty="0"/>
              <a:t>Secrets Delivery</a:t>
            </a:r>
          </a:p>
        </p:txBody>
      </p:sp>
      <p:sp>
        <p:nvSpPr>
          <p:cNvPr id="13" name="Rectangle 12">
            <a:extLst>
              <a:ext uri="{FF2B5EF4-FFF2-40B4-BE49-F238E27FC236}">
                <a16:creationId xmlns:a16="http://schemas.microsoft.com/office/drawing/2014/main" id="{B8EFAD05-30F9-254A-8196-F2DB256532A5}"/>
              </a:ext>
            </a:extLst>
          </p:cNvPr>
          <p:cNvSpPr/>
          <p:nvPr/>
        </p:nvSpPr>
        <p:spPr>
          <a:xfrm>
            <a:off x="9253347" y="3518802"/>
            <a:ext cx="1334789" cy="369332"/>
          </a:xfrm>
          <a:prstGeom prst="rect">
            <a:avLst/>
          </a:prstGeom>
        </p:spPr>
        <p:txBody>
          <a:bodyPr wrap="none">
            <a:spAutoFit/>
          </a:bodyPr>
          <a:lstStyle/>
          <a:p>
            <a:r>
              <a:rPr lang="en-US" dirty="0"/>
              <a:t>Applications</a:t>
            </a:r>
          </a:p>
        </p:txBody>
      </p:sp>
    </p:spTree>
    <p:extLst>
      <p:ext uri="{BB962C8B-B14F-4D97-AF65-F5344CB8AC3E}">
        <p14:creationId xmlns:p14="http://schemas.microsoft.com/office/powerpoint/2010/main" val="3893757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FDBDDABB-6681-F84D-A88F-5BFBA400F83F}"/>
              </a:ext>
            </a:extLst>
          </p:cNvPr>
          <p:cNvSpPr/>
          <p:nvPr/>
        </p:nvSpPr>
        <p:spPr>
          <a:xfrm>
            <a:off x="3566141" y="2434484"/>
            <a:ext cx="4168033" cy="1741751"/>
          </a:xfrm>
          <a:prstGeom prst="round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47744405-57AC-BF4D-AC93-E51454A7E3C3}"/>
              </a:ext>
            </a:extLst>
          </p:cNvPr>
          <p:cNvSpPr/>
          <p:nvPr/>
        </p:nvSpPr>
        <p:spPr>
          <a:xfrm>
            <a:off x="256674" y="800698"/>
            <a:ext cx="11667959" cy="36648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3" name="Shape 569" descr="conjur-circle-logo-1.png">
            <a:extLst>
              <a:ext uri="{FF2B5EF4-FFF2-40B4-BE49-F238E27FC236}">
                <a16:creationId xmlns:a16="http://schemas.microsoft.com/office/drawing/2014/main" id="{9A2F911F-8C17-5140-ACE5-EC10E000F811}"/>
              </a:ext>
            </a:extLst>
          </p:cNvPr>
          <p:cNvPicPr preferRelativeResize="0"/>
          <p:nvPr/>
        </p:nvPicPr>
        <p:blipFill>
          <a:blip r:embed="rId2" cstate="print">
            <a:alphaModFix/>
            <a:extLst>
              <a:ext uri="{28A0092B-C50C-407E-A947-70E740481C1C}">
                <a14:useLocalDpi xmlns:a14="http://schemas.microsoft.com/office/drawing/2010/main"/>
              </a:ext>
            </a:extLst>
          </a:blip>
          <a:stretch>
            <a:fillRect/>
          </a:stretch>
        </p:blipFill>
        <p:spPr>
          <a:xfrm>
            <a:off x="7751341" y="899989"/>
            <a:ext cx="1226719" cy="1226719"/>
          </a:xfrm>
          <a:prstGeom prst="rect">
            <a:avLst/>
          </a:prstGeom>
          <a:noFill/>
          <a:ln>
            <a:noFill/>
          </a:ln>
        </p:spPr>
      </p:pic>
      <p:sp>
        <p:nvSpPr>
          <p:cNvPr id="4" name="Shape 570">
            <a:extLst>
              <a:ext uri="{FF2B5EF4-FFF2-40B4-BE49-F238E27FC236}">
                <a16:creationId xmlns:a16="http://schemas.microsoft.com/office/drawing/2014/main" id="{D6C2A848-751E-0B47-8583-C8538C88AA42}"/>
              </a:ext>
            </a:extLst>
          </p:cNvPr>
          <p:cNvSpPr/>
          <p:nvPr/>
        </p:nvSpPr>
        <p:spPr>
          <a:xfrm>
            <a:off x="1484299" y="2718956"/>
            <a:ext cx="1138509" cy="1107565"/>
          </a:xfrm>
          <a:custGeom>
            <a:avLst/>
            <a:gdLst/>
            <a:ahLst/>
            <a:cxnLst/>
            <a:rect l="0" t="0" r="0" b="0"/>
            <a:pathLst>
              <a:path w="120000" h="120000" extrusionOk="0">
                <a:moveTo>
                  <a:pt x="95061" y="72558"/>
                </a:moveTo>
                <a:cubicBezTo>
                  <a:pt x="90617" y="71543"/>
                  <a:pt x="86913" y="70021"/>
                  <a:pt x="80740" y="65708"/>
                </a:cubicBezTo>
                <a:cubicBezTo>
                  <a:pt x="76543" y="61902"/>
                  <a:pt x="74567" y="56828"/>
                  <a:pt x="73827" y="53784"/>
                </a:cubicBezTo>
                <a:cubicBezTo>
                  <a:pt x="79259" y="47441"/>
                  <a:pt x="82469" y="38054"/>
                  <a:pt x="83703" y="30951"/>
                </a:cubicBezTo>
                <a:cubicBezTo>
                  <a:pt x="83950" y="29682"/>
                  <a:pt x="83950" y="28668"/>
                  <a:pt x="84197" y="27653"/>
                </a:cubicBezTo>
                <a:cubicBezTo>
                  <a:pt x="85679" y="12431"/>
                  <a:pt x="75061" y="0"/>
                  <a:pt x="60000" y="0"/>
                </a:cubicBezTo>
                <a:cubicBezTo>
                  <a:pt x="45185" y="0"/>
                  <a:pt x="34567" y="12431"/>
                  <a:pt x="36049" y="27653"/>
                </a:cubicBezTo>
                <a:cubicBezTo>
                  <a:pt x="36049" y="28668"/>
                  <a:pt x="36296" y="29682"/>
                  <a:pt x="36296" y="30951"/>
                </a:cubicBezTo>
                <a:cubicBezTo>
                  <a:pt x="37777" y="38562"/>
                  <a:pt x="41234" y="48202"/>
                  <a:pt x="46913" y="54545"/>
                </a:cubicBezTo>
                <a:cubicBezTo>
                  <a:pt x="45185" y="62663"/>
                  <a:pt x="39506" y="65708"/>
                  <a:pt x="39506" y="65708"/>
                </a:cubicBezTo>
                <a:cubicBezTo>
                  <a:pt x="33333" y="70021"/>
                  <a:pt x="29382" y="71543"/>
                  <a:pt x="25185" y="72558"/>
                </a:cubicBezTo>
                <a:cubicBezTo>
                  <a:pt x="12592" y="75095"/>
                  <a:pt x="987" y="92346"/>
                  <a:pt x="0" y="106553"/>
                </a:cubicBezTo>
                <a:cubicBezTo>
                  <a:pt x="17283" y="115179"/>
                  <a:pt x="37777" y="120000"/>
                  <a:pt x="60000" y="120000"/>
                </a:cubicBezTo>
                <a:cubicBezTo>
                  <a:pt x="82222" y="120000"/>
                  <a:pt x="102716" y="115179"/>
                  <a:pt x="120000" y="106553"/>
                </a:cubicBezTo>
                <a:cubicBezTo>
                  <a:pt x="119012" y="92346"/>
                  <a:pt x="107407" y="75095"/>
                  <a:pt x="95061" y="72558"/>
                </a:cubicBezTo>
                <a:close/>
              </a:path>
            </a:pathLst>
          </a:custGeom>
          <a:solidFill>
            <a:srgbClr val="DEDEDE"/>
          </a:solidFill>
          <a:ln w="15875" cap="flat" cmpd="sng">
            <a:solidFill>
              <a:srgbClr val="FFFFFF"/>
            </a:solidFill>
            <a:prstDash val="solid"/>
            <a:miter/>
            <a:headEnd type="none" w="med" len="med"/>
            <a:tailEnd type="none" w="med" len="med"/>
          </a:ln>
        </p:spPr>
        <p:txBody>
          <a:bodyPr lIns="121900" tIns="60933" rIns="121900" bIns="60933" anchor="t" anchorCtr="0">
            <a:noAutofit/>
          </a:bodyPr>
          <a:lstStyle/>
          <a:p>
            <a:endParaRPr sz="2400">
              <a:solidFill>
                <a:srgbClr val="000000"/>
              </a:solidFill>
              <a:latin typeface="Calibri"/>
              <a:ea typeface="Calibri"/>
              <a:cs typeface="Calibri"/>
              <a:sym typeface="Calibri"/>
            </a:endParaRPr>
          </a:p>
        </p:txBody>
      </p:sp>
      <p:pic>
        <p:nvPicPr>
          <p:cNvPr id="6" name="Shape 510">
            <a:extLst>
              <a:ext uri="{FF2B5EF4-FFF2-40B4-BE49-F238E27FC236}">
                <a16:creationId xmlns:a16="http://schemas.microsoft.com/office/drawing/2014/main" id="{F99E195F-7262-C949-AAF9-77933F018022}"/>
              </a:ext>
            </a:extLst>
          </p:cNvPr>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3814024" y="2680717"/>
            <a:ext cx="1458053" cy="1085913"/>
          </a:xfrm>
          <a:prstGeom prst="rect">
            <a:avLst/>
          </a:prstGeom>
          <a:noFill/>
          <a:ln>
            <a:noFill/>
          </a:ln>
        </p:spPr>
      </p:pic>
      <p:sp>
        <p:nvSpPr>
          <p:cNvPr id="11" name="Shape 507">
            <a:extLst>
              <a:ext uri="{FF2B5EF4-FFF2-40B4-BE49-F238E27FC236}">
                <a16:creationId xmlns:a16="http://schemas.microsoft.com/office/drawing/2014/main" id="{38DD557B-B842-AC4F-A13A-AB991DC0CAAD}"/>
              </a:ext>
            </a:extLst>
          </p:cNvPr>
          <p:cNvSpPr/>
          <p:nvPr/>
        </p:nvSpPr>
        <p:spPr>
          <a:xfrm>
            <a:off x="6545029" y="2716447"/>
            <a:ext cx="1016004" cy="1016004"/>
          </a:xfrm>
          <a:prstGeom prst="ellipse">
            <a:avLst/>
          </a:prstGeom>
          <a:solidFill>
            <a:srgbClr val="FFFFFF"/>
          </a:solidFill>
          <a:ln w="9525" cap="flat" cmpd="sng">
            <a:solidFill>
              <a:schemeClr val="bg1">
                <a:lumMod val="65000"/>
              </a:schemeClr>
            </a:solidFill>
            <a:prstDash val="solid"/>
            <a:round/>
            <a:headEnd type="none" w="med" len="med"/>
            <a:tailEnd type="none" w="med" len="med"/>
          </a:ln>
        </p:spPr>
        <p:txBody>
          <a:bodyPr lIns="121900" tIns="121900" rIns="121900" bIns="121900" anchor="ctr" anchorCtr="0">
            <a:noAutofit/>
          </a:bodyPr>
          <a:lstStyle/>
          <a:p>
            <a:endParaRPr sz="2400">
              <a:ln>
                <a:solidFill>
                  <a:schemeClr val="bg1">
                    <a:lumMod val="65000"/>
                  </a:schemeClr>
                </a:solidFill>
              </a:ln>
              <a:solidFill>
                <a:schemeClr val="bg1">
                  <a:lumMod val="65000"/>
                </a:schemeClr>
              </a:solidFill>
            </a:endParaRPr>
          </a:p>
        </p:txBody>
      </p:sp>
      <p:pic>
        <p:nvPicPr>
          <p:cNvPr id="12" name="Shape 508">
            <a:extLst>
              <a:ext uri="{FF2B5EF4-FFF2-40B4-BE49-F238E27FC236}">
                <a16:creationId xmlns:a16="http://schemas.microsoft.com/office/drawing/2014/main" id="{AAD468A9-59C8-2E4A-BB0B-FD0C93FAF41A}"/>
              </a:ext>
            </a:extLst>
          </p:cNvPr>
          <p:cNvPicPr preferRelativeResize="0"/>
          <p:nvPr/>
        </p:nvPicPr>
        <p:blipFill rotWithShape="1">
          <a:blip r:embed="rId4" cstate="print">
            <a:alphaModFix/>
            <a:extLst>
              <a:ext uri="{28A0092B-C50C-407E-A947-70E740481C1C}">
                <a14:useLocalDpi xmlns:a14="http://schemas.microsoft.com/office/drawing/2010/main"/>
              </a:ext>
            </a:extLst>
          </a:blip>
          <a:srcRect/>
          <a:stretch/>
        </p:blipFill>
        <p:spPr>
          <a:xfrm>
            <a:off x="6694851" y="2740609"/>
            <a:ext cx="716359" cy="967675"/>
          </a:xfrm>
          <a:prstGeom prst="rect">
            <a:avLst/>
          </a:prstGeom>
          <a:noFill/>
          <a:ln>
            <a:noFill/>
          </a:ln>
        </p:spPr>
      </p:pic>
      <p:sp>
        <p:nvSpPr>
          <p:cNvPr id="13" name="TextBox 12">
            <a:extLst>
              <a:ext uri="{FF2B5EF4-FFF2-40B4-BE49-F238E27FC236}">
                <a16:creationId xmlns:a16="http://schemas.microsoft.com/office/drawing/2014/main" id="{644D717B-8B71-6343-83ED-7DFEA1F72234}"/>
              </a:ext>
            </a:extLst>
          </p:cNvPr>
          <p:cNvSpPr txBox="1"/>
          <p:nvPr/>
        </p:nvSpPr>
        <p:spPr>
          <a:xfrm>
            <a:off x="6326733" y="3764967"/>
            <a:ext cx="1452593" cy="307777"/>
          </a:xfrm>
          <a:prstGeom prst="rect">
            <a:avLst/>
          </a:prstGeom>
          <a:noFill/>
        </p:spPr>
        <p:txBody>
          <a:bodyPr wrap="square" rtlCol="0">
            <a:spAutoFit/>
          </a:bodyPr>
          <a:lstStyle/>
          <a:p>
            <a:pPr algn="ctr"/>
            <a:r>
              <a:rPr lang="en-US" sz="1400" dirty="0">
                <a:solidFill>
                  <a:srgbClr val="265F91"/>
                </a:solidFill>
                <a:ea typeface="Open Sans Light" panose="020B0306030504020204" pitchFamily="34" charset="0"/>
                <a:cs typeface="Open Sans Light" panose="020B0306030504020204" pitchFamily="34" charset="0"/>
              </a:rPr>
              <a:t>Secretless</a:t>
            </a:r>
          </a:p>
        </p:txBody>
      </p:sp>
      <p:sp>
        <p:nvSpPr>
          <p:cNvPr id="14" name="TextBox 13">
            <a:extLst>
              <a:ext uri="{FF2B5EF4-FFF2-40B4-BE49-F238E27FC236}">
                <a16:creationId xmlns:a16="http://schemas.microsoft.com/office/drawing/2014/main" id="{C53CB57A-FD10-254C-BB71-6B1BFA1D8E80}"/>
              </a:ext>
            </a:extLst>
          </p:cNvPr>
          <p:cNvSpPr txBox="1"/>
          <p:nvPr/>
        </p:nvSpPr>
        <p:spPr>
          <a:xfrm>
            <a:off x="3814025" y="3766630"/>
            <a:ext cx="1452593" cy="307777"/>
          </a:xfrm>
          <a:prstGeom prst="rect">
            <a:avLst/>
          </a:prstGeom>
          <a:noFill/>
        </p:spPr>
        <p:txBody>
          <a:bodyPr wrap="square" rtlCol="0">
            <a:spAutoFit/>
          </a:bodyPr>
          <a:lstStyle/>
          <a:p>
            <a:pPr algn="ctr"/>
            <a:r>
              <a:rPr lang="en-US" sz="1400" dirty="0">
                <a:solidFill>
                  <a:srgbClr val="265F91"/>
                </a:solidFill>
                <a:ea typeface="Open Sans Light" panose="020B0306030504020204" pitchFamily="34" charset="0"/>
                <a:cs typeface="Open Sans Light" panose="020B0306030504020204" pitchFamily="34" charset="0"/>
              </a:rPr>
              <a:t>Billing Service</a:t>
            </a:r>
          </a:p>
        </p:txBody>
      </p:sp>
      <p:sp>
        <p:nvSpPr>
          <p:cNvPr id="15" name="TextBox 14">
            <a:extLst>
              <a:ext uri="{FF2B5EF4-FFF2-40B4-BE49-F238E27FC236}">
                <a16:creationId xmlns:a16="http://schemas.microsoft.com/office/drawing/2014/main" id="{28C3169C-51E9-2A41-B1EF-E1D68C48ACA3}"/>
              </a:ext>
            </a:extLst>
          </p:cNvPr>
          <p:cNvSpPr txBox="1"/>
          <p:nvPr/>
        </p:nvSpPr>
        <p:spPr>
          <a:xfrm>
            <a:off x="8857267" y="3764967"/>
            <a:ext cx="1694319" cy="307777"/>
          </a:xfrm>
          <a:prstGeom prst="rect">
            <a:avLst/>
          </a:prstGeom>
          <a:noFill/>
        </p:spPr>
        <p:txBody>
          <a:bodyPr wrap="square" rtlCol="0">
            <a:spAutoFit/>
          </a:bodyPr>
          <a:lstStyle/>
          <a:p>
            <a:pPr algn="ctr"/>
            <a:r>
              <a:rPr lang="en-US" sz="1400" dirty="0">
                <a:solidFill>
                  <a:srgbClr val="265F91"/>
                </a:solidFill>
                <a:ea typeface="Open Sans Light" panose="020B0306030504020204" pitchFamily="34" charset="0"/>
                <a:cs typeface="Open Sans Light" panose="020B0306030504020204" pitchFamily="34" charset="0"/>
              </a:rPr>
              <a:t>Database</a:t>
            </a:r>
          </a:p>
        </p:txBody>
      </p:sp>
      <p:grpSp>
        <p:nvGrpSpPr>
          <p:cNvPr id="24" name="Group 23">
            <a:extLst>
              <a:ext uri="{FF2B5EF4-FFF2-40B4-BE49-F238E27FC236}">
                <a16:creationId xmlns:a16="http://schemas.microsoft.com/office/drawing/2014/main" id="{65BE88E8-A209-9A46-AB49-8F04D4899F2A}"/>
              </a:ext>
            </a:extLst>
          </p:cNvPr>
          <p:cNvGrpSpPr/>
          <p:nvPr/>
        </p:nvGrpSpPr>
        <p:grpSpPr>
          <a:xfrm>
            <a:off x="9217463" y="2716447"/>
            <a:ext cx="973928" cy="1014453"/>
            <a:chOff x="4868739" y="706803"/>
            <a:chExt cx="584854" cy="594680"/>
          </a:xfrm>
        </p:grpSpPr>
        <p:sp>
          <p:nvSpPr>
            <p:cNvPr id="21" name="Can 20">
              <a:extLst>
                <a:ext uri="{FF2B5EF4-FFF2-40B4-BE49-F238E27FC236}">
                  <a16:creationId xmlns:a16="http://schemas.microsoft.com/office/drawing/2014/main" id="{A4D50A76-D74B-114D-9DDC-2786A3295351}"/>
                </a:ext>
              </a:extLst>
            </p:cNvPr>
            <p:cNvSpPr/>
            <p:nvPr/>
          </p:nvSpPr>
          <p:spPr>
            <a:xfrm>
              <a:off x="4868739" y="1059729"/>
              <a:ext cx="584854" cy="241754"/>
            </a:xfrm>
            <a:prstGeom prst="can">
              <a:avLst>
                <a:gd name="adj" fmla="val 50000"/>
              </a:avLst>
            </a:prstGeom>
            <a:solidFill>
              <a:schemeClr val="bg1">
                <a:lumMod val="6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67" b="1">
                <a:solidFill>
                  <a:schemeClr val="accent5"/>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2" name="Can 21">
              <a:extLst>
                <a:ext uri="{FF2B5EF4-FFF2-40B4-BE49-F238E27FC236}">
                  <a16:creationId xmlns:a16="http://schemas.microsoft.com/office/drawing/2014/main" id="{24B49F00-5C47-B34D-AA2B-16AEBC641AF0}"/>
                </a:ext>
              </a:extLst>
            </p:cNvPr>
            <p:cNvSpPr/>
            <p:nvPr/>
          </p:nvSpPr>
          <p:spPr>
            <a:xfrm>
              <a:off x="4868739" y="883266"/>
              <a:ext cx="584854" cy="241754"/>
            </a:xfrm>
            <a:prstGeom prst="can">
              <a:avLst>
                <a:gd name="adj" fmla="val 50000"/>
              </a:avLst>
            </a:prstGeom>
            <a:solidFill>
              <a:schemeClr val="bg1">
                <a:lumMod val="6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67" b="1">
                <a:solidFill>
                  <a:schemeClr val="accent5"/>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3" name="Can 22">
              <a:extLst>
                <a:ext uri="{FF2B5EF4-FFF2-40B4-BE49-F238E27FC236}">
                  <a16:creationId xmlns:a16="http://schemas.microsoft.com/office/drawing/2014/main" id="{993BA2E8-DDFF-A440-B10C-EB84A7877A65}"/>
                </a:ext>
              </a:extLst>
            </p:cNvPr>
            <p:cNvSpPr/>
            <p:nvPr/>
          </p:nvSpPr>
          <p:spPr>
            <a:xfrm>
              <a:off x="4868739" y="706803"/>
              <a:ext cx="584854" cy="241754"/>
            </a:xfrm>
            <a:prstGeom prst="can">
              <a:avLst>
                <a:gd name="adj" fmla="val 50000"/>
              </a:avLst>
            </a:prstGeom>
            <a:solidFill>
              <a:schemeClr val="bg1">
                <a:lumMod val="6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67" b="1">
                <a:solidFill>
                  <a:schemeClr val="accent5"/>
                </a:solidFill>
                <a:latin typeface="Open Sans" panose="020B0606030504020204" pitchFamily="34" charset="0"/>
                <a:ea typeface="Open Sans" panose="020B0606030504020204" pitchFamily="34" charset="0"/>
                <a:cs typeface="Open Sans" panose="020B0606030504020204" pitchFamily="34" charset="0"/>
              </a:endParaRPr>
            </a:p>
          </p:txBody>
        </p:sp>
      </p:grpSp>
      <p:sp>
        <p:nvSpPr>
          <p:cNvPr id="25" name="TextBox 24">
            <a:extLst>
              <a:ext uri="{FF2B5EF4-FFF2-40B4-BE49-F238E27FC236}">
                <a16:creationId xmlns:a16="http://schemas.microsoft.com/office/drawing/2014/main" id="{11F027C6-D270-0F41-A895-D376CAE6D336}"/>
              </a:ext>
            </a:extLst>
          </p:cNvPr>
          <p:cNvSpPr txBox="1"/>
          <p:nvPr/>
        </p:nvSpPr>
        <p:spPr>
          <a:xfrm>
            <a:off x="7638402" y="2126707"/>
            <a:ext cx="1452593" cy="307777"/>
          </a:xfrm>
          <a:prstGeom prst="rect">
            <a:avLst/>
          </a:prstGeom>
          <a:noFill/>
        </p:spPr>
        <p:txBody>
          <a:bodyPr wrap="square" rtlCol="0">
            <a:spAutoFit/>
          </a:bodyPr>
          <a:lstStyle/>
          <a:p>
            <a:pPr algn="ctr"/>
            <a:r>
              <a:rPr lang="en-US" sz="1400" dirty="0" err="1">
                <a:solidFill>
                  <a:srgbClr val="265F91"/>
                </a:solidFill>
                <a:ea typeface="Open Sans Light" panose="020B0306030504020204" pitchFamily="34" charset="0"/>
                <a:cs typeface="Open Sans Light" panose="020B0306030504020204" pitchFamily="34" charset="0"/>
              </a:rPr>
              <a:t>Conjur</a:t>
            </a:r>
            <a:r>
              <a:rPr lang="en-US" sz="1400" dirty="0">
                <a:solidFill>
                  <a:srgbClr val="265F91"/>
                </a:solidFill>
                <a:ea typeface="Open Sans Light" panose="020B0306030504020204" pitchFamily="34" charset="0"/>
                <a:cs typeface="Open Sans Light" panose="020B0306030504020204" pitchFamily="34" charset="0"/>
              </a:rPr>
              <a:t> Follower</a:t>
            </a:r>
          </a:p>
        </p:txBody>
      </p:sp>
      <p:sp>
        <p:nvSpPr>
          <p:cNvPr id="26" name="TextBox 25">
            <a:extLst>
              <a:ext uri="{FF2B5EF4-FFF2-40B4-BE49-F238E27FC236}">
                <a16:creationId xmlns:a16="http://schemas.microsoft.com/office/drawing/2014/main" id="{ED7EBEB3-3B14-9E40-8A07-8E591F9D93AC}"/>
              </a:ext>
            </a:extLst>
          </p:cNvPr>
          <p:cNvSpPr txBox="1"/>
          <p:nvPr/>
        </p:nvSpPr>
        <p:spPr>
          <a:xfrm>
            <a:off x="1324602" y="3826522"/>
            <a:ext cx="1452593" cy="523220"/>
          </a:xfrm>
          <a:prstGeom prst="rect">
            <a:avLst/>
          </a:prstGeom>
          <a:noFill/>
        </p:spPr>
        <p:txBody>
          <a:bodyPr wrap="square" rtlCol="0">
            <a:spAutoFit/>
          </a:bodyPr>
          <a:lstStyle/>
          <a:p>
            <a:pPr algn="ctr"/>
            <a:r>
              <a:rPr lang="en-US" sz="1400" dirty="0">
                <a:solidFill>
                  <a:srgbClr val="265F91"/>
                </a:solidFill>
                <a:ea typeface="Open Sans Light" panose="020B0306030504020204" pitchFamily="34" charset="0"/>
                <a:cs typeface="Open Sans Light" panose="020B0306030504020204" pitchFamily="34" charset="0"/>
              </a:rPr>
              <a:t>User</a:t>
            </a:r>
            <a:br>
              <a:rPr lang="en-US" sz="1400" dirty="0">
                <a:solidFill>
                  <a:srgbClr val="265F91"/>
                </a:solidFill>
                <a:ea typeface="Open Sans Light" panose="020B0306030504020204" pitchFamily="34" charset="0"/>
                <a:cs typeface="Open Sans Light" panose="020B0306030504020204" pitchFamily="34" charset="0"/>
              </a:rPr>
            </a:br>
            <a:r>
              <a:rPr lang="en-US" sz="1400" dirty="0">
                <a:solidFill>
                  <a:srgbClr val="265F91"/>
                </a:solidFill>
                <a:ea typeface="Open Sans Light" panose="020B0306030504020204" pitchFamily="34" charset="0"/>
                <a:cs typeface="Open Sans Light" panose="020B0306030504020204" pitchFamily="34" charset="0"/>
              </a:rPr>
              <a:t>(Simulated)</a:t>
            </a:r>
          </a:p>
        </p:txBody>
      </p:sp>
      <p:cxnSp>
        <p:nvCxnSpPr>
          <p:cNvPr id="28" name="Elbow Connector 27">
            <a:extLst>
              <a:ext uri="{FF2B5EF4-FFF2-40B4-BE49-F238E27FC236}">
                <a16:creationId xmlns:a16="http://schemas.microsoft.com/office/drawing/2014/main" id="{30E1B3C4-28E1-8248-9B99-20976120DEAC}"/>
              </a:ext>
            </a:extLst>
          </p:cNvPr>
          <p:cNvCxnSpPr>
            <a:cxnSpLocks/>
            <a:stCxn id="11" idx="0"/>
            <a:endCxn id="3" idx="1"/>
          </p:cNvCxnSpPr>
          <p:nvPr/>
        </p:nvCxnSpPr>
        <p:spPr>
          <a:xfrm rot="5400000" flipH="1" flipV="1">
            <a:off x="6800636" y="1765743"/>
            <a:ext cx="1203099" cy="698309"/>
          </a:xfrm>
          <a:prstGeom prst="bentConnector2">
            <a:avLst/>
          </a:prstGeom>
          <a:ln>
            <a:solidFill>
              <a:srgbClr val="265F9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Elbow Connector 29">
            <a:extLst>
              <a:ext uri="{FF2B5EF4-FFF2-40B4-BE49-F238E27FC236}">
                <a16:creationId xmlns:a16="http://schemas.microsoft.com/office/drawing/2014/main" id="{5932E91C-33E1-EF4B-B1FD-2003AA20AA35}"/>
              </a:ext>
            </a:extLst>
          </p:cNvPr>
          <p:cNvCxnSpPr>
            <a:cxnSpLocks/>
            <a:stCxn id="11" idx="6"/>
            <a:endCxn id="22" idx="2"/>
          </p:cNvCxnSpPr>
          <p:nvPr/>
        </p:nvCxnSpPr>
        <p:spPr>
          <a:xfrm flipV="1">
            <a:off x="7561033" y="3223675"/>
            <a:ext cx="1656431" cy="775"/>
          </a:xfrm>
          <a:prstGeom prst="bentConnector3">
            <a:avLst>
              <a:gd name="adj1" fmla="val 50000"/>
            </a:avLst>
          </a:prstGeom>
          <a:ln>
            <a:solidFill>
              <a:srgbClr val="265F9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Elbow Connector 37">
            <a:extLst>
              <a:ext uri="{FF2B5EF4-FFF2-40B4-BE49-F238E27FC236}">
                <a16:creationId xmlns:a16="http://schemas.microsoft.com/office/drawing/2014/main" id="{32543AD2-08B0-464C-8E5E-44C3C4DC8DC5}"/>
              </a:ext>
            </a:extLst>
          </p:cNvPr>
          <p:cNvCxnSpPr>
            <a:cxnSpLocks/>
            <a:stCxn id="6" idx="3"/>
            <a:endCxn id="11" idx="2"/>
          </p:cNvCxnSpPr>
          <p:nvPr/>
        </p:nvCxnSpPr>
        <p:spPr>
          <a:xfrm>
            <a:off x="5272078" y="3223673"/>
            <a:ext cx="1272951" cy="776"/>
          </a:xfrm>
          <a:prstGeom prst="bentConnector3">
            <a:avLst>
              <a:gd name="adj1" fmla="val 50000"/>
            </a:avLst>
          </a:prstGeom>
          <a:ln>
            <a:solidFill>
              <a:srgbClr val="265F9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Elbow Connector 41">
            <a:extLst>
              <a:ext uri="{FF2B5EF4-FFF2-40B4-BE49-F238E27FC236}">
                <a16:creationId xmlns:a16="http://schemas.microsoft.com/office/drawing/2014/main" id="{55A69FCD-4ED3-9446-A95A-98FD39254734}"/>
              </a:ext>
            </a:extLst>
          </p:cNvPr>
          <p:cNvCxnSpPr>
            <a:cxnSpLocks/>
            <a:endCxn id="6" idx="1"/>
          </p:cNvCxnSpPr>
          <p:nvPr/>
        </p:nvCxnSpPr>
        <p:spPr>
          <a:xfrm flipV="1">
            <a:off x="2301125" y="3223673"/>
            <a:ext cx="1512899" cy="1440"/>
          </a:xfrm>
          <a:prstGeom prst="bentConnector3">
            <a:avLst>
              <a:gd name="adj1" fmla="val 5000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9" name="Group 8"/>
          <p:cNvGrpSpPr/>
          <p:nvPr/>
        </p:nvGrpSpPr>
        <p:grpSpPr>
          <a:xfrm>
            <a:off x="256674" y="4713056"/>
            <a:ext cx="4915616" cy="492402"/>
            <a:chOff x="256674" y="4412059"/>
            <a:chExt cx="4915616" cy="492402"/>
          </a:xfrm>
        </p:grpSpPr>
        <p:sp>
          <p:nvSpPr>
            <p:cNvPr id="59" name="Shape 588">
              <a:extLst>
                <a:ext uri="{FF2B5EF4-FFF2-40B4-BE49-F238E27FC236}">
                  <a16:creationId xmlns:a16="http://schemas.microsoft.com/office/drawing/2014/main" id="{F706E50C-F8E2-D74B-A4CE-73FE5E4F9CB6}"/>
                </a:ext>
              </a:extLst>
            </p:cNvPr>
            <p:cNvSpPr/>
            <p:nvPr/>
          </p:nvSpPr>
          <p:spPr>
            <a:xfrm>
              <a:off x="256674" y="4486360"/>
              <a:ext cx="348016" cy="348016"/>
            </a:xfrm>
            <a:prstGeom prst="ellipse">
              <a:avLst/>
            </a:prstGeom>
            <a:solidFill>
              <a:srgbClr val="265F91"/>
            </a:solidFill>
            <a:ln w="9525" cap="flat" cmpd="sng">
              <a:solidFill>
                <a:srgbClr val="DEDEDE"/>
              </a:solidFill>
              <a:prstDash val="solid"/>
              <a:round/>
              <a:headEnd type="none" w="med" len="med"/>
              <a:tailEnd type="none" w="med" len="med"/>
            </a:ln>
          </p:spPr>
          <p:txBody>
            <a:bodyPr lIns="121900" tIns="121900" rIns="121900" bIns="121900" anchor="ctr" anchorCtr="0">
              <a:noAutofit/>
            </a:bodyPr>
            <a:lstStyle/>
            <a:p>
              <a:pPr algn="ctr"/>
              <a:r>
                <a:rPr lang="en-US" sz="1600" dirty="0">
                  <a:solidFill>
                    <a:schemeClr val="bg1"/>
                  </a:solidFill>
                </a:rPr>
                <a:t>1</a:t>
              </a:r>
              <a:endParaRPr sz="1600" dirty="0">
                <a:solidFill>
                  <a:schemeClr val="bg1"/>
                </a:solidFill>
              </a:endParaRPr>
            </a:p>
          </p:txBody>
        </p:sp>
        <p:sp>
          <p:nvSpPr>
            <p:cNvPr id="70" name="Shape 599">
              <a:extLst>
                <a:ext uri="{FF2B5EF4-FFF2-40B4-BE49-F238E27FC236}">
                  <a16:creationId xmlns:a16="http://schemas.microsoft.com/office/drawing/2014/main" id="{65900F50-F851-A943-A5A9-034F4C36C634}"/>
                </a:ext>
              </a:extLst>
            </p:cNvPr>
            <p:cNvSpPr txBox="1"/>
            <p:nvPr/>
          </p:nvSpPr>
          <p:spPr>
            <a:xfrm>
              <a:off x="604690" y="4412059"/>
              <a:ext cx="4567600" cy="492402"/>
            </a:xfrm>
            <a:prstGeom prst="rect">
              <a:avLst/>
            </a:prstGeom>
            <a:noFill/>
            <a:ln>
              <a:noFill/>
            </a:ln>
          </p:spPr>
          <p:txBody>
            <a:bodyPr lIns="121900" tIns="121900" rIns="121900" bIns="121900" anchor="t" anchorCtr="0">
              <a:spAutoFit/>
            </a:bodyPr>
            <a:lstStyle/>
            <a:p>
              <a:r>
                <a:rPr lang="en" sz="1600" dirty="0">
                  <a:solidFill>
                    <a:srgbClr val="265F91"/>
                  </a:solidFill>
                  <a:ea typeface="Open Sans Light" panose="020B0306030504020204" pitchFamily="34" charset="0"/>
                  <a:cs typeface="Open Sans Light" panose="020B0306030504020204" pitchFamily="34" charset="0"/>
                </a:rPr>
                <a:t>Service connects to Secretless proxy</a:t>
              </a:r>
            </a:p>
          </p:txBody>
        </p:sp>
      </p:grpSp>
      <p:sp>
        <p:nvSpPr>
          <p:cNvPr id="74" name="Shape 599">
            <a:extLst>
              <a:ext uri="{FF2B5EF4-FFF2-40B4-BE49-F238E27FC236}">
                <a16:creationId xmlns:a16="http://schemas.microsoft.com/office/drawing/2014/main" id="{290334C9-15B6-734D-A487-A11A9A929D30}"/>
              </a:ext>
            </a:extLst>
          </p:cNvPr>
          <p:cNvSpPr txBox="1"/>
          <p:nvPr/>
        </p:nvSpPr>
        <p:spPr>
          <a:xfrm>
            <a:off x="2273246" y="2922648"/>
            <a:ext cx="1517156" cy="510000"/>
          </a:xfrm>
          <a:prstGeom prst="rect">
            <a:avLst/>
          </a:prstGeom>
          <a:noFill/>
          <a:ln>
            <a:noFill/>
          </a:ln>
        </p:spPr>
        <p:txBody>
          <a:bodyPr lIns="121900" tIns="121900" rIns="121900" bIns="121900" anchor="t" anchorCtr="0">
            <a:noAutofit/>
          </a:bodyPr>
          <a:lstStyle/>
          <a:p>
            <a:pPr algn="ctr"/>
            <a:r>
              <a:rPr lang="en" sz="800" dirty="0">
                <a:solidFill>
                  <a:schemeClr val="bg1">
                    <a:lumMod val="65000"/>
                  </a:schemeClr>
                </a:solidFill>
                <a:ea typeface="Open Sans Light" panose="020B0306030504020204" pitchFamily="34" charset="0"/>
                <a:cs typeface="Open Sans Light" panose="020B0306030504020204" pitchFamily="34" charset="0"/>
              </a:rPr>
              <a:t>HTTP Request</a:t>
            </a:r>
          </a:p>
        </p:txBody>
      </p:sp>
      <p:cxnSp>
        <p:nvCxnSpPr>
          <p:cNvPr id="82" name="Elbow Connector 81">
            <a:extLst>
              <a:ext uri="{FF2B5EF4-FFF2-40B4-BE49-F238E27FC236}">
                <a16:creationId xmlns:a16="http://schemas.microsoft.com/office/drawing/2014/main" id="{4242E1E1-4699-FB4A-BA08-1F60A6E8116C}"/>
              </a:ext>
            </a:extLst>
          </p:cNvPr>
          <p:cNvCxnSpPr>
            <a:cxnSpLocks/>
            <a:stCxn id="3" idx="3"/>
          </p:cNvCxnSpPr>
          <p:nvPr/>
        </p:nvCxnSpPr>
        <p:spPr>
          <a:xfrm>
            <a:off x="8978059" y="1513348"/>
            <a:ext cx="732763" cy="1167368"/>
          </a:xfrm>
          <a:prstGeom prst="bentConnector2">
            <a:avLst/>
          </a:prstGeom>
          <a:ln>
            <a:solidFill>
              <a:srgbClr val="265F91"/>
            </a:solidFill>
            <a:tailEnd type="triangle"/>
          </a:ln>
        </p:spPr>
        <p:style>
          <a:lnRef idx="1">
            <a:schemeClr val="accent1"/>
          </a:lnRef>
          <a:fillRef idx="0">
            <a:schemeClr val="accent1"/>
          </a:fillRef>
          <a:effectRef idx="0">
            <a:schemeClr val="accent1"/>
          </a:effectRef>
          <a:fontRef idx="minor">
            <a:schemeClr val="tx1"/>
          </a:fontRef>
        </p:style>
      </p:cxnSp>
      <p:grpSp>
        <p:nvGrpSpPr>
          <p:cNvPr id="10" name="Group 9"/>
          <p:cNvGrpSpPr/>
          <p:nvPr/>
        </p:nvGrpSpPr>
        <p:grpSpPr>
          <a:xfrm>
            <a:off x="256674" y="5465675"/>
            <a:ext cx="4915616" cy="738623"/>
            <a:chOff x="256674" y="5275776"/>
            <a:chExt cx="4915616" cy="738623"/>
          </a:xfrm>
        </p:grpSpPr>
        <p:sp>
          <p:nvSpPr>
            <p:cNvPr id="72" name="Shape 601">
              <a:extLst>
                <a:ext uri="{FF2B5EF4-FFF2-40B4-BE49-F238E27FC236}">
                  <a16:creationId xmlns:a16="http://schemas.microsoft.com/office/drawing/2014/main" id="{AFAC15A1-5C8F-C942-AA06-3914413A2C1E}"/>
                </a:ext>
              </a:extLst>
            </p:cNvPr>
            <p:cNvSpPr txBox="1"/>
            <p:nvPr/>
          </p:nvSpPr>
          <p:spPr>
            <a:xfrm>
              <a:off x="604690" y="5275776"/>
              <a:ext cx="4567600" cy="738623"/>
            </a:xfrm>
            <a:prstGeom prst="rect">
              <a:avLst/>
            </a:prstGeom>
            <a:noFill/>
            <a:ln>
              <a:noFill/>
            </a:ln>
          </p:spPr>
          <p:txBody>
            <a:bodyPr lIns="121900" tIns="121900" rIns="121900" bIns="121900" anchor="t" anchorCtr="0">
              <a:spAutoFit/>
            </a:bodyPr>
            <a:lstStyle/>
            <a:p>
              <a:r>
                <a:rPr lang="en" sz="1600" dirty="0">
                  <a:solidFill>
                    <a:srgbClr val="265F91"/>
                  </a:solidFill>
                  <a:ea typeface="Open Sans Light" panose="020B0306030504020204" pitchFamily="34" charset="0"/>
                  <a:cs typeface="Open Sans Light" panose="020B0306030504020204" pitchFamily="34" charset="0"/>
                </a:rPr>
                <a:t>Secretless proxy requests database credentials to remote database</a:t>
              </a:r>
            </a:p>
          </p:txBody>
        </p:sp>
        <p:sp>
          <p:nvSpPr>
            <p:cNvPr id="67" name="Shape 588">
              <a:extLst>
                <a:ext uri="{FF2B5EF4-FFF2-40B4-BE49-F238E27FC236}">
                  <a16:creationId xmlns:a16="http://schemas.microsoft.com/office/drawing/2014/main" id="{F706E50C-F8E2-D74B-A4CE-73FE5E4F9CB6}"/>
                </a:ext>
              </a:extLst>
            </p:cNvPr>
            <p:cNvSpPr/>
            <p:nvPr/>
          </p:nvSpPr>
          <p:spPr>
            <a:xfrm>
              <a:off x="256674" y="5454735"/>
              <a:ext cx="348016" cy="348016"/>
            </a:xfrm>
            <a:prstGeom prst="ellipse">
              <a:avLst/>
            </a:prstGeom>
            <a:solidFill>
              <a:srgbClr val="265F91"/>
            </a:solidFill>
            <a:ln w="9525" cap="flat" cmpd="sng">
              <a:solidFill>
                <a:srgbClr val="DEDEDE"/>
              </a:solidFill>
              <a:prstDash val="solid"/>
              <a:round/>
              <a:headEnd type="none" w="med" len="med"/>
              <a:tailEnd type="none" w="med" len="med"/>
            </a:ln>
          </p:spPr>
          <p:txBody>
            <a:bodyPr lIns="121900" tIns="121900" rIns="121900" bIns="121900" anchor="ctr" anchorCtr="0">
              <a:noAutofit/>
            </a:bodyPr>
            <a:lstStyle/>
            <a:p>
              <a:pPr algn="ctr"/>
              <a:r>
                <a:rPr lang="en-US" sz="1600" dirty="0">
                  <a:solidFill>
                    <a:schemeClr val="bg1"/>
                  </a:solidFill>
                </a:rPr>
                <a:t>2</a:t>
              </a:r>
              <a:endParaRPr sz="1600" dirty="0">
                <a:solidFill>
                  <a:schemeClr val="bg1"/>
                </a:solidFill>
              </a:endParaRPr>
            </a:p>
          </p:txBody>
        </p:sp>
      </p:grpSp>
      <p:grpSp>
        <p:nvGrpSpPr>
          <p:cNvPr id="17" name="Group 16"/>
          <p:cNvGrpSpPr/>
          <p:nvPr/>
        </p:nvGrpSpPr>
        <p:grpSpPr>
          <a:xfrm>
            <a:off x="6578275" y="5457129"/>
            <a:ext cx="5068292" cy="738623"/>
            <a:chOff x="6578275" y="5267230"/>
            <a:chExt cx="5068292" cy="738623"/>
          </a:xfrm>
        </p:grpSpPr>
        <p:sp>
          <p:nvSpPr>
            <p:cNvPr id="91" name="Shape 601">
              <a:extLst>
                <a:ext uri="{FF2B5EF4-FFF2-40B4-BE49-F238E27FC236}">
                  <a16:creationId xmlns:a16="http://schemas.microsoft.com/office/drawing/2014/main" id="{23F262F6-5FD8-E04C-820E-EC70B4EF844D}"/>
                </a:ext>
              </a:extLst>
            </p:cNvPr>
            <p:cNvSpPr txBox="1"/>
            <p:nvPr/>
          </p:nvSpPr>
          <p:spPr>
            <a:xfrm>
              <a:off x="6942826" y="5267230"/>
              <a:ext cx="4703741" cy="738623"/>
            </a:xfrm>
            <a:prstGeom prst="rect">
              <a:avLst/>
            </a:prstGeom>
            <a:noFill/>
            <a:ln>
              <a:noFill/>
            </a:ln>
          </p:spPr>
          <p:txBody>
            <a:bodyPr wrap="square" lIns="121900" tIns="121900" rIns="121900" bIns="121900" anchor="t" anchorCtr="0">
              <a:spAutoFit/>
            </a:bodyPr>
            <a:lstStyle/>
            <a:p>
              <a:r>
                <a:rPr lang="en" sz="1600" dirty="0">
                  <a:solidFill>
                    <a:srgbClr val="265F91"/>
                  </a:solidFill>
                  <a:ea typeface="Open Sans Light" panose="020B0306030504020204" pitchFamily="34" charset="0"/>
                  <a:cs typeface="Open Sans Light" panose="020B0306030504020204" pitchFamily="34" charset="0"/>
                </a:rPr>
                <a:t>Conjur seamlessly rotates database credentials used by Secretless</a:t>
              </a:r>
            </a:p>
          </p:txBody>
        </p:sp>
        <p:sp>
          <p:nvSpPr>
            <p:cNvPr id="68" name="Shape 588">
              <a:extLst>
                <a:ext uri="{FF2B5EF4-FFF2-40B4-BE49-F238E27FC236}">
                  <a16:creationId xmlns:a16="http://schemas.microsoft.com/office/drawing/2014/main" id="{F706E50C-F8E2-D74B-A4CE-73FE5E4F9CB6}"/>
                </a:ext>
              </a:extLst>
            </p:cNvPr>
            <p:cNvSpPr/>
            <p:nvPr/>
          </p:nvSpPr>
          <p:spPr>
            <a:xfrm>
              <a:off x="6578275" y="5454735"/>
              <a:ext cx="348016" cy="348016"/>
            </a:xfrm>
            <a:prstGeom prst="ellipse">
              <a:avLst/>
            </a:prstGeom>
            <a:solidFill>
              <a:srgbClr val="265F91"/>
            </a:solidFill>
            <a:ln w="9525" cap="flat" cmpd="sng">
              <a:solidFill>
                <a:srgbClr val="DEDEDE"/>
              </a:solidFill>
              <a:prstDash val="solid"/>
              <a:round/>
              <a:headEnd type="none" w="med" len="med"/>
              <a:tailEnd type="none" w="med" len="med"/>
            </a:ln>
          </p:spPr>
          <p:txBody>
            <a:bodyPr lIns="121900" tIns="121900" rIns="121900" bIns="121900" anchor="ctr" anchorCtr="0">
              <a:noAutofit/>
            </a:bodyPr>
            <a:lstStyle/>
            <a:p>
              <a:pPr algn="ctr"/>
              <a:r>
                <a:rPr lang="en-US" sz="1600" dirty="0">
                  <a:solidFill>
                    <a:schemeClr val="bg1"/>
                  </a:solidFill>
                </a:rPr>
                <a:t>4</a:t>
              </a:r>
              <a:endParaRPr sz="1600" dirty="0">
                <a:solidFill>
                  <a:schemeClr val="bg1"/>
                </a:solidFill>
              </a:endParaRPr>
            </a:p>
          </p:txBody>
        </p:sp>
      </p:grpSp>
      <p:grpSp>
        <p:nvGrpSpPr>
          <p:cNvPr id="16" name="Group 15"/>
          <p:cNvGrpSpPr/>
          <p:nvPr/>
        </p:nvGrpSpPr>
        <p:grpSpPr>
          <a:xfrm>
            <a:off x="6578275" y="4595122"/>
            <a:ext cx="5296398" cy="738623"/>
            <a:chOff x="6578275" y="4294125"/>
            <a:chExt cx="5296398" cy="738623"/>
          </a:xfrm>
        </p:grpSpPr>
        <p:sp>
          <p:nvSpPr>
            <p:cNvPr id="71" name="Shape 600">
              <a:extLst>
                <a:ext uri="{FF2B5EF4-FFF2-40B4-BE49-F238E27FC236}">
                  <a16:creationId xmlns:a16="http://schemas.microsoft.com/office/drawing/2014/main" id="{42D853D7-820D-2543-924F-E5206C94F18C}"/>
                </a:ext>
              </a:extLst>
            </p:cNvPr>
            <p:cNvSpPr txBox="1"/>
            <p:nvPr/>
          </p:nvSpPr>
          <p:spPr>
            <a:xfrm>
              <a:off x="6942826" y="4294125"/>
              <a:ext cx="4931847" cy="738623"/>
            </a:xfrm>
            <a:prstGeom prst="rect">
              <a:avLst/>
            </a:prstGeom>
            <a:noFill/>
            <a:ln>
              <a:noFill/>
            </a:ln>
          </p:spPr>
          <p:txBody>
            <a:bodyPr wrap="square" lIns="121900" tIns="121900" rIns="121900" bIns="121900" anchor="t" anchorCtr="0">
              <a:spAutoFit/>
            </a:bodyPr>
            <a:lstStyle/>
            <a:p>
              <a:r>
                <a:rPr lang="en" sz="1600" dirty="0">
                  <a:solidFill>
                    <a:srgbClr val="265F91"/>
                  </a:solidFill>
                  <a:ea typeface="Open Sans Light" panose="020B0306030504020204" pitchFamily="34" charset="0"/>
                  <a:cs typeface="Open Sans Light" panose="020B0306030504020204" pitchFamily="34" charset="0"/>
                </a:rPr>
                <a:t>Secretless establishes a connection to the remote database and transparently brokers the connection</a:t>
              </a:r>
            </a:p>
          </p:txBody>
        </p:sp>
        <p:sp>
          <p:nvSpPr>
            <p:cNvPr id="69" name="Shape 588">
              <a:extLst>
                <a:ext uri="{FF2B5EF4-FFF2-40B4-BE49-F238E27FC236}">
                  <a16:creationId xmlns:a16="http://schemas.microsoft.com/office/drawing/2014/main" id="{F706E50C-F8E2-D74B-A4CE-73FE5E4F9CB6}"/>
                </a:ext>
              </a:extLst>
            </p:cNvPr>
            <p:cNvSpPr/>
            <p:nvPr/>
          </p:nvSpPr>
          <p:spPr>
            <a:xfrm>
              <a:off x="6578275" y="4489712"/>
              <a:ext cx="348016" cy="348016"/>
            </a:xfrm>
            <a:prstGeom prst="ellipse">
              <a:avLst/>
            </a:prstGeom>
            <a:solidFill>
              <a:srgbClr val="265F91"/>
            </a:solidFill>
            <a:ln w="9525" cap="flat" cmpd="sng">
              <a:solidFill>
                <a:srgbClr val="DEDEDE"/>
              </a:solidFill>
              <a:prstDash val="solid"/>
              <a:round/>
              <a:headEnd type="none" w="med" len="med"/>
              <a:tailEnd type="none" w="med" len="med"/>
            </a:ln>
          </p:spPr>
          <p:txBody>
            <a:bodyPr lIns="121900" tIns="121900" rIns="121900" bIns="121900" anchor="ctr" anchorCtr="0">
              <a:noAutofit/>
            </a:bodyPr>
            <a:lstStyle/>
            <a:p>
              <a:pPr algn="ctr"/>
              <a:r>
                <a:rPr lang="en-US" sz="1600" dirty="0">
                  <a:solidFill>
                    <a:schemeClr val="bg1"/>
                  </a:solidFill>
                </a:rPr>
                <a:t>3</a:t>
              </a:r>
              <a:endParaRPr sz="1600" dirty="0">
                <a:solidFill>
                  <a:schemeClr val="bg1"/>
                </a:solidFill>
              </a:endParaRPr>
            </a:p>
          </p:txBody>
        </p:sp>
      </p:grpSp>
      <p:sp>
        <p:nvSpPr>
          <p:cNvPr id="97" name="Shape 588">
            <a:extLst>
              <a:ext uri="{FF2B5EF4-FFF2-40B4-BE49-F238E27FC236}">
                <a16:creationId xmlns:a16="http://schemas.microsoft.com/office/drawing/2014/main" id="{F706E50C-F8E2-D74B-A4CE-73FE5E4F9CB6}"/>
              </a:ext>
            </a:extLst>
          </p:cNvPr>
          <p:cNvSpPr/>
          <p:nvPr/>
        </p:nvSpPr>
        <p:spPr>
          <a:xfrm>
            <a:off x="5720924" y="3049665"/>
            <a:ext cx="348016" cy="348016"/>
          </a:xfrm>
          <a:prstGeom prst="ellipse">
            <a:avLst/>
          </a:prstGeom>
          <a:solidFill>
            <a:srgbClr val="0CB39C"/>
          </a:solidFill>
          <a:ln w="9525" cap="flat" cmpd="sng">
            <a:solidFill>
              <a:srgbClr val="DEDEDE"/>
            </a:solidFill>
            <a:prstDash val="solid"/>
            <a:round/>
            <a:headEnd type="none" w="med" len="med"/>
            <a:tailEnd type="none" w="med" len="med"/>
          </a:ln>
        </p:spPr>
        <p:txBody>
          <a:bodyPr lIns="121900" tIns="121900" rIns="121900" bIns="121900" anchor="ctr" anchorCtr="0">
            <a:noAutofit/>
          </a:bodyPr>
          <a:lstStyle/>
          <a:p>
            <a:pPr algn="ctr"/>
            <a:r>
              <a:rPr lang="en-US" sz="1600" dirty="0">
                <a:solidFill>
                  <a:schemeClr val="bg1"/>
                </a:solidFill>
              </a:rPr>
              <a:t>1</a:t>
            </a:r>
            <a:endParaRPr sz="1600" dirty="0">
              <a:solidFill>
                <a:schemeClr val="bg1"/>
              </a:solidFill>
            </a:endParaRPr>
          </a:p>
        </p:txBody>
      </p:sp>
      <p:sp>
        <p:nvSpPr>
          <p:cNvPr id="98" name="Shape 588">
            <a:extLst>
              <a:ext uri="{FF2B5EF4-FFF2-40B4-BE49-F238E27FC236}">
                <a16:creationId xmlns:a16="http://schemas.microsoft.com/office/drawing/2014/main" id="{F706E50C-F8E2-D74B-A4CE-73FE5E4F9CB6}"/>
              </a:ext>
            </a:extLst>
          </p:cNvPr>
          <p:cNvSpPr/>
          <p:nvPr/>
        </p:nvSpPr>
        <p:spPr>
          <a:xfrm>
            <a:off x="6871371" y="1966894"/>
            <a:ext cx="348016" cy="348016"/>
          </a:xfrm>
          <a:prstGeom prst="ellipse">
            <a:avLst/>
          </a:prstGeom>
          <a:solidFill>
            <a:srgbClr val="0CB39C"/>
          </a:solidFill>
          <a:ln w="9525" cap="flat" cmpd="sng">
            <a:solidFill>
              <a:srgbClr val="DEDEDE"/>
            </a:solidFill>
            <a:prstDash val="solid"/>
            <a:round/>
            <a:headEnd type="none" w="med" len="med"/>
            <a:tailEnd type="none" w="med" len="med"/>
          </a:ln>
        </p:spPr>
        <p:txBody>
          <a:bodyPr lIns="121900" tIns="121900" rIns="121900" bIns="121900" anchor="ctr" anchorCtr="0">
            <a:noAutofit/>
          </a:bodyPr>
          <a:lstStyle/>
          <a:p>
            <a:pPr algn="ctr"/>
            <a:r>
              <a:rPr lang="en-US" sz="1600" dirty="0">
                <a:solidFill>
                  <a:schemeClr val="bg1"/>
                </a:solidFill>
              </a:rPr>
              <a:t>2</a:t>
            </a:r>
            <a:endParaRPr sz="1600" dirty="0">
              <a:solidFill>
                <a:schemeClr val="bg1"/>
              </a:solidFill>
            </a:endParaRPr>
          </a:p>
        </p:txBody>
      </p:sp>
      <p:sp>
        <p:nvSpPr>
          <p:cNvPr id="99" name="Shape 588">
            <a:extLst>
              <a:ext uri="{FF2B5EF4-FFF2-40B4-BE49-F238E27FC236}">
                <a16:creationId xmlns:a16="http://schemas.microsoft.com/office/drawing/2014/main" id="{F706E50C-F8E2-D74B-A4CE-73FE5E4F9CB6}"/>
              </a:ext>
            </a:extLst>
          </p:cNvPr>
          <p:cNvSpPr/>
          <p:nvPr/>
        </p:nvSpPr>
        <p:spPr>
          <a:xfrm>
            <a:off x="8190690" y="3058942"/>
            <a:ext cx="348016" cy="348016"/>
          </a:xfrm>
          <a:prstGeom prst="ellipse">
            <a:avLst/>
          </a:prstGeom>
          <a:solidFill>
            <a:srgbClr val="0CB39C"/>
          </a:solidFill>
          <a:ln w="9525" cap="flat" cmpd="sng">
            <a:solidFill>
              <a:srgbClr val="DEDEDE"/>
            </a:solidFill>
            <a:prstDash val="solid"/>
            <a:round/>
            <a:headEnd type="none" w="med" len="med"/>
            <a:tailEnd type="none" w="med" len="med"/>
          </a:ln>
        </p:spPr>
        <p:txBody>
          <a:bodyPr lIns="121900" tIns="121900" rIns="121900" bIns="121900" anchor="ctr" anchorCtr="0">
            <a:noAutofit/>
          </a:bodyPr>
          <a:lstStyle/>
          <a:p>
            <a:pPr algn="ctr"/>
            <a:r>
              <a:rPr lang="en-US" sz="1600" dirty="0">
                <a:solidFill>
                  <a:schemeClr val="bg1"/>
                </a:solidFill>
              </a:rPr>
              <a:t>3</a:t>
            </a:r>
            <a:endParaRPr sz="1600" dirty="0">
              <a:solidFill>
                <a:schemeClr val="bg1"/>
              </a:solidFill>
            </a:endParaRPr>
          </a:p>
        </p:txBody>
      </p:sp>
      <p:sp>
        <p:nvSpPr>
          <p:cNvPr id="100" name="Shape 588">
            <a:extLst>
              <a:ext uri="{FF2B5EF4-FFF2-40B4-BE49-F238E27FC236}">
                <a16:creationId xmlns:a16="http://schemas.microsoft.com/office/drawing/2014/main" id="{F706E50C-F8E2-D74B-A4CE-73FE5E4F9CB6}"/>
              </a:ext>
            </a:extLst>
          </p:cNvPr>
          <p:cNvSpPr/>
          <p:nvPr/>
        </p:nvSpPr>
        <p:spPr>
          <a:xfrm>
            <a:off x="9547510" y="1966894"/>
            <a:ext cx="348016" cy="348016"/>
          </a:xfrm>
          <a:prstGeom prst="ellipse">
            <a:avLst/>
          </a:prstGeom>
          <a:solidFill>
            <a:srgbClr val="0CB39C"/>
          </a:solidFill>
          <a:ln w="9525" cap="flat" cmpd="sng">
            <a:solidFill>
              <a:srgbClr val="DEDEDE"/>
            </a:solidFill>
            <a:prstDash val="solid"/>
            <a:round/>
            <a:headEnd type="none" w="med" len="med"/>
            <a:tailEnd type="none" w="med" len="med"/>
          </a:ln>
        </p:spPr>
        <p:txBody>
          <a:bodyPr lIns="121900" tIns="121900" rIns="121900" bIns="121900" anchor="ctr" anchorCtr="0">
            <a:noAutofit/>
          </a:bodyPr>
          <a:lstStyle/>
          <a:p>
            <a:pPr algn="ctr"/>
            <a:r>
              <a:rPr lang="en-US" sz="1600" dirty="0">
                <a:solidFill>
                  <a:schemeClr val="bg1"/>
                </a:solidFill>
              </a:rPr>
              <a:t>4</a:t>
            </a:r>
            <a:endParaRPr sz="1600" dirty="0">
              <a:solidFill>
                <a:schemeClr val="bg1"/>
              </a:solidFill>
            </a:endParaRPr>
          </a:p>
        </p:txBody>
      </p:sp>
      <p:sp>
        <p:nvSpPr>
          <p:cNvPr id="18" name="Title 17"/>
          <p:cNvSpPr>
            <a:spLocks noGrp="1"/>
          </p:cNvSpPr>
          <p:nvPr>
            <p:ph type="title"/>
          </p:nvPr>
        </p:nvSpPr>
        <p:spPr>
          <a:xfrm>
            <a:off x="329852" y="327666"/>
            <a:ext cx="11544822" cy="402352"/>
          </a:xfrm>
        </p:spPr>
        <p:txBody>
          <a:bodyPr/>
          <a:lstStyle/>
          <a:p>
            <a:r>
              <a:rPr lang="en-US" dirty="0"/>
              <a:t>“Secretless” concept: Apps can’t leak secrets </a:t>
            </a:r>
          </a:p>
        </p:txBody>
      </p:sp>
      <p:sp>
        <p:nvSpPr>
          <p:cNvPr id="5" name="Process 4">
            <a:extLst>
              <a:ext uri="{FF2B5EF4-FFF2-40B4-BE49-F238E27FC236}">
                <a16:creationId xmlns:a16="http://schemas.microsoft.com/office/drawing/2014/main" id="{2A0DE15B-C2E6-D849-969A-2FBAE5EDEC7E}"/>
              </a:ext>
            </a:extLst>
          </p:cNvPr>
          <p:cNvSpPr/>
          <p:nvPr/>
        </p:nvSpPr>
        <p:spPr>
          <a:xfrm>
            <a:off x="4106458" y="1334350"/>
            <a:ext cx="862747" cy="651345"/>
          </a:xfrm>
          <a:prstGeom prst="flowChartProcess">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a:solidFill>
                  <a:schemeClr val="bg2">
                    <a:lumMod val="50000"/>
                  </a:schemeClr>
                </a:solidFill>
              </a:rPr>
              <a:t>LDAP, </a:t>
            </a:r>
            <a:r>
              <a:rPr lang="en-US" sz="1100" dirty="0" err="1">
                <a:solidFill>
                  <a:schemeClr val="bg2">
                    <a:lumMod val="50000"/>
                  </a:schemeClr>
                </a:solidFill>
              </a:rPr>
              <a:t>htpasswd</a:t>
            </a:r>
            <a:r>
              <a:rPr lang="en-US" sz="1100" dirty="0">
                <a:solidFill>
                  <a:schemeClr val="bg2">
                    <a:lumMod val="50000"/>
                  </a:schemeClr>
                </a:solidFill>
              </a:rPr>
              <a:t>, etc.</a:t>
            </a:r>
          </a:p>
        </p:txBody>
      </p:sp>
      <p:cxnSp>
        <p:nvCxnSpPr>
          <p:cNvPr id="45" name="Elbow Connector 44">
            <a:extLst>
              <a:ext uri="{FF2B5EF4-FFF2-40B4-BE49-F238E27FC236}">
                <a16:creationId xmlns:a16="http://schemas.microsoft.com/office/drawing/2014/main" id="{A80CE515-4379-2940-8226-C2AD3A3BDA0D}"/>
              </a:ext>
            </a:extLst>
          </p:cNvPr>
          <p:cNvCxnSpPr>
            <a:cxnSpLocks/>
            <a:stCxn id="6" idx="0"/>
            <a:endCxn id="5" idx="2"/>
          </p:cNvCxnSpPr>
          <p:nvPr/>
        </p:nvCxnSpPr>
        <p:spPr>
          <a:xfrm rot="16200000" flipV="1">
            <a:off x="4192931" y="2330596"/>
            <a:ext cx="695022" cy="5219"/>
          </a:xfrm>
          <a:prstGeom prst="bentConnector3">
            <a:avLst>
              <a:gd name="adj1" fmla="val 50000"/>
            </a:avLst>
          </a:prstGeom>
          <a:ln>
            <a:solidFill>
              <a:srgbClr val="265F91"/>
            </a:solidFill>
            <a:tailEnd type="triangl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CCF8CD56-D4FC-CD4B-BB1B-CEC415B4F85F}"/>
              </a:ext>
            </a:extLst>
          </p:cNvPr>
          <p:cNvSpPr/>
          <p:nvPr/>
        </p:nvSpPr>
        <p:spPr>
          <a:xfrm>
            <a:off x="3915056" y="2432382"/>
            <a:ext cx="646331" cy="215444"/>
          </a:xfrm>
          <a:prstGeom prst="rect">
            <a:avLst/>
          </a:prstGeom>
        </p:spPr>
        <p:txBody>
          <a:bodyPr wrap="none">
            <a:spAutoFit/>
          </a:bodyPr>
          <a:lstStyle/>
          <a:p>
            <a:r>
              <a:rPr lang="en" sz="800" dirty="0">
                <a:solidFill>
                  <a:schemeClr val="bg1">
                    <a:lumMod val="65000"/>
                  </a:schemeClr>
                </a:solidFill>
                <a:ea typeface="Open Sans Light" panose="020B0306030504020204" pitchFamily="34" charset="0"/>
                <a:cs typeface="Open Sans Light" panose="020B0306030504020204" pitchFamily="34" charset="0"/>
              </a:rPr>
              <a:t>User authn</a:t>
            </a:r>
            <a:endParaRPr lang="en-US" sz="800" dirty="0"/>
          </a:p>
        </p:txBody>
      </p:sp>
      <p:sp>
        <p:nvSpPr>
          <p:cNvPr id="49" name="TextBox 48">
            <a:extLst>
              <a:ext uri="{FF2B5EF4-FFF2-40B4-BE49-F238E27FC236}">
                <a16:creationId xmlns:a16="http://schemas.microsoft.com/office/drawing/2014/main" id="{5A97F7B5-FA9F-9A4A-816A-9DFF1B363CD0}"/>
              </a:ext>
            </a:extLst>
          </p:cNvPr>
          <p:cNvSpPr txBox="1"/>
          <p:nvPr/>
        </p:nvSpPr>
        <p:spPr>
          <a:xfrm>
            <a:off x="4994627" y="2453863"/>
            <a:ext cx="1452593" cy="307777"/>
          </a:xfrm>
          <a:prstGeom prst="rect">
            <a:avLst/>
          </a:prstGeom>
          <a:noFill/>
        </p:spPr>
        <p:txBody>
          <a:bodyPr wrap="square" rtlCol="0">
            <a:spAutoFit/>
          </a:bodyPr>
          <a:lstStyle/>
          <a:p>
            <a:pPr algn="ctr"/>
            <a:r>
              <a:rPr lang="en-US" sz="1400" dirty="0">
                <a:solidFill>
                  <a:srgbClr val="265F91"/>
                </a:solidFill>
                <a:ea typeface="Open Sans Light" panose="020B0306030504020204" pitchFamily="34" charset="0"/>
                <a:cs typeface="Open Sans Light" panose="020B0306030504020204" pitchFamily="34" charset="0"/>
              </a:rPr>
              <a:t>K8s Pod</a:t>
            </a:r>
          </a:p>
        </p:txBody>
      </p:sp>
    </p:spTree>
    <p:extLst>
      <p:ext uri="{BB962C8B-B14F-4D97-AF65-F5344CB8AC3E}">
        <p14:creationId xmlns:p14="http://schemas.microsoft.com/office/powerpoint/2010/main" val="1633491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Shape 510">
            <a:extLst>
              <a:ext uri="{FF2B5EF4-FFF2-40B4-BE49-F238E27FC236}">
                <a16:creationId xmlns:a16="http://schemas.microsoft.com/office/drawing/2014/main" id="{29CAB988-11F6-6147-80D2-C70EC9661CC8}"/>
              </a:ext>
            </a:extLst>
          </p:cNvPr>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2860646" y="4649768"/>
            <a:ext cx="1753309" cy="1305811"/>
          </a:xfrm>
          <a:prstGeom prst="rect">
            <a:avLst/>
          </a:prstGeom>
          <a:noFill/>
          <a:ln>
            <a:noFill/>
          </a:ln>
        </p:spPr>
      </p:pic>
      <p:grpSp>
        <p:nvGrpSpPr>
          <p:cNvPr id="9" name="Group 8">
            <a:extLst>
              <a:ext uri="{FF2B5EF4-FFF2-40B4-BE49-F238E27FC236}">
                <a16:creationId xmlns:a16="http://schemas.microsoft.com/office/drawing/2014/main" id="{7792DBC5-954F-E04A-AFA6-026CEBFB8C7E}"/>
              </a:ext>
            </a:extLst>
          </p:cNvPr>
          <p:cNvGrpSpPr/>
          <p:nvPr/>
        </p:nvGrpSpPr>
        <p:grpSpPr>
          <a:xfrm>
            <a:off x="7950760" y="4694840"/>
            <a:ext cx="1260739" cy="1260739"/>
            <a:chOff x="5959761" y="4020945"/>
            <a:chExt cx="1805075" cy="1805075"/>
          </a:xfrm>
        </p:grpSpPr>
        <p:sp>
          <p:nvSpPr>
            <p:cNvPr id="5" name="Shape 507">
              <a:extLst>
                <a:ext uri="{FF2B5EF4-FFF2-40B4-BE49-F238E27FC236}">
                  <a16:creationId xmlns:a16="http://schemas.microsoft.com/office/drawing/2014/main" id="{28E03B57-3CB5-D443-A930-88DCB9322C5E}"/>
                </a:ext>
              </a:extLst>
            </p:cNvPr>
            <p:cNvSpPr/>
            <p:nvPr/>
          </p:nvSpPr>
          <p:spPr>
            <a:xfrm>
              <a:off x="5959761" y="4020945"/>
              <a:ext cx="1805075" cy="1805075"/>
            </a:xfrm>
            <a:prstGeom prst="ellipse">
              <a:avLst/>
            </a:prstGeom>
            <a:solidFill>
              <a:srgbClr val="FFFFFF"/>
            </a:solidFill>
            <a:ln w="9525" cap="flat" cmpd="sng">
              <a:solidFill>
                <a:schemeClr val="bg1">
                  <a:lumMod val="65000"/>
                </a:schemeClr>
              </a:solidFill>
              <a:prstDash val="solid"/>
              <a:round/>
              <a:headEnd type="none" w="med" len="med"/>
              <a:tailEnd type="none" w="med" len="med"/>
            </a:ln>
          </p:spPr>
          <p:txBody>
            <a:bodyPr lIns="121900" tIns="121900" rIns="121900" bIns="121900" anchor="ctr" anchorCtr="0">
              <a:noAutofit/>
            </a:bodyPr>
            <a:lstStyle/>
            <a:p>
              <a:endParaRPr sz="2400">
                <a:ln>
                  <a:solidFill>
                    <a:schemeClr val="bg1">
                      <a:lumMod val="65000"/>
                    </a:schemeClr>
                  </a:solidFill>
                </a:ln>
                <a:solidFill>
                  <a:schemeClr val="bg1">
                    <a:lumMod val="65000"/>
                  </a:schemeClr>
                </a:solidFill>
              </a:endParaRPr>
            </a:p>
          </p:txBody>
        </p:sp>
        <p:pic>
          <p:nvPicPr>
            <p:cNvPr id="6" name="Shape 508">
              <a:extLst>
                <a:ext uri="{FF2B5EF4-FFF2-40B4-BE49-F238E27FC236}">
                  <a16:creationId xmlns:a16="http://schemas.microsoft.com/office/drawing/2014/main" id="{30D5F698-33E5-E547-B17B-BB3E61A998F7}"/>
                </a:ext>
              </a:extLst>
            </p:cNvPr>
            <p:cNvPicPr preferRelativeResize="0"/>
            <p:nvPr/>
          </p:nvPicPr>
          <p:blipFill rotWithShape="1">
            <a:blip r:embed="rId4" cstate="print">
              <a:alphaModFix/>
              <a:extLst>
                <a:ext uri="{28A0092B-C50C-407E-A947-70E740481C1C}">
                  <a14:useLocalDpi xmlns:a14="http://schemas.microsoft.com/office/drawing/2010/main"/>
                </a:ext>
              </a:extLst>
            </a:blip>
            <a:srcRect/>
            <a:stretch/>
          </p:blipFill>
          <p:spPr>
            <a:xfrm>
              <a:off x="6237175" y="4063877"/>
              <a:ext cx="1272712" cy="1719211"/>
            </a:xfrm>
            <a:prstGeom prst="rect">
              <a:avLst/>
            </a:prstGeom>
            <a:noFill/>
            <a:ln>
              <a:noFill/>
            </a:ln>
          </p:spPr>
        </p:pic>
      </p:grpSp>
      <p:cxnSp>
        <p:nvCxnSpPr>
          <p:cNvPr id="14" name="Straight Arrow Connector 13">
            <a:extLst>
              <a:ext uri="{FF2B5EF4-FFF2-40B4-BE49-F238E27FC236}">
                <a16:creationId xmlns:a16="http://schemas.microsoft.com/office/drawing/2014/main" id="{DFB996CA-9101-FB48-8E77-7415E8DDD328}"/>
              </a:ext>
            </a:extLst>
          </p:cNvPr>
          <p:cNvCxnSpPr>
            <a:cxnSpLocks/>
            <a:stCxn id="3" idx="3"/>
            <a:endCxn id="5" idx="2"/>
          </p:cNvCxnSpPr>
          <p:nvPr/>
        </p:nvCxnSpPr>
        <p:spPr>
          <a:xfrm>
            <a:off x="4613955" y="5302674"/>
            <a:ext cx="3336805" cy="22536"/>
          </a:xfrm>
          <a:prstGeom prst="straightConnector1">
            <a:avLst/>
          </a:prstGeom>
          <a:ln w="28575">
            <a:solidFill>
              <a:schemeClr val="bg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211BA3B-48F6-B847-A98B-DC1173F33E33}"/>
              </a:ext>
            </a:extLst>
          </p:cNvPr>
          <p:cNvCxnSpPr>
            <a:cxnSpLocks/>
          </p:cNvCxnSpPr>
          <p:nvPr/>
        </p:nvCxnSpPr>
        <p:spPr>
          <a:xfrm>
            <a:off x="9211499" y="5302675"/>
            <a:ext cx="2975623" cy="17296"/>
          </a:xfrm>
          <a:prstGeom prst="straightConnector1">
            <a:avLst/>
          </a:prstGeom>
          <a:ln w="28575">
            <a:solidFill>
              <a:schemeClr val="bg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9E619EFF-9AD9-5949-8315-E767A558AC7F}"/>
              </a:ext>
            </a:extLst>
          </p:cNvPr>
          <p:cNvSpPr txBox="1"/>
          <p:nvPr/>
        </p:nvSpPr>
        <p:spPr>
          <a:xfrm>
            <a:off x="5629316" y="4934308"/>
            <a:ext cx="1202079" cy="485933"/>
          </a:xfrm>
          <a:prstGeom prst="rect">
            <a:avLst/>
          </a:prstGeom>
          <a:noFill/>
        </p:spPr>
        <p:txBody>
          <a:bodyPr wrap="none" rtlCol="0">
            <a:normAutofit/>
          </a:bodyPr>
          <a:lstStyle/>
          <a:p>
            <a:r>
              <a:rPr lang="en-US" dirty="0">
                <a:solidFill>
                  <a:schemeClr val="bg2">
                    <a:lumMod val="50000"/>
                  </a:schemeClr>
                </a:solidFill>
                <a:latin typeface="Open Sans Light" panose="020B0306030504020204" pitchFamily="34" charset="0"/>
                <a:ea typeface="Open Sans Light" panose="020B0306030504020204" pitchFamily="34" charset="0"/>
                <a:cs typeface="Open Sans Light" panose="020B0306030504020204" pitchFamily="34" charset="0"/>
              </a:rPr>
              <a:t>Request</a:t>
            </a:r>
          </a:p>
        </p:txBody>
      </p:sp>
      <p:sp>
        <p:nvSpPr>
          <p:cNvPr id="18" name="TextBox 17">
            <a:extLst>
              <a:ext uri="{FF2B5EF4-FFF2-40B4-BE49-F238E27FC236}">
                <a16:creationId xmlns:a16="http://schemas.microsoft.com/office/drawing/2014/main" id="{D4BA6C89-CF7B-364D-B2EE-ACF5078F529E}"/>
              </a:ext>
            </a:extLst>
          </p:cNvPr>
          <p:cNvSpPr txBox="1"/>
          <p:nvPr/>
        </p:nvSpPr>
        <p:spPr>
          <a:xfrm>
            <a:off x="9416826" y="4934308"/>
            <a:ext cx="2770296" cy="485933"/>
          </a:xfrm>
          <a:prstGeom prst="rect">
            <a:avLst/>
          </a:prstGeom>
          <a:noFill/>
        </p:spPr>
        <p:txBody>
          <a:bodyPr wrap="none" rtlCol="0">
            <a:normAutofit/>
          </a:bodyPr>
          <a:lstStyle/>
          <a:p>
            <a:r>
              <a:rPr lang="en-US" dirty="0">
                <a:solidFill>
                  <a:schemeClr val="bg2">
                    <a:lumMod val="50000"/>
                  </a:schemeClr>
                </a:solidFill>
                <a:latin typeface="Open Sans Light" panose="020B0306030504020204" pitchFamily="34" charset="0"/>
                <a:ea typeface="Open Sans Light" panose="020B0306030504020204" pitchFamily="34" charset="0"/>
                <a:cs typeface="Open Sans Light" panose="020B0306030504020204" pitchFamily="34" charset="0"/>
              </a:rPr>
              <a:t>Authenticated Request</a:t>
            </a:r>
          </a:p>
        </p:txBody>
      </p:sp>
      <p:sp>
        <p:nvSpPr>
          <p:cNvPr id="20" name="TextBox 19">
            <a:extLst>
              <a:ext uri="{FF2B5EF4-FFF2-40B4-BE49-F238E27FC236}">
                <a16:creationId xmlns:a16="http://schemas.microsoft.com/office/drawing/2014/main" id="{6714C8CE-FE47-CA41-A1F1-48295EB62C70}"/>
              </a:ext>
            </a:extLst>
          </p:cNvPr>
          <p:cNvSpPr txBox="1"/>
          <p:nvPr/>
        </p:nvSpPr>
        <p:spPr>
          <a:xfrm>
            <a:off x="3136260" y="5955578"/>
            <a:ext cx="1202079" cy="485933"/>
          </a:xfrm>
          <a:prstGeom prst="rect">
            <a:avLst/>
          </a:prstGeom>
          <a:noFill/>
        </p:spPr>
        <p:txBody>
          <a:bodyPr wrap="none" rtlCol="0">
            <a:normAutofit/>
          </a:bodyPr>
          <a:lstStyle/>
          <a:p>
            <a:pPr algn="ctr"/>
            <a:r>
              <a:rPr lang="en-US" dirty="0">
                <a:solidFill>
                  <a:schemeClr val="bg2">
                    <a:lumMod val="50000"/>
                  </a:schemeClr>
                </a:solidFill>
                <a:latin typeface="Open Sans" panose="020B0606030504020204" pitchFamily="34" charset="0"/>
                <a:ea typeface="Open Sans" panose="020B0606030504020204" pitchFamily="34" charset="0"/>
                <a:cs typeface="Open Sans" panose="020B0606030504020204" pitchFamily="34" charset="0"/>
              </a:rPr>
              <a:t>Client Application</a:t>
            </a:r>
          </a:p>
        </p:txBody>
      </p:sp>
      <p:sp>
        <p:nvSpPr>
          <p:cNvPr id="21" name="TextBox 20">
            <a:extLst>
              <a:ext uri="{FF2B5EF4-FFF2-40B4-BE49-F238E27FC236}">
                <a16:creationId xmlns:a16="http://schemas.microsoft.com/office/drawing/2014/main" id="{817B6B6A-4DED-E94D-8000-C06480610747}"/>
              </a:ext>
            </a:extLst>
          </p:cNvPr>
          <p:cNvSpPr txBox="1"/>
          <p:nvPr/>
        </p:nvSpPr>
        <p:spPr>
          <a:xfrm>
            <a:off x="7980089" y="5955578"/>
            <a:ext cx="1202079" cy="485933"/>
          </a:xfrm>
          <a:prstGeom prst="rect">
            <a:avLst/>
          </a:prstGeom>
          <a:noFill/>
        </p:spPr>
        <p:txBody>
          <a:bodyPr wrap="none" rtlCol="0">
            <a:normAutofit/>
          </a:bodyPr>
          <a:lstStyle/>
          <a:p>
            <a:pPr algn="ctr"/>
            <a:r>
              <a:rPr lang="en-US" dirty="0">
                <a:solidFill>
                  <a:schemeClr val="bg2">
                    <a:lumMod val="50000"/>
                  </a:schemeClr>
                </a:solidFill>
                <a:latin typeface="Open Sans" panose="020B0606030504020204" pitchFamily="34" charset="0"/>
                <a:ea typeface="Open Sans" panose="020B0606030504020204" pitchFamily="34" charset="0"/>
                <a:cs typeface="Open Sans" panose="020B0606030504020204" pitchFamily="34" charset="0"/>
              </a:rPr>
              <a:t>Secretless</a:t>
            </a:r>
          </a:p>
        </p:txBody>
      </p:sp>
      <p:sp>
        <p:nvSpPr>
          <p:cNvPr id="11" name="Title 2">
            <a:extLst>
              <a:ext uri="{FF2B5EF4-FFF2-40B4-BE49-F238E27FC236}">
                <a16:creationId xmlns:a16="http://schemas.microsoft.com/office/drawing/2014/main" id="{170467C1-7B6E-5445-98FA-646B84916FCF}"/>
              </a:ext>
            </a:extLst>
          </p:cNvPr>
          <p:cNvSpPr txBox="1">
            <a:spLocks/>
          </p:cNvSpPr>
          <p:nvPr/>
        </p:nvSpPr>
        <p:spPr>
          <a:xfrm>
            <a:off x="329853" y="327667"/>
            <a:ext cx="11544823" cy="597620"/>
          </a:xfrm>
          <a:prstGeom prst="rect">
            <a:avLst/>
          </a:prstGeom>
        </p:spPr>
        <p:txBody>
          <a:bodyPr>
            <a:normAutofit fontScale="97500"/>
          </a:bodyPr>
          <a:lstStyle>
            <a:lvl1pPr algn="l" defTabSz="685800" rtl="0" eaLnBrk="1" latinLnBrk="0" hangingPunct="1">
              <a:lnSpc>
                <a:spcPct val="90000"/>
              </a:lnSpc>
              <a:spcBef>
                <a:spcPct val="0"/>
              </a:spcBef>
              <a:buNone/>
              <a:defRPr lang="en-US" sz="2100" b="1" i="0" kern="1200" cap="all" baseline="0" dirty="0">
                <a:solidFill>
                  <a:srgbClr val="0F2233"/>
                </a:solidFill>
                <a:latin typeface="Arial" charset="0"/>
                <a:ea typeface="Arial" charset="0"/>
                <a:cs typeface="Arial" charset="0"/>
              </a:defRPr>
            </a:lvl1pPr>
          </a:lstStyle>
          <a:p>
            <a:endParaRPr lang="en-US" sz="2000" dirty="0"/>
          </a:p>
        </p:txBody>
      </p:sp>
      <p:pic>
        <p:nvPicPr>
          <p:cNvPr id="19" name="Shape 502">
            <a:extLst>
              <a:ext uri="{FF2B5EF4-FFF2-40B4-BE49-F238E27FC236}">
                <a16:creationId xmlns:a16="http://schemas.microsoft.com/office/drawing/2014/main" id="{6E766B19-B851-ED43-8A92-D4C936CABBAA}"/>
              </a:ext>
            </a:extLst>
          </p:cNvPr>
          <p:cNvPicPr preferRelativeResize="0"/>
          <p:nvPr/>
        </p:nvPicPr>
        <p:blipFill rotWithShape="1">
          <a:blip r:embed="rId5" cstate="print">
            <a:alphaModFix/>
            <a:extLst>
              <a:ext uri="{28A0092B-C50C-407E-A947-70E740481C1C}">
                <a14:useLocalDpi xmlns:a14="http://schemas.microsoft.com/office/drawing/2010/main"/>
              </a:ext>
            </a:extLst>
          </a:blip>
          <a:srcRect/>
          <a:stretch/>
        </p:blipFill>
        <p:spPr>
          <a:xfrm>
            <a:off x="8101823" y="1654603"/>
            <a:ext cx="958609" cy="1648972"/>
          </a:xfrm>
          <a:prstGeom prst="rect">
            <a:avLst/>
          </a:prstGeom>
          <a:noFill/>
          <a:ln>
            <a:noFill/>
          </a:ln>
        </p:spPr>
      </p:pic>
      <p:cxnSp>
        <p:nvCxnSpPr>
          <p:cNvPr id="23" name="Straight Arrow Connector 22">
            <a:extLst>
              <a:ext uri="{FF2B5EF4-FFF2-40B4-BE49-F238E27FC236}">
                <a16:creationId xmlns:a16="http://schemas.microsoft.com/office/drawing/2014/main" id="{675AF197-4FDB-144C-893E-731C3F559587}"/>
              </a:ext>
            </a:extLst>
          </p:cNvPr>
          <p:cNvCxnSpPr>
            <a:cxnSpLocks/>
            <a:stCxn id="5" idx="0"/>
            <a:endCxn id="19" idx="2"/>
          </p:cNvCxnSpPr>
          <p:nvPr/>
        </p:nvCxnSpPr>
        <p:spPr>
          <a:xfrm flipH="1" flipV="1">
            <a:off x="8581128" y="3303575"/>
            <a:ext cx="2" cy="1391265"/>
          </a:xfrm>
          <a:prstGeom prst="straightConnector1">
            <a:avLst/>
          </a:prstGeom>
          <a:ln w="28575">
            <a:solidFill>
              <a:schemeClr val="bg2">
                <a:lumMod val="60000"/>
                <a:lumOff val="4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ABB67982-B46E-8B40-8D2B-18A2FF564C49}"/>
              </a:ext>
            </a:extLst>
          </p:cNvPr>
          <p:cNvSpPr txBox="1"/>
          <p:nvPr/>
        </p:nvSpPr>
        <p:spPr>
          <a:xfrm>
            <a:off x="7590429" y="976395"/>
            <a:ext cx="1981396" cy="800967"/>
          </a:xfrm>
          <a:prstGeom prst="rect">
            <a:avLst/>
          </a:prstGeom>
          <a:noFill/>
        </p:spPr>
        <p:txBody>
          <a:bodyPr wrap="none" rtlCol="0">
            <a:normAutofit/>
          </a:bodyPr>
          <a:lstStyle/>
          <a:p>
            <a:pPr algn="ctr"/>
            <a:r>
              <a:rPr lang="en-US" b="1" dirty="0">
                <a:solidFill>
                  <a:schemeClr val="bg2">
                    <a:lumMod val="50000"/>
                  </a:schemeClr>
                </a:solidFill>
                <a:latin typeface="Open Sans" panose="020B0606030504020204" pitchFamily="34" charset="0"/>
                <a:ea typeface="Open Sans" panose="020B0606030504020204" pitchFamily="34" charset="0"/>
                <a:cs typeface="Open Sans" panose="020B0606030504020204" pitchFamily="34" charset="0"/>
              </a:rPr>
              <a:t>Secretless</a:t>
            </a:r>
          </a:p>
          <a:p>
            <a:pPr algn="ctr"/>
            <a:r>
              <a:rPr lang="en-US" b="1" dirty="0">
                <a:solidFill>
                  <a:schemeClr val="bg2">
                    <a:lumMod val="50000"/>
                  </a:schemeClr>
                </a:solidFill>
                <a:latin typeface="Open Sans" panose="020B0606030504020204" pitchFamily="34" charset="0"/>
                <a:ea typeface="Open Sans" panose="020B0606030504020204" pitchFamily="34" charset="0"/>
                <a:cs typeface="Open Sans" panose="020B0606030504020204" pitchFamily="34" charset="0"/>
              </a:rPr>
              <a:t>Server</a:t>
            </a:r>
          </a:p>
        </p:txBody>
      </p:sp>
      <p:sp>
        <p:nvSpPr>
          <p:cNvPr id="25" name="TextBox 24">
            <a:extLst>
              <a:ext uri="{FF2B5EF4-FFF2-40B4-BE49-F238E27FC236}">
                <a16:creationId xmlns:a16="http://schemas.microsoft.com/office/drawing/2014/main" id="{5E7AECC5-1042-714D-B14C-97215E6845FD}"/>
              </a:ext>
            </a:extLst>
          </p:cNvPr>
          <p:cNvSpPr txBox="1"/>
          <p:nvPr/>
        </p:nvSpPr>
        <p:spPr>
          <a:xfrm>
            <a:off x="609600" y="1116498"/>
            <a:ext cx="6980781" cy="3578342"/>
          </a:xfrm>
          <a:prstGeom prst="rect">
            <a:avLst/>
          </a:prstGeom>
          <a:noFill/>
        </p:spPr>
        <p:txBody>
          <a:bodyPr wrap="square" rtlCol="0">
            <a:noAutofit/>
          </a:bodyPr>
          <a:lstStyle/>
          <a:p>
            <a:r>
              <a:rPr lang="en-US" b="1" dirty="0">
                <a:latin typeface="Open Sans Semibold" panose="020B0606030504020204" pitchFamily="34" charset="0"/>
                <a:ea typeface="Open Sans Semibold" panose="020B0606030504020204" pitchFamily="34" charset="0"/>
                <a:cs typeface="Open Sans Semibold" panose="020B0606030504020204" pitchFamily="34" charset="0"/>
              </a:rPr>
              <a:t>Traffic Analysis</a:t>
            </a:r>
          </a:p>
          <a:p>
            <a:r>
              <a:rPr lang="en-US" dirty="0">
                <a:latin typeface="Open Sans" panose="020B0606030504020204" pitchFamily="34" charset="0"/>
                <a:ea typeface="Open Sans" panose="020B0606030504020204" pitchFamily="34" charset="0"/>
                <a:cs typeface="Open Sans" panose="020B0606030504020204" pitchFamily="34" charset="0"/>
              </a:rPr>
              <a:t>Notify and respond to abnormal traffic patterns</a:t>
            </a:r>
          </a:p>
          <a:p>
            <a:pPr>
              <a:spcBef>
                <a:spcPts val="1200"/>
              </a:spcBef>
            </a:pPr>
            <a:r>
              <a:rPr lang="en-US" b="1" dirty="0">
                <a:latin typeface="Open Sans Semibold" panose="020B0606030504020204" pitchFamily="34" charset="0"/>
                <a:ea typeface="Open Sans Semibold" panose="020B0606030504020204" pitchFamily="34" charset="0"/>
                <a:cs typeface="Open Sans Semibold" panose="020B0606030504020204" pitchFamily="34" charset="0"/>
              </a:rPr>
              <a:t>Traffic Filtering</a:t>
            </a:r>
          </a:p>
          <a:p>
            <a:r>
              <a:rPr lang="en-US" dirty="0">
                <a:latin typeface="Open Sans" panose="020B0606030504020204" pitchFamily="34" charset="0"/>
                <a:ea typeface="Open Sans" panose="020B0606030504020204" pitchFamily="34" charset="0"/>
                <a:cs typeface="Open Sans" panose="020B0606030504020204" pitchFamily="34" charset="0"/>
              </a:rPr>
              <a:t>Blacklist certain keywords or message types sent from the client</a:t>
            </a:r>
          </a:p>
          <a:p>
            <a:pPr>
              <a:spcBef>
                <a:spcPts val="1200"/>
              </a:spcBef>
            </a:pPr>
            <a:r>
              <a:rPr lang="en-US" b="1" dirty="0">
                <a:latin typeface="Open Sans Semibold" panose="020B0606030504020204" pitchFamily="34" charset="0"/>
                <a:ea typeface="Open Sans Semibold" panose="020B0606030504020204" pitchFamily="34" charset="0"/>
                <a:cs typeface="Open Sans Semibold" panose="020B0606030504020204" pitchFamily="34" charset="0"/>
              </a:rPr>
              <a:t>Access Restrictions</a:t>
            </a:r>
          </a:p>
          <a:p>
            <a:r>
              <a:rPr lang="en-US" dirty="0">
                <a:latin typeface="Open Sans" panose="020B0606030504020204" pitchFamily="34" charset="0"/>
                <a:ea typeface="Open Sans" panose="020B0606030504020204" pitchFamily="34" charset="0"/>
                <a:cs typeface="Open Sans" panose="020B0606030504020204" pitchFamily="34" charset="0"/>
              </a:rPr>
              <a:t>Based on time, service type, geography or human intervention</a:t>
            </a:r>
          </a:p>
          <a:p>
            <a:pPr>
              <a:spcBef>
                <a:spcPts val="1200"/>
              </a:spcBef>
            </a:pPr>
            <a:r>
              <a:rPr lang="en-US" b="1" dirty="0">
                <a:latin typeface="Open Sans Semibold" panose="020B0606030504020204" pitchFamily="34" charset="0"/>
                <a:ea typeface="Open Sans Semibold" panose="020B0606030504020204" pitchFamily="34" charset="0"/>
                <a:cs typeface="Open Sans Semibold" panose="020B0606030504020204" pitchFamily="34" charset="0"/>
              </a:rPr>
              <a:t>Streamlined application onboarding workflows</a:t>
            </a:r>
          </a:p>
          <a:p>
            <a:r>
              <a:rPr lang="en-US" dirty="0">
                <a:latin typeface="Open Sans" panose="020B0606030504020204" pitchFamily="34" charset="0"/>
                <a:ea typeface="Open Sans" panose="020B0606030504020204" pitchFamily="34" charset="0"/>
                <a:cs typeface="Open Sans" panose="020B0606030504020204" pitchFamily="34" charset="0"/>
              </a:rPr>
              <a:t>Out of the box or plugged into your existing ticketing system</a:t>
            </a:r>
          </a:p>
          <a:p>
            <a:pPr>
              <a:spcBef>
                <a:spcPts val="1200"/>
              </a:spcBef>
            </a:pPr>
            <a:r>
              <a:rPr lang="en-US" b="1" dirty="0">
                <a:latin typeface="Open Sans Semibold" panose="020B0606030504020204" pitchFamily="34" charset="0"/>
                <a:ea typeface="Open Sans Semibold" panose="020B0606030504020204" pitchFamily="34" charset="0"/>
                <a:cs typeface="Open Sans Semibold" panose="020B0606030504020204" pitchFamily="34" charset="0"/>
              </a:rPr>
              <a:t>Detailed audit logs and metadata aggregation</a:t>
            </a:r>
          </a:p>
          <a:p>
            <a:r>
              <a:rPr lang="en-US" dirty="0">
                <a:latin typeface="Open Sans" panose="020B0606030504020204" pitchFamily="34" charset="0"/>
                <a:ea typeface="Open Sans" panose="020B0606030504020204" pitchFamily="34" charset="0"/>
                <a:cs typeface="Open Sans" panose="020B0606030504020204" pitchFamily="34" charset="0"/>
              </a:rPr>
              <a:t>Provide deep context to facilitate faster, well-informed decision making</a:t>
            </a:r>
          </a:p>
        </p:txBody>
      </p:sp>
      <p:sp>
        <p:nvSpPr>
          <p:cNvPr id="27" name="TextBox 26">
            <a:extLst>
              <a:ext uri="{FF2B5EF4-FFF2-40B4-BE49-F238E27FC236}">
                <a16:creationId xmlns:a16="http://schemas.microsoft.com/office/drawing/2014/main" id="{6380A84C-0662-D642-9E9C-371422D4BF63}"/>
              </a:ext>
            </a:extLst>
          </p:cNvPr>
          <p:cNvSpPr txBox="1"/>
          <p:nvPr/>
        </p:nvSpPr>
        <p:spPr>
          <a:xfrm>
            <a:off x="8668331" y="3691644"/>
            <a:ext cx="2770296" cy="649346"/>
          </a:xfrm>
          <a:prstGeom prst="rect">
            <a:avLst/>
          </a:prstGeom>
          <a:noFill/>
        </p:spPr>
        <p:txBody>
          <a:bodyPr wrap="square" rtlCol="0">
            <a:noAutofit/>
          </a:bodyPr>
          <a:lstStyle/>
          <a:p>
            <a:r>
              <a:rPr lang="en-US" dirty="0">
                <a:solidFill>
                  <a:schemeClr val="bg2">
                    <a:lumMod val="50000"/>
                  </a:schemeClr>
                </a:solidFill>
                <a:latin typeface="Open Sans Light" panose="020B0306030504020204" pitchFamily="34" charset="0"/>
                <a:ea typeface="Open Sans Light" panose="020B0306030504020204" pitchFamily="34" charset="0"/>
                <a:cs typeface="Open Sans Light" panose="020B0306030504020204" pitchFamily="34" charset="0"/>
              </a:rPr>
              <a:t>Reporting &amp; Policy </a:t>
            </a:r>
          </a:p>
          <a:p>
            <a:r>
              <a:rPr lang="en-US" dirty="0">
                <a:solidFill>
                  <a:schemeClr val="bg2">
                    <a:lumMod val="50000"/>
                  </a:schemeClr>
                </a:solidFill>
                <a:latin typeface="Open Sans Light" panose="020B0306030504020204" pitchFamily="34" charset="0"/>
                <a:ea typeface="Open Sans Light" panose="020B0306030504020204" pitchFamily="34" charset="0"/>
                <a:cs typeface="Open Sans Light" panose="020B0306030504020204" pitchFamily="34" charset="0"/>
              </a:rPr>
              <a:t>Enforcement</a:t>
            </a:r>
          </a:p>
        </p:txBody>
      </p:sp>
      <p:cxnSp>
        <p:nvCxnSpPr>
          <p:cNvPr id="4" name="Straight Arrow Connector 3">
            <a:extLst>
              <a:ext uri="{FF2B5EF4-FFF2-40B4-BE49-F238E27FC236}">
                <a16:creationId xmlns:a16="http://schemas.microsoft.com/office/drawing/2014/main" id="{F30255D0-23A2-E54E-889F-F09B32E5187D}"/>
              </a:ext>
            </a:extLst>
          </p:cNvPr>
          <p:cNvCxnSpPr>
            <a:stCxn id="3" idx="3"/>
            <a:endCxn id="5" idx="2"/>
          </p:cNvCxnSpPr>
          <p:nvPr/>
        </p:nvCxnSpPr>
        <p:spPr>
          <a:xfrm>
            <a:off x="4613955" y="5302674"/>
            <a:ext cx="3336805" cy="2253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D1A04B63-2056-C24A-8024-EE56B63CF975}"/>
              </a:ext>
            </a:extLst>
          </p:cNvPr>
          <p:cNvCxnSpPr>
            <a:cxnSpLocks/>
            <a:stCxn id="19" idx="2"/>
          </p:cNvCxnSpPr>
          <p:nvPr/>
        </p:nvCxnSpPr>
        <p:spPr>
          <a:xfrm>
            <a:off x="8581128" y="3303575"/>
            <a:ext cx="0" cy="134619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885276C4-FAD9-AC45-A62E-F3A472267F1D}"/>
              </a:ext>
            </a:extLst>
          </p:cNvPr>
          <p:cNvCxnSpPr>
            <a:cxnSpLocks/>
          </p:cNvCxnSpPr>
          <p:nvPr/>
        </p:nvCxnSpPr>
        <p:spPr>
          <a:xfrm>
            <a:off x="9238759" y="5319971"/>
            <a:ext cx="2948363"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 name="Title 1">
            <a:extLst>
              <a:ext uri="{FF2B5EF4-FFF2-40B4-BE49-F238E27FC236}">
                <a16:creationId xmlns:a16="http://schemas.microsoft.com/office/drawing/2014/main" id="{D0A948D5-58A2-6346-8741-130E289E269D}"/>
              </a:ext>
            </a:extLst>
          </p:cNvPr>
          <p:cNvSpPr>
            <a:spLocks noGrp="1"/>
          </p:cNvSpPr>
          <p:nvPr>
            <p:ph type="title"/>
          </p:nvPr>
        </p:nvSpPr>
        <p:spPr/>
        <p:txBody>
          <a:bodyPr/>
          <a:lstStyle/>
          <a:p>
            <a:r>
              <a:rPr lang="en-US" dirty="0"/>
              <a:t>“</a:t>
            </a:r>
            <a:r>
              <a:rPr lang="en-US" dirty="0" err="1"/>
              <a:t>Secretless</a:t>
            </a:r>
            <a:r>
              <a:rPr lang="en-US" dirty="0"/>
              <a:t>” Security Management</a:t>
            </a:r>
            <a:br>
              <a:rPr lang="en-US" dirty="0"/>
            </a:br>
            <a:r>
              <a:rPr lang="en-US" sz="2000" i="1" dirty="0"/>
              <a:t>Centralized Governance &amp; Workflows </a:t>
            </a:r>
            <a:endParaRPr lang="en-US" i="1" dirty="0"/>
          </a:p>
        </p:txBody>
      </p:sp>
    </p:spTree>
    <p:extLst>
      <p:ext uri="{BB962C8B-B14F-4D97-AF65-F5344CB8AC3E}">
        <p14:creationId xmlns:p14="http://schemas.microsoft.com/office/powerpoint/2010/main" val="1875509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51B033-ACEA-694E-B11E-2163D15AB597}"/>
              </a:ext>
            </a:extLst>
          </p:cNvPr>
          <p:cNvSpPr>
            <a:spLocks noGrp="1"/>
          </p:cNvSpPr>
          <p:nvPr>
            <p:ph type="title"/>
          </p:nvPr>
        </p:nvSpPr>
        <p:spPr/>
        <p:txBody>
          <a:bodyPr/>
          <a:lstStyle/>
          <a:p>
            <a:r>
              <a:rPr lang="en-US" dirty="0"/>
              <a:t>Policy Reference Model</a:t>
            </a:r>
          </a:p>
        </p:txBody>
      </p:sp>
      <p:cxnSp>
        <p:nvCxnSpPr>
          <p:cNvPr id="4" name="Elbow Connector 3">
            <a:extLst>
              <a:ext uri="{FF2B5EF4-FFF2-40B4-BE49-F238E27FC236}">
                <a16:creationId xmlns:a16="http://schemas.microsoft.com/office/drawing/2014/main" id="{95D1A751-7268-454E-A1DF-EE58ED2C540A}"/>
              </a:ext>
            </a:extLst>
          </p:cNvPr>
          <p:cNvCxnSpPr>
            <a:cxnSpLocks/>
            <a:stCxn id="5" idx="2"/>
            <a:endCxn id="11" idx="0"/>
          </p:cNvCxnSpPr>
          <p:nvPr/>
        </p:nvCxnSpPr>
        <p:spPr>
          <a:xfrm rot="16200000" flipH="1">
            <a:off x="6424427" y="1551742"/>
            <a:ext cx="898991" cy="1555845"/>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5" name="Rounded Rectangle 4">
            <a:extLst>
              <a:ext uri="{FF2B5EF4-FFF2-40B4-BE49-F238E27FC236}">
                <a16:creationId xmlns:a16="http://schemas.microsoft.com/office/drawing/2014/main" id="{C9BAAAF7-B24E-0A4A-9991-342F076DA14A}"/>
              </a:ext>
            </a:extLst>
          </p:cNvPr>
          <p:cNvSpPr/>
          <p:nvPr/>
        </p:nvSpPr>
        <p:spPr>
          <a:xfrm>
            <a:off x="5572018" y="1489752"/>
            <a:ext cx="1047964" cy="3904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cxnSp>
        <p:nvCxnSpPr>
          <p:cNvPr id="8" name="Elbow Connector 7">
            <a:extLst>
              <a:ext uri="{FF2B5EF4-FFF2-40B4-BE49-F238E27FC236}">
                <a16:creationId xmlns:a16="http://schemas.microsoft.com/office/drawing/2014/main" id="{6B5C96F4-8BE3-424E-9F97-38711561F6DB}"/>
              </a:ext>
            </a:extLst>
          </p:cNvPr>
          <p:cNvCxnSpPr>
            <a:cxnSpLocks/>
            <a:stCxn id="5" idx="2"/>
            <a:endCxn id="10" idx="0"/>
          </p:cNvCxnSpPr>
          <p:nvPr/>
        </p:nvCxnSpPr>
        <p:spPr>
          <a:xfrm rot="5400000">
            <a:off x="3048429" y="-268413"/>
            <a:ext cx="898989" cy="5196155"/>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10" name="Rounded Rectangle 9">
            <a:extLst>
              <a:ext uri="{FF2B5EF4-FFF2-40B4-BE49-F238E27FC236}">
                <a16:creationId xmlns:a16="http://schemas.microsoft.com/office/drawing/2014/main" id="{8E6AB4F9-473B-3B4C-8C43-896FCFEA1649}"/>
              </a:ext>
            </a:extLst>
          </p:cNvPr>
          <p:cNvSpPr/>
          <p:nvPr/>
        </p:nvSpPr>
        <p:spPr>
          <a:xfrm>
            <a:off x="174661" y="2779159"/>
            <a:ext cx="1450368" cy="3904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conjur</a:t>
            </a:r>
            <a:endParaRPr lang="en-US" dirty="0"/>
          </a:p>
        </p:txBody>
      </p:sp>
      <p:sp>
        <p:nvSpPr>
          <p:cNvPr id="11" name="Rounded Rectangle 10">
            <a:extLst>
              <a:ext uri="{FF2B5EF4-FFF2-40B4-BE49-F238E27FC236}">
                <a16:creationId xmlns:a16="http://schemas.microsoft.com/office/drawing/2014/main" id="{D42D34DF-D6C2-2E45-A373-ED7BF95708FD}"/>
              </a:ext>
            </a:extLst>
          </p:cNvPr>
          <p:cNvSpPr/>
          <p:nvPr/>
        </p:nvSpPr>
        <p:spPr>
          <a:xfrm>
            <a:off x="7018699" y="2779161"/>
            <a:ext cx="1266291" cy="3904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appteam1</a:t>
            </a:r>
          </a:p>
        </p:txBody>
      </p:sp>
      <p:sp>
        <p:nvSpPr>
          <p:cNvPr id="16" name="Rounded Rectangle 15">
            <a:extLst>
              <a:ext uri="{FF2B5EF4-FFF2-40B4-BE49-F238E27FC236}">
                <a16:creationId xmlns:a16="http://schemas.microsoft.com/office/drawing/2014/main" id="{1DD01C18-9E8B-EE4B-A64C-6533D1F56110}"/>
              </a:ext>
            </a:extLst>
          </p:cNvPr>
          <p:cNvSpPr/>
          <p:nvPr/>
        </p:nvSpPr>
        <p:spPr>
          <a:xfrm>
            <a:off x="1094197" y="3472239"/>
            <a:ext cx="1450369" cy="3904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authn-k8s</a:t>
            </a:r>
          </a:p>
        </p:txBody>
      </p:sp>
      <p:sp>
        <p:nvSpPr>
          <p:cNvPr id="17" name="Rounded Rectangle 16">
            <a:extLst>
              <a:ext uri="{FF2B5EF4-FFF2-40B4-BE49-F238E27FC236}">
                <a16:creationId xmlns:a16="http://schemas.microsoft.com/office/drawing/2014/main" id="{A4CBE3B7-390F-7240-B92F-D1615A2895FE}"/>
              </a:ext>
            </a:extLst>
          </p:cNvPr>
          <p:cNvSpPr/>
          <p:nvPr/>
        </p:nvSpPr>
        <p:spPr>
          <a:xfrm>
            <a:off x="1094196" y="4679442"/>
            <a:ext cx="1450369" cy="3904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authn</a:t>
            </a:r>
            <a:r>
              <a:rPr lang="en-US" dirty="0"/>
              <a:t>-azure</a:t>
            </a:r>
          </a:p>
        </p:txBody>
      </p:sp>
      <p:sp>
        <p:nvSpPr>
          <p:cNvPr id="18" name="Rounded Rectangle 17">
            <a:extLst>
              <a:ext uri="{FF2B5EF4-FFF2-40B4-BE49-F238E27FC236}">
                <a16:creationId xmlns:a16="http://schemas.microsoft.com/office/drawing/2014/main" id="{03F9EF04-7A8F-6B4A-AD8A-34092D43EB29}"/>
              </a:ext>
            </a:extLst>
          </p:cNvPr>
          <p:cNvSpPr/>
          <p:nvPr/>
        </p:nvSpPr>
        <p:spPr>
          <a:xfrm>
            <a:off x="1880170" y="4016918"/>
            <a:ext cx="1450369" cy="3904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cluster-id</a:t>
            </a:r>
          </a:p>
        </p:txBody>
      </p:sp>
      <p:sp>
        <p:nvSpPr>
          <p:cNvPr id="19" name="Rounded Rectangle 18">
            <a:extLst>
              <a:ext uri="{FF2B5EF4-FFF2-40B4-BE49-F238E27FC236}">
                <a16:creationId xmlns:a16="http://schemas.microsoft.com/office/drawing/2014/main" id="{13993375-A24E-5D4A-AF08-D8D7E474EFD8}"/>
              </a:ext>
            </a:extLst>
          </p:cNvPr>
          <p:cNvSpPr/>
          <p:nvPr/>
        </p:nvSpPr>
        <p:spPr>
          <a:xfrm>
            <a:off x="1880170" y="5254677"/>
            <a:ext cx="1450369" cy="3904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tenant-id</a:t>
            </a:r>
          </a:p>
        </p:txBody>
      </p:sp>
      <p:cxnSp>
        <p:nvCxnSpPr>
          <p:cNvPr id="24" name="Elbow Connector 23">
            <a:extLst>
              <a:ext uri="{FF2B5EF4-FFF2-40B4-BE49-F238E27FC236}">
                <a16:creationId xmlns:a16="http://schemas.microsoft.com/office/drawing/2014/main" id="{53435D38-F42B-8C47-B0A3-A0C78165B846}"/>
              </a:ext>
            </a:extLst>
          </p:cNvPr>
          <p:cNvCxnSpPr>
            <a:cxnSpLocks/>
            <a:stCxn id="5" idx="2"/>
            <a:endCxn id="12" idx="0"/>
          </p:cNvCxnSpPr>
          <p:nvPr/>
        </p:nvCxnSpPr>
        <p:spPr>
          <a:xfrm rot="5400000">
            <a:off x="4313512" y="996670"/>
            <a:ext cx="898989" cy="2665989"/>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sp>
        <p:nvSpPr>
          <p:cNvPr id="12" name="Rounded Rectangle 11">
            <a:extLst>
              <a:ext uri="{FF2B5EF4-FFF2-40B4-BE49-F238E27FC236}">
                <a16:creationId xmlns:a16="http://schemas.microsoft.com/office/drawing/2014/main" id="{D0264B58-8740-9A46-86FF-6368C98CD90A}"/>
              </a:ext>
            </a:extLst>
          </p:cNvPr>
          <p:cNvSpPr/>
          <p:nvPr/>
        </p:nvSpPr>
        <p:spPr>
          <a:xfrm>
            <a:off x="2906029" y="2779159"/>
            <a:ext cx="1047964" cy="3904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Vault</a:t>
            </a:r>
          </a:p>
        </p:txBody>
      </p:sp>
      <p:sp>
        <p:nvSpPr>
          <p:cNvPr id="13" name="Rounded Rectangle 12">
            <a:extLst>
              <a:ext uri="{FF2B5EF4-FFF2-40B4-BE49-F238E27FC236}">
                <a16:creationId xmlns:a16="http://schemas.microsoft.com/office/drawing/2014/main" id="{35350AF0-CD73-1744-B7F3-E0AEFDA40B70}"/>
              </a:ext>
            </a:extLst>
          </p:cNvPr>
          <p:cNvSpPr/>
          <p:nvPr/>
        </p:nvSpPr>
        <p:spPr>
          <a:xfrm>
            <a:off x="3597394" y="3472239"/>
            <a:ext cx="1142771" cy="3904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SyncTag1</a:t>
            </a:r>
          </a:p>
        </p:txBody>
      </p:sp>
      <p:sp>
        <p:nvSpPr>
          <p:cNvPr id="14" name="Rounded Rectangle 13">
            <a:extLst>
              <a:ext uri="{FF2B5EF4-FFF2-40B4-BE49-F238E27FC236}">
                <a16:creationId xmlns:a16="http://schemas.microsoft.com/office/drawing/2014/main" id="{36118ABA-9EB3-BA41-AAD7-8B6E53794B93}"/>
              </a:ext>
            </a:extLst>
          </p:cNvPr>
          <p:cNvSpPr/>
          <p:nvPr/>
        </p:nvSpPr>
        <p:spPr>
          <a:xfrm>
            <a:off x="4279031" y="4037392"/>
            <a:ext cx="1701355" cy="3904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appteam1-safe</a:t>
            </a:r>
          </a:p>
        </p:txBody>
      </p:sp>
      <p:cxnSp>
        <p:nvCxnSpPr>
          <p:cNvPr id="27" name="Elbow Connector 26">
            <a:extLst>
              <a:ext uri="{FF2B5EF4-FFF2-40B4-BE49-F238E27FC236}">
                <a16:creationId xmlns:a16="http://schemas.microsoft.com/office/drawing/2014/main" id="{08E45AC2-8451-EC42-8DCB-75DF44CBF03A}"/>
              </a:ext>
            </a:extLst>
          </p:cNvPr>
          <p:cNvCxnSpPr>
            <a:cxnSpLocks/>
            <a:stCxn id="12" idx="2"/>
            <a:endCxn id="13" idx="1"/>
          </p:cNvCxnSpPr>
          <p:nvPr/>
        </p:nvCxnSpPr>
        <p:spPr>
          <a:xfrm rot="16200000" flipH="1">
            <a:off x="3264767" y="3334820"/>
            <a:ext cx="497871" cy="167383"/>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31" name="Elbow Connector 30">
            <a:extLst>
              <a:ext uri="{FF2B5EF4-FFF2-40B4-BE49-F238E27FC236}">
                <a16:creationId xmlns:a16="http://schemas.microsoft.com/office/drawing/2014/main" id="{B07F346C-7426-7B44-A426-7E55D81E959C}"/>
              </a:ext>
            </a:extLst>
          </p:cNvPr>
          <p:cNvCxnSpPr>
            <a:cxnSpLocks/>
            <a:stCxn id="13" idx="2"/>
            <a:endCxn id="14" idx="1"/>
          </p:cNvCxnSpPr>
          <p:nvPr/>
        </p:nvCxnSpPr>
        <p:spPr>
          <a:xfrm rot="16200000" flipH="1">
            <a:off x="4038933" y="3992503"/>
            <a:ext cx="369944" cy="110251"/>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35" name="Elbow Connector 34">
            <a:extLst>
              <a:ext uri="{FF2B5EF4-FFF2-40B4-BE49-F238E27FC236}">
                <a16:creationId xmlns:a16="http://schemas.microsoft.com/office/drawing/2014/main" id="{9919BA12-BC68-9841-9598-84293EDAE59F}"/>
              </a:ext>
            </a:extLst>
          </p:cNvPr>
          <p:cNvCxnSpPr>
            <a:cxnSpLocks/>
            <a:stCxn id="10" idx="2"/>
            <a:endCxn id="16" idx="1"/>
          </p:cNvCxnSpPr>
          <p:nvPr/>
        </p:nvCxnSpPr>
        <p:spPr>
          <a:xfrm rot="16200000" flipH="1">
            <a:off x="748086" y="3321336"/>
            <a:ext cx="497871" cy="194352"/>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38" name="Elbow Connector 37">
            <a:extLst>
              <a:ext uri="{FF2B5EF4-FFF2-40B4-BE49-F238E27FC236}">
                <a16:creationId xmlns:a16="http://schemas.microsoft.com/office/drawing/2014/main" id="{12913564-45C4-1945-8FA6-46F9DE4E409E}"/>
              </a:ext>
            </a:extLst>
          </p:cNvPr>
          <p:cNvCxnSpPr>
            <a:cxnSpLocks/>
            <a:stCxn id="16" idx="2"/>
            <a:endCxn id="18" idx="1"/>
          </p:cNvCxnSpPr>
          <p:nvPr/>
        </p:nvCxnSpPr>
        <p:spPr>
          <a:xfrm rot="16200000" flipH="1">
            <a:off x="1675041" y="4006998"/>
            <a:ext cx="349470" cy="60788"/>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41" name="Elbow Connector 40">
            <a:extLst>
              <a:ext uri="{FF2B5EF4-FFF2-40B4-BE49-F238E27FC236}">
                <a16:creationId xmlns:a16="http://schemas.microsoft.com/office/drawing/2014/main" id="{DBF2DA4E-8FB6-E84F-8A9F-EC8F6AC297D7}"/>
              </a:ext>
            </a:extLst>
          </p:cNvPr>
          <p:cNvCxnSpPr>
            <a:cxnSpLocks/>
            <a:stCxn id="10" idx="2"/>
            <a:endCxn id="17" idx="1"/>
          </p:cNvCxnSpPr>
          <p:nvPr/>
        </p:nvCxnSpPr>
        <p:spPr>
          <a:xfrm rot="16200000" flipH="1">
            <a:off x="144483" y="3924938"/>
            <a:ext cx="1705074" cy="194351"/>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45" name="Elbow Connector 44">
            <a:extLst>
              <a:ext uri="{FF2B5EF4-FFF2-40B4-BE49-F238E27FC236}">
                <a16:creationId xmlns:a16="http://schemas.microsoft.com/office/drawing/2014/main" id="{B660031F-4668-F945-85F0-9078CCAA0199}"/>
              </a:ext>
            </a:extLst>
          </p:cNvPr>
          <p:cNvCxnSpPr>
            <a:cxnSpLocks/>
            <a:stCxn id="17" idx="2"/>
            <a:endCxn id="19" idx="1"/>
          </p:cNvCxnSpPr>
          <p:nvPr/>
        </p:nvCxnSpPr>
        <p:spPr>
          <a:xfrm rot="16200000" flipH="1">
            <a:off x="1659762" y="5229478"/>
            <a:ext cx="380026" cy="60789"/>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57" name="Rounded Rectangle 56">
            <a:extLst>
              <a:ext uri="{FF2B5EF4-FFF2-40B4-BE49-F238E27FC236}">
                <a16:creationId xmlns:a16="http://schemas.microsoft.com/office/drawing/2014/main" id="{B0C777EB-4CAD-D84F-9695-C9B96924DCCA}"/>
              </a:ext>
            </a:extLst>
          </p:cNvPr>
          <p:cNvSpPr/>
          <p:nvPr/>
        </p:nvSpPr>
        <p:spPr>
          <a:xfrm>
            <a:off x="4279031" y="4610755"/>
            <a:ext cx="1701355" cy="3904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appteam2-safe</a:t>
            </a:r>
          </a:p>
        </p:txBody>
      </p:sp>
      <p:cxnSp>
        <p:nvCxnSpPr>
          <p:cNvPr id="58" name="Elbow Connector 57">
            <a:extLst>
              <a:ext uri="{FF2B5EF4-FFF2-40B4-BE49-F238E27FC236}">
                <a16:creationId xmlns:a16="http://schemas.microsoft.com/office/drawing/2014/main" id="{76FAFA55-011A-B54D-930E-7FF59EE94E04}"/>
              </a:ext>
            </a:extLst>
          </p:cNvPr>
          <p:cNvCxnSpPr>
            <a:cxnSpLocks/>
            <a:stCxn id="13" idx="2"/>
            <a:endCxn id="57" idx="1"/>
          </p:cNvCxnSpPr>
          <p:nvPr/>
        </p:nvCxnSpPr>
        <p:spPr>
          <a:xfrm rot="16200000" flipH="1">
            <a:off x="3752252" y="4279184"/>
            <a:ext cx="943307" cy="110251"/>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61" name="Rounded Rectangle 60">
            <a:extLst>
              <a:ext uri="{FF2B5EF4-FFF2-40B4-BE49-F238E27FC236}">
                <a16:creationId xmlns:a16="http://schemas.microsoft.com/office/drawing/2014/main" id="{DE6CA747-AD72-0A41-A2AB-E59958072AC1}"/>
              </a:ext>
            </a:extLst>
          </p:cNvPr>
          <p:cNvSpPr/>
          <p:nvPr/>
        </p:nvSpPr>
        <p:spPr>
          <a:xfrm>
            <a:off x="9399287" y="2779159"/>
            <a:ext cx="1266291" cy="3904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appteam2</a:t>
            </a:r>
          </a:p>
        </p:txBody>
      </p:sp>
      <p:cxnSp>
        <p:nvCxnSpPr>
          <p:cNvPr id="62" name="Elbow Connector 61">
            <a:extLst>
              <a:ext uri="{FF2B5EF4-FFF2-40B4-BE49-F238E27FC236}">
                <a16:creationId xmlns:a16="http://schemas.microsoft.com/office/drawing/2014/main" id="{61A5E860-A0BF-944D-890B-DC83F2D2F546}"/>
              </a:ext>
            </a:extLst>
          </p:cNvPr>
          <p:cNvCxnSpPr>
            <a:cxnSpLocks/>
            <a:stCxn id="5" idx="2"/>
            <a:endCxn id="61" idx="0"/>
          </p:cNvCxnSpPr>
          <p:nvPr/>
        </p:nvCxnSpPr>
        <p:spPr>
          <a:xfrm rot="16200000" flipH="1">
            <a:off x="7614722" y="361447"/>
            <a:ext cx="898989" cy="3936433"/>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sp>
        <p:nvSpPr>
          <p:cNvPr id="65" name="Rounded Rectangle 64">
            <a:extLst>
              <a:ext uri="{FF2B5EF4-FFF2-40B4-BE49-F238E27FC236}">
                <a16:creationId xmlns:a16="http://schemas.microsoft.com/office/drawing/2014/main" id="{1596524A-408C-3E48-A9CD-D5F9759715D9}"/>
              </a:ext>
            </a:extLst>
          </p:cNvPr>
          <p:cNvSpPr/>
          <p:nvPr/>
        </p:nvSpPr>
        <p:spPr>
          <a:xfrm>
            <a:off x="7782670" y="3493213"/>
            <a:ext cx="1828584" cy="3904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consumers</a:t>
            </a:r>
          </a:p>
        </p:txBody>
      </p:sp>
      <p:sp>
        <p:nvSpPr>
          <p:cNvPr id="66" name="Rounded Rectangle 65">
            <a:extLst>
              <a:ext uri="{FF2B5EF4-FFF2-40B4-BE49-F238E27FC236}">
                <a16:creationId xmlns:a16="http://schemas.microsoft.com/office/drawing/2014/main" id="{0D2675AD-2EF3-8448-BC95-10B19E8DF3F0}"/>
              </a:ext>
            </a:extLst>
          </p:cNvPr>
          <p:cNvSpPr/>
          <p:nvPr/>
        </p:nvSpPr>
        <p:spPr>
          <a:xfrm>
            <a:off x="10183511" y="3470676"/>
            <a:ext cx="1828584" cy="3904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consumers</a:t>
            </a:r>
          </a:p>
        </p:txBody>
      </p:sp>
      <p:cxnSp>
        <p:nvCxnSpPr>
          <p:cNvPr id="69" name="Elbow Connector 68">
            <a:extLst>
              <a:ext uri="{FF2B5EF4-FFF2-40B4-BE49-F238E27FC236}">
                <a16:creationId xmlns:a16="http://schemas.microsoft.com/office/drawing/2014/main" id="{455DC0BF-A3D7-9945-9262-B7153B844A8A}"/>
              </a:ext>
            </a:extLst>
          </p:cNvPr>
          <p:cNvCxnSpPr>
            <a:cxnSpLocks/>
            <a:stCxn id="11" idx="2"/>
            <a:endCxn id="65" idx="1"/>
          </p:cNvCxnSpPr>
          <p:nvPr/>
        </p:nvCxnSpPr>
        <p:spPr>
          <a:xfrm rot="16200000" flipH="1">
            <a:off x="7457836" y="3363587"/>
            <a:ext cx="518843" cy="130825"/>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72" name="Elbow Connector 71">
            <a:extLst>
              <a:ext uri="{FF2B5EF4-FFF2-40B4-BE49-F238E27FC236}">
                <a16:creationId xmlns:a16="http://schemas.microsoft.com/office/drawing/2014/main" id="{1071F570-99B4-924C-B9CB-DE439DAE5681}"/>
              </a:ext>
            </a:extLst>
          </p:cNvPr>
          <p:cNvCxnSpPr>
            <a:cxnSpLocks/>
            <a:stCxn id="61" idx="2"/>
            <a:endCxn id="66" idx="1"/>
          </p:cNvCxnSpPr>
          <p:nvPr/>
        </p:nvCxnSpPr>
        <p:spPr>
          <a:xfrm rot="16200000" flipH="1">
            <a:off x="9859818" y="3342192"/>
            <a:ext cx="496308" cy="151078"/>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78" name="Elbow Connector 77">
            <a:extLst>
              <a:ext uri="{FF2B5EF4-FFF2-40B4-BE49-F238E27FC236}">
                <a16:creationId xmlns:a16="http://schemas.microsoft.com/office/drawing/2014/main" id="{EAB3615C-C7F0-E04F-9F8A-D773A82D1940}"/>
              </a:ext>
            </a:extLst>
          </p:cNvPr>
          <p:cNvCxnSpPr>
            <a:cxnSpLocks/>
            <a:stCxn id="65" idx="1"/>
            <a:endCxn id="14" idx="2"/>
          </p:cNvCxnSpPr>
          <p:nvPr/>
        </p:nvCxnSpPr>
        <p:spPr>
          <a:xfrm rot="10800000" flipV="1">
            <a:off x="5129710" y="3688422"/>
            <a:ext cx="2652961" cy="739388"/>
          </a:xfrm>
          <a:prstGeom prst="bentConnector4">
            <a:avLst>
              <a:gd name="adj1" fmla="val 33967"/>
              <a:gd name="adj2" fmla="val 115774"/>
            </a:avLst>
          </a:prstGeom>
          <a:ln w="19050">
            <a:solidFill>
              <a:srgbClr val="00B050"/>
            </a:solidFill>
            <a:prstDash val="dash"/>
          </a:ln>
        </p:spPr>
        <p:style>
          <a:lnRef idx="1">
            <a:schemeClr val="accent1"/>
          </a:lnRef>
          <a:fillRef idx="0">
            <a:schemeClr val="accent1"/>
          </a:fillRef>
          <a:effectRef idx="0">
            <a:schemeClr val="accent1"/>
          </a:effectRef>
          <a:fontRef idx="minor">
            <a:schemeClr val="tx1"/>
          </a:fontRef>
        </p:style>
      </p:cxnSp>
      <p:cxnSp>
        <p:nvCxnSpPr>
          <p:cNvPr id="81" name="Elbow Connector 80">
            <a:extLst>
              <a:ext uri="{FF2B5EF4-FFF2-40B4-BE49-F238E27FC236}">
                <a16:creationId xmlns:a16="http://schemas.microsoft.com/office/drawing/2014/main" id="{6EBFD3AA-249B-2D46-A26D-9D8C89E9E071}"/>
              </a:ext>
            </a:extLst>
          </p:cNvPr>
          <p:cNvCxnSpPr>
            <a:cxnSpLocks/>
            <a:stCxn id="65" idx="1"/>
            <a:endCxn id="19" idx="2"/>
          </p:cNvCxnSpPr>
          <p:nvPr/>
        </p:nvCxnSpPr>
        <p:spPr>
          <a:xfrm rot="10800000" flipV="1">
            <a:off x="2605356" y="3688421"/>
            <a:ext cx="5177315" cy="1956673"/>
          </a:xfrm>
          <a:prstGeom prst="bentConnector4">
            <a:avLst>
              <a:gd name="adj1" fmla="val 17406"/>
              <a:gd name="adj2" fmla="val 111683"/>
            </a:avLst>
          </a:prstGeom>
          <a:ln w="19050">
            <a:solidFill>
              <a:srgbClr val="00B050"/>
            </a:solidFill>
            <a:prstDash val="dash"/>
          </a:ln>
        </p:spPr>
        <p:style>
          <a:lnRef idx="1">
            <a:schemeClr val="accent1"/>
          </a:lnRef>
          <a:fillRef idx="0">
            <a:schemeClr val="accent1"/>
          </a:fillRef>
          <a:effectRef idx="0">
            <a:schemeClr val="accent1"/>
          </a:effectRef>
          <a:fontRef idx="minor">
            <a:schemeClr val="tx1"/>
          </a:fontRef>
        </p:style>
      </p:cxnSp>
      <p:cxnSp>
        <p:nvCxnSpPr>
          <p:cNvPr id="91" name="Elbow Connector 90">
            <a:extLst>
              <a:ext uri="{FF2B5EF4-FFF2-40B4-BE49-F238E27FC236}">
                <a16:creationId xmlns:a16="http://schemas.microsoft.com/office/drawing/2014/main" id="{2025887B-CC3B-314B-8CDF-21763933F240}"/>
              </a:ext>
            </a:extLst>
          </p:cNvPr>
          <p:cNvCxnSpPr>
            <a:cxnSpLocks/>
            <a:stCxn id="65" idx="1"/>
            <a:endCxn id="18" idx="2"/>
          </p:cNvCxnSpPr>
          <p:nvPr/>
        </p:nvCxnSpPr>
        <p:spPr>
          <a:xfrm rot="10800000" flipV="1">
            <a:off x="2605356" y="3688422"/>
            <a:ext cx="5177315" cy="718914"/>
          </a:xfrm>
          <a:prstGeom prst="bentConnector4">
            <a:avLst>
              <a:gd name="adj1" fmla="val 17586"/>
              <a:gd name="adj2" fmla="val 203181"/>
            </a:avLst>
          </a:prstGeom>
          <a:ln w="19050">
            <a:solidFill>
              <a:srgbClr val="00B050"/>
            </a:solidFill>
            <a:prstDash val="dash"/>
          </a:ln>
        </p:spPr>
        <p:style>
          <a:lnRef idx="1">
            <a:schemeClr val="accent1"/>
          </a:lnRef>
          <a:fillRef idx="0">
            <a:schemeClr val="accent1"/>
          </a:fillRef>
          <a:effectRef idx="0">
            <a:schemeClr val="accent1"/>
          </a:effectRef>
          <a:fontRef idx="minor">
            <a:schemeClr val="tx1"/>
          </a:fontRef>
        </p:style>
      </p:cxnSp>
      <p:sp>
        <p:nvSpPr>
          <p:cNvPr id="96" name="Rounded Rectangular Callout 95">
            <a:extLst>
              <a:ext uri="{FF2B5EF4-FFF2-40B4-BE49-F238E27FC236}">
                <a16:creationId xmlns:a16="http://schemas.microsoft.com/office/drawing/2014/main" id="{B9C065B3-8240-3747-8FDD-60CC811D7FD3}"/>
              </a:ext>
            </a:extLst>
          </p:cNvPr>
          <p:cNvSpPr/>
          <p:nvPr/>
        </p:nvSpPr>
        <p:spPr>
          <a:xfrm>
            <a:off x="174661" y="1325074"/>
            <a:ext cx="2531217" cy="390418"/>
          </a:xfrm>
          <a:prstGeom prst="wedgeRoundRectCallout">
            <a:avLst>
              <a:gd name="adj1" fmla="val 19901"/>
              <a:gd name="adj2" fmla="val 483503"/>
              <a:gd name="adj3" fmla="val 16667"/>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Managed by </a:t>
            </a:r>
            <a:r>
              <a:rPr lang="en-US" sz="1200" dirty="0" err="1"/>
              <a:t>Conjur</a:t>
            </a:r>
            <a:r>
              <a:rPr lang="en-US" sz="1200" dirty="0"/>
              <a:t> admin process</a:t>
            </a:r>
          </a:p>
        </p:txBody>
      </p:sp>
      <p:sp>
        <p:nvSpPr>
          <p:cNvPr id="97" name="Rounded Rectangular Callout 96">
            <a:extLst>
              <a:ext uri="{FF2B5EF4-FFF2-40B4-BE49-F238E27FC236}">
                <a16:creationId xmlns:a16="http://schemas.microsoft.com/office/drawing/2014/main" id="{6D4A5E7C-3FF6-B040-976C-CCC86A1C4CC2}"/>
              </a:ext>
            </a:extLst>
          </p:cNvPr>
          <p:cNvSpPr/>
          <p:nvPr/>
        </p:nvSpPr>
        <p:spPr>
          <a:xfrm>
            <a:off x="3330540" y="1331109"/>
            <a:ext cx="1842762" cy="341709"/>
          </a:xfrm>
          <a:prstGeom prst="wedgeRoundRectCallout">
            <a:avLst>
              <a:gd name="adj1" fmla="val 5733"/>
              <a:gd name="adj2" fmla="val 533092"/>
              <a:gd name="adj3" fmla="val 16667"/>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Managed by Synchronizer</a:t>
            </a:r>
          </a:p>
        </p:txBody>
      </p:sp>
      <p:sp>
        <p:nvSpPr>
          <p:cNvPr id="99" name="Rounded Rectangular Callout 98">
            <a:extLst>
              <a:ext uri="{FF2B5EF4-FFF2-40B4-BE49-F238E27FC236}">
                <a16:creationId xmlns:a16="http://schemas.microsoft.com/office/drawing/2014/main" id="{3B0FBDE9-6D8C-6649-9C00-DF97937A936E}"/>
              </a:ext>
            </a:extLst>
          </p:cNvPr>
          <p:cNvSpPr/>
          <p:nvPr/>
        </p:nvSpPr>
        <p:spPr>
          <a:xfrm>
            <a:off x="7018699" y="1325074"/>
            <a:ext cx="2531217" cy="390418"/>
          </a:xfrm>
          <a:prstGeom prst="wedgeRoundRectCallout">
            <a:avLst>
              <a:gd name="adj1" fmla="val 10685"/>
              <a:gd name="adj2" fmla="val 478723"/>
              <a:gd name="adj3" fmla="val 16667"/>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Managed by </a:t>
            </a:r>
            <a:r>
              <a:rPr lang="en-US" sz="1200" dirty="0" err="1"/>
              <a:t>Conjur</a:t>
            </a:r>
            <a:r>
              <a:rPr lang="en-US" sz="1200" dirty="0"/>
              <a:t> admin process</a:t>
            </a:r>
          </a:p>
        </p:txBody>
      </p:sp>
      <p:sp>
        <p:nvSpPr>
          <p:cNvPr id="100" name="Rounded Rectangle 99">
            <a:extLst>
              <a:ext uri="{FF2B5EF4-FFF2-40B4-BE49-F238E27FC236}">
                <a16:creationId xmlns:a16="http://schemas.microsoft.com/office/drawing/2014/main" id="{93D60D11-3E45-DE40-B9E1-8A28B28CB044}"/>
              </a:ext>
            </a:extLst>
          </p:cNvPr>
          <p:cNvSpPr/>
          <p:nvPr/>
        </p:nvSpPr>
        <p:spPr>
          <a:xfrm>
            <a:off x="8848625" y="4204505"/>
            <a:ext cx="845881" cy="3904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hosts</a:t>
            </a:r>
          </a:p>
        </p:txBody>
      </p:sp>
      <p:cxnSp>
        <p:nvCxnSpPr>
          <p:cNvPr id="101" name="Elbow Connector 100">
            <a:extLst>
              <a:ext uri="{FF2B5EF4-FFF2-40B4-BE49-F238E27FC236}">
                <a16:creationId xmlns:a16="http://schemas.microsoft.com/office/drawing/2014/main" id="{81E8E213-E6F0-AC48-B886-B8CD40D4698B}"/>
              </a:ext>
            </a:extLst>
          </p:cNvPr>
          <p:cNvCxnSpPr>
            <a:cxnSpLocks/>
            <a:stCxn id="65" idx="2"/>
            <a:endCxn id="100" idx="1"/>
          </p:cNvCxnSpPr>
          <p:nvPr/>
        </p:nvCxnSpPr>
        <p:spPr>
          <a:xfrm rot="16200000" flipH="1">
            <a:off x="8514752" y="4065840"/>
            <a:ext cx="516083" cy="151663"/>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103" name="Rounded Rectangular Callout 102">
            <a:extLst>
              <a:ext uri="{FF2B5EF4-FFF2-40B4-BE49-F238E27FC236}">
                <a16:creationId xmlns:a16="http://schemas.microsoft.com/office/drawing/2014/main" id="{2F0C4CA0-E074-C243-A7EF-5AA24E419B23}"/>
              </a:ext>
            </a:extLst>
          </p:cNvPr>
          <p:cNvSpPr/>
          <p:nvPr/>
        </p:nvSpPr>
        <p:spPr>
          <a:xfrm>
            <a:off x="8305676" y="5840304"/>
            <a:ext cx="2443189" cy="390418"/>
          </a:xfrm>
          <a:prstGeom prst="wedgeRoundRectCallout">
            <a:avLst>
              <a:gd name="adj1" fmla="val -12644"/>
              <a:gd name="adj2" fmla="val -350573"/>
              <a:gd name="adj3" fmla="val 16667"/>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Managed by project admin process</a:t>
            </a:r>
          </a:p>
        </p:txBody>
      </p:sp>
      <p:sp>
        <p:nvSpPr>
          <p:cNvPr id="105" name="Rounded Rectangle 104">
            <a:extLst>
              <a:ext uri="{FF2B5EF4-FFF2-40B4-BE49-F238E27FC236}">
                <a16:creationId xmlns:a16="http://schemas.microsoft.com/office/drawing/2014/main" id="{B9AEECB4-CBB1-5E46-8AA5-A3D21651A1E1}"/>
              </a:ext>
            </a:extLst>
          </p:cNvPr>
          <p:cNvSpPr/>
          <p:nvPr/>
        </p:nvSpPr>
        <p:spPr>
          <a:xfrm>
            <a:off x="11192714" y="4204505"/>
            <a:ext cx="845881" cy="3904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hosts</a:t>
            </a:r>
          </a:p>
        </p:txBody>
      </p:sp>
      <p:cxnSp>
        <p:nvCxnSpPr>
          <p:cNvPr id="106" name="Elbow Connector 105">
            <a:extLst>
              <a:ext uri="{FF2B5EF4-FFF2-40B4-BE49-F238E27FC236}">
                <a16:creationId xmlns:a16="http://schemas.microsoft.com/office/drawing/2014/main" id="{BD404A57-A32E-AA4B-91D1-3593B4C61C5F}"/>
              </a:ext>
            </a:extLst>
          </p:cNvPr>
          <p:cNvCxnSpPr>
            <a:cxnSpLocks/>
            <a:endCxn id="105" idx="1"/>
          </p:cNvCxnSpPr>
          <p:nvPr/>
        </p:nvCxnSpPr>
        <p:spPr>
          <a:xfrm rot="16200000" flipH="1">
            <a:off x="10830777" y="4037776"/>
            <a:ext cx="529521" cy="194353"/>
          </a:xfrm>
          <a:prstGeom prst="bentConnector2">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699485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A2DA963-B453-8B49-B87E-D10D73997E40}"/>
              </a:ext>
            </a:extLst>
          </p:cNvPr>
          <p:cNvSpPr>
            <a:spLocks noGrp="1"/>
          </p:cNvSpPr>
          <p:nvPr>
            <p:ph type="sldNum" sz="quarter" idx="12"/>
          </p:nvPr>
        </p:nvSpPr>
        <p:spPr/>
        <p:txBody>
          <a:bodyPr/>
          <a:lstStyle/>
          <a:p>
            <a:fld id="{3DB5E446-421A-E746-A83E-D1D14D8D9CBB}" type="slidenum">
              <a:rPr lang="en-US" smtClean="0"/>
              <a:t>47</a:t>
            </a:fld>
            <a:endParaRPr lang="en-US"/>
          </a:p>
        </p:txBody>
      </p:sp>
      <p:sp>
        <p:nvSpPr>
          <p:cNvPr id="5" name="Title 4">
            <a:extLst>
              <a:ext uri="{FF2B5EF4-FFF2-40B4-BE49-F238E27FC236}">
                <a16:creationId xmlns:a16="http://schemas.microsoft.com/office/drawing/2014/main" id="{3CA291E2-4C43-4846-AA5A-1C8052DF8AEA}"/>
              </a:ext>
            </a:extLst>
          </p:cNvPr>
          <p:cNvSpPr>
            <a:spLocks noGrp="1"/>
          </p:cNvSpPr>
          <p:nvPr>
            <p:ph type="title"/>
          </p:nvPr>
        </p:nvSpPr>
        <p:spPr/>
        <p:txBody>
          <a:bodyPr/>
          <a:lstStyle/>
          <a:p>
            <a:r>
              <a:rPr lang="en-US" dirty="0"/>
              <a:t>Identity definition &amp; permissions grants by app teams</a:t>
            </a:r>
          </a:p>
        </p:txBody>
      </p:sp>
      <p:sp>
        <p:nvSpPr>
          <p:cNvPr id="6" name="TextBox 5">
            <a:extLst>
              <a:ext uri="{FF2B5EF4-FFF2-40B4-BE49-F238E27FC236}">
                <a16:creationId xmlns:a16="http://schemas.microsoft.com/office/drawing/2014/main" id="{447548D3-2201-2847-801D-1F6DD6126392}"/>
              </a:ext>
            </a:extLst>
          </p:cNvPr>
          <p:cNvSpPr txBox="1"/>
          <p:nvPr/>
        </p:nvSpPr>
        <p:spPr>
          <a:xfrm>
            <a:off x="6267744" y="1495268"/>
            <a:ext cx="5152498" cy="4365803"/>
          </a:xfrm>
          <a:prstGeom prst="rect">
            <a:avLst/>
          </a:prstGeom>
          <a:solidFill>
            <a:schemeClr val="bg1"/>
          </a:solidFill>
          <a:ln>
            <a:solidFill>
              <a:schemeClr val="accent1"/>
            </a:solidFill>
          </a:ln>
          <a:effectLst>
            <a:outerShdw blurRad="50800" dist="38100" dir="2700000" algn="tl" rotWithShape="0">
              <a:prstClr val="black">
                <a:alpha val="40000"/>
              </a:prstClr>
            </a:outerShdw>
          </a:effectLst>
        </p:spPr>
        <p:txBody>
          <a:bodyPr wrap="square" rtlCol="0">
            <a:normAutofit/>
          </a:bodyPr>
          <a:lstStyle/>
          <a:p>
            <a:r>
              <a:rPr lang="en-US" sz="800" dirty="0">
                <a:latin typeface="Courier" pitchFamily="2" charset="0"/>
              </a:rPr>
              <a:t>#======================</a:t>
            </a:r>
          </a:p>
          <a:p>
            <a:r>
              <a:rPr lang="en-US" sz="800" dirty="0">
                <a:latin typeface="Courier" pitchFamily="2" charset="0"/>
              </a:rPr>
              <a:t># APPTEAM1 IDENTITIES</a:t>
            </a:r>
          </a:p>
          <a:p>
            <a:r>
              <a:rPr lang="en-US" sz="800" dirty="0">
                <a:latin typeface="Courier" pitchFamily="2" charset="0"/>
              </a:rPr>
              <a:t># Policy defined &amp; managed by the application team.</a:t>
            </a:r>
          </a:p>
          <a:p>
            <a:r>
              <a:rPr lang="en-US" sz="800" dirty="0">
                <a:latin typeface="Courier" pitchFamily="2" charset="0"/>
              </a:rPr>
              <a:t># Defines application identities “under” the app team’s root policy.</a:t>
            </a:r>
          </a:p>
          <a:p>
            <a:r>
              <a:rPr lang="en-US" sz="800" dirty="0">
                <a:latin typeface="Courier" pitchFamily="2" charset="0"/>
              </a:rPr>
              <a:t># Applied using appteam1_svc account at /appteam1 w/ --replace</a:t>
            </a:r>
          </a:p>
          <a:p>
            <a:r>
              <a:rPr lang="en-US" sz="800" dirty="0">
                <a:latin typeface="Courier" pitchFamily="2" charset="0"/>
              </a:rPr>
              <a:t>#======================</a:t>
            </a:r>
          </a:p>
          <a:p>
            <a:endParaRPr lang="en-US" sz="800" dirty="0">
              <a:latin typeface="Courier" pitchFamily="2" charset="0"/>
            </a:endParaRPr>
          </a:p>
          <a:p>
            <a:r>
              <a:rPr lang="en-US" sz="800" dirty="0">
                <a:latin typeface="Courier" pitchFamily="2" charset="0"/>
              </a:rPr>
              <a:t>  - &amp;hosts</a:t>
            </a:r>
          </a:p>
          <a:p>
            <a:r>
              <a:rPr lang="en-US" sz="800" dirty="0">
                <a:latin typeface="Courier" pitchFamily="2" charset="0"/>
              </a:rPr>
              <a:t>    - !host </a:t>
            </a:r>
            <a:r>
              <a:rPr lang="en-US" sz="800" dirty="0" err="1">
                <a:latin typeface="Courier" pitchFamily="2" charset="0"/>
              </a:rPr>
              <a:t>aws</a:t>
            </a:r>
            <a:r>
              <a:rPr lang="en-US" sz="800" dirty="0">
                <a:latin typeface="Courier" pitchFamily="2" charset="0"/>
              </a:rPr>
              <a:t>-app/475601244925/</a:t>
            </a:r>
            <a:r>
              <a:rPr lang="en-US" sz="800" dirty="0" err="1">
                <a:latin typeface="Courier" pitchFamily="2" charset="0"/>
              </a:rPr>
              <a:t>GenericReadOnly</a:t>
            </a:r>
            <a:endParaRPr lang="en-US" sz="800" dirty="0">
              <a:latin typeface="Courier" pitchFamily="2" charset="0"/>
            </a:endParaRPr>
          </a:p>
          <a:p>
            <a:endParaRPr lang="en-US" sz="800" dirty="0">
              <a:latin typeface="Courier" pitchFamily="2" charset="0"/>
            </a:endParaRPr>
          </a:p>
          <a:p>
            <a:r>
              <a:rPr lang="en-US" sz="800" dirty="0">
                <a:latin typeface="Courier" pitchFamily="2" charset="0"/>
              </a:rPr>
              <a:t>    - !host</a:t>
            </a:r>
          </a:p>
          <a:p>
            <a:r>
              <a:rPr lang="en-US" sz="800" dirty="0">
                <a:latin typeface="Courier" pitchFamily="2" charset="0"/>
              </a:rPr>
              <a:t>      id: azure-app</a:t>
            </a:r>
          </a:p>
          <a:p>
            <a:r>
              <a:rPr lang="en-US" sz="800" dirty="0">
                <a:latin typeface="Courier" pitchFamily="2" charset="0"/>
              </a:rPr>
              <a:t>      annotations:</a:t>
            </a:r>
          </a:p>
          <a:p>
            <a:r>
              <a:rPr lang="en-US" sz="800" dirty="0">
                <a:latin typeface="Courier" pitchFamily="2" charset="0"/>
              </a:rPr>
              <a:t>        authn-azure/subscription-id: a01ff134-ae78-4497-b11c-7a698736b8a0</a:t>
            </a:r>
          </a:p>
          <a:p>
            <a:r>
              <a:rPr lang="en-US" sz="800" dirty="0">
                <a:latin typeface="Courier" pitchFamily="2" charset="0"/>
              </a:rPr>
              <a:t>        authn-azure/resource-group: appteam1</a:t>
            </a:r>
          </a:p>
          <a:p>
            <a:r>
              <a:rPr lang="en-US" sz="800" dirty="0">
                <a:latin typeface="Courier" pitchFamily="2" charset="0"/>
              </a:rPr>
              <a:t>        authn-azure/user-assigned-identity: appteam1-UA-Identity</a:t>
            </a:r>
          </a:p>
          <a:p>
            <a:endParaRPr lang="en-US" sz="800" dirty="0">
              <a:latin typeface="Courier" pitchFamily="2" charset="0"/>
            </a:endParaRPr>
          </a:p>
          <a:p>
            <a:r>
              <a:rPr lang="en-US" sz="800" dirty="0">
                <a:latin typeface="Courier" pitchFamily="2" charset="0"/>
              </a:rPr>
              <a:t>    - !host</a:t>
            </a:r>
          </a:p>
          <a:p>
            <a:r>
              <a:rPr lang="en-US" sz="800" dirty="0">
                <a:latin typeface="Courier" pitchFamily="2" charset="0"/>
              </a:rPr>
              <a:t>      id: k8s-app</a:t>
            </a:r>
          </a:p>
          <a:p>
            <a:r>
              <a:rPr lang="en-US" sz="800" dirty="0">
                <a:latin typeface="Courier" pitchFamily="2" charset="0"/>
              </a:rPr>
              <a:t>      annotations:</a:t>
            </a:r>
          </a:p>
          <a:p>
            <a:r>
              <a:rPr lang="en-US" sz="800" dirty="0">
                <a:latin typeface="Courier" pitchFamily="2" charset="0"/>
              </a:rPr>
              <a:t>        authn-k8s/namespace: appteam1</a:t>
            </a:r>
          </a:p>
          <a:p>
            <a:r>
              <a:rPr lang="en-US" sz="800" dirty="0">
                <a:latin typeface="Courier" pitchFamily="2" charset="0"/>
              </a:rPr>
              <a:t>        authn-k8s/service-account: appteam1-app1</a:t>
            </a:r>
          </a:p>
          <a:p>
            <a:r>
              <a:rPr lang="en-US" sz="800" dirty="0">
                <a:latin typeface="Courier" pitchFamily="2" charset="0"/>
              </a:rPr>
              <a:t>        authn-k8s/authentication-container-name: authenticator</a:t>
            </a:r>
          </a:p>
          <a:p>
            <a:endParaRPr lang="en-US" sz="800" dirty="0">
              <a:latin typeface="Courier" pitchFamily="2" charset="0"/>
            </a:endParaRPr>
          </a:p>
          <a:p>
            <a:r>
              <a:rPr lang="en-US" sz="800" dirty="0">
                <a:latin typeface="Courier" pitchFamily="2" charset="0"/>
              </a:rPr>
              <a:t>  - !grant</a:t>
            </a:r>
          </a:p>
          <a:p>
            <a:r>
              <a:rPr lang="en-US" sz="800" dirty="0">
                <a:latin typeface="Courier" pitchFamily="2" charset="0"/>
              </a:rPr>
              <a:t>    role: !group consumers</a:t>
            </a:r>
          </a:p>
          <a:p>
            <a:r>
              <a:rPr lang="en-US" sz="800" dirty="0">
                <a:latin typeface="Courier" pitchFamily="2" charset="0"/>
              </a:rPr>
              <a:t>    members: *hosts</a:t>
            </a:r>
          </a:p>
          <a:p>
            <a:endParaRPr lang="en-US" sz="800" dirty="0">
              <a:latin typeface="Courier" pitchFamily="2" charset="0"/>
            </a:endParaRPr>
          </a:p>
          <a:p>
            <a:r>
              <a:rPr lang="en-US" sz="800" dirty="0">
                <a:latin typeface="Courier" pitchFamily="2" charset="0"/>
              </a:rPr>
              <a:t># END APPTEAM1 IDENTITIES</a:t>
            </a:r>
          </a:p>
          <a:p>
            <a:endParaRPr lang="en-US" sz="800" dirty="0">
              <a:latin typeface="Courier" pitchFamily="2" charset="0"/>
            </a:endParaRPr>
          </a:p>
        </p:txBody>
      </p:sp>
      <p:sp>
        <p:nvSpPr>
          <p:cNvPr id="8" name="TextBox 7">
            <a:extLst>
              <a:ext uri="{FF2B5EF4-FFF2-40B4-BE49-F238E27FC236}">
                <a16:creationId xmlns:a16="http://schemas.microsoft.com/office/drawing/2014/main" id="{727FC3D3-A66C-FC4B-94B1-2781DD42956D}"/>
              </a:ext>
            </a:extLst>
          </p:cNvPr>
          <p:cNvSpPr txBox="1"/>
          <p:nvPr/>
        </p:nvSpPr>
        <p:spPr>
          <a:xfrm>
            <a:off x="714444" y="1495268"/>
            <a:ext cx="4429057" cy="4365803"/>
          </a:xfrm>
          <a:prstGeom prst="rect">
            <a:avLst/>
          </a:prstGeom>
          <a:solidFill>
            <a:schemeClr val="bg1"/>
          </a:solidFill>
          <a:ln>
            <a:solidFill>
              <a:schemeClr val="accent1"/>
            </a:solidFill>
          </a:ln>
          <a:effectLst>
            <a:outerShdw blurRad="50800" dist="38100" dir="2700000" algn="tl" rotWithShape="0">
              <a:prstClr val="black">
                <a:alpha val="40000"/>
              </a:prstClr>
            </a:outerShdw>
          </a:effectLst>
        </p:spPr>
        <p:txBody>
          <a:bodyPr wrap="square" rtlCol="0">
            <a:noAutofit/>
          </a:bodyPr>
          <a:lstStyle>
            <a:defPPr>
              <a:defRPr lang="en-US"/>
            </a:defPPr>
            <a:lvl1pPr>
              <a:defRPr>
                <a:latin typeface="Courier" pitchFamily="2" charset="0"/>
              </a:defRPr>
            </a:lvl1pPr>
          </a:lstStyle>
          <a:p>
            <a:r>
              <a:rPr lang="en-US" sz="800" dirty="0"/>
              <a:t>#======================</a:t>
            </a:r>
          </a:p>
          <a:p>
            <a:r>
              <a:rPr lang="en-US" sz="800" dirty="0"/>
              <a:t># APPTEAM1 ROOT POLICY</a:t>
            </a:r>
          </a:p>
          <a:p>
            <a:r>
              <a:rPr lang="en-US" sz="800" dirty="0"/>
              <a:t># </a:t>
            </a:r>
            <a:r>
              <a:rPr lang="en-US" sz="800" dirty="0" err="1"/>
              <a:t>AppTeam</a:t>
            </a:r>
            <a:r>
              <a:rPr lang="en-US" sz="800" dirty="0"/>
              <a:t> Policy Template where policy namespace = EPV safe name</a:t>
            </a:r>
          </a:p>
          <a:p>
            <a:r>
              <a:rPr lang="en-US" sz="800" dirty="0"/>
              <a:t># Creates admin identity to delegate policy </a:t>
            </a:r>
            <a:r>
              <a:rPr lang="en-US" sz="800" dirty="0" err="1"/>
              <a:t>mgmt</a:t>
            </a:r>
            <a:r>
              <a:rPr lang="en-US" sz="800" dirty="0"/>
              <a:t> and role to grant authn to app identities.</a:t>
            </a:r>
          </a:p>
          <a:p>
            <a:r>
              <a:rPr lang="en-US" sz="800" dirty="0"/>
              <a:t># This policy must be bulk-loaded with other root policies.</a:t>
            </a:r>
          </a:p>
          <a:p>
            <a:r>
              <a:rPr lang="en-US" sz="800" dirty="0"/>
              <a:t># Create one policy for each application team, named for the application team.</a:t>
            </a:r>
          </a:p>
          <a:p>
            <a:r>
              <a:rPr lang="en-US" sz="800" dirty="0"/>
              <a:t>#======================</a:t>
            </a:r>
          </a:p>
          <a:p>
            <a:endParaRPr lang="en-US" sz="800" dirty="0"/>
          </a:p>
          <a:p>
            <a:r>
              <a:rPr lang="en-US" sz="800" dirty="0"/>
              <a:t># Admin identity w/ CIDR limitation</a:t>
            </a:r>
          </a:p>
          <a:p>
            <a:r>
              <a:rPr lang="en-US" sz="800" dirty="0"/>
              <a:t>- !host</a:t>
            </a:r>
          </a:p>
          <a:p>
            <a:r>
              <a:rPr lang="en-US" sz="800" dirty="0"/>
              <a:t>  id: appteam1_svc</a:t>
            </a:r>
          </a:p>
          <a:p>
            <a:r>
              <a:rPr lang="en-US" sz="800" dirty="0"/>
              <a:t>  </a:t>
            </a:r>
            <a:r>
              <a:rPr lang="en-US" sz="800" dirty="0" err="1"/>
              <a:t>restricted_to</a:t>
            </a:r>
            <a:r>
              <a:rPr lang="en-US" sz="800" dirty="0"/>
              <a:t>: 172.17.0.3</a:t>
            </a:r>
          </a:p>
          <a:p>
            <a:endParaRPr lang="en-US" sz="800" dirty="0"/>
          </a:p>
          <a:p>
            <a:r>
              <a:rPr lang="en-US" sz="800" dirty="0"/>
              <a:t># Create root policy for appteam1</a:t>
            </a:r>
          </a:p>
          <a:p>
            <a:r>
              <a:rPr lang="en-US" sz="800" dirty="0"/>
              <a:t>- !policy</a:t>
            </a:r>
          </a:p>
          <a:p>
            <a:r>
              <a:rPr lang="en-US" sz="800" dirty="0"/>
              <a:t>  id: appteam1</a:t>
            </a:r>
          </a:p>
          <a:p>
            <a:r>
              <a:rPr lang="en-US" sz="800" dirty="0"/>
              <a:t>  owner: !host appteam1_svc</a:t>
            </a:r>
          </a:p>
          <a:p>
            <a:r>
              <a:rPr lang="en-US" sz="800" dirty="0"/>
              <a:t>  body:</a:t>
            </a:r>
          </a:p>
          <a:p>
            <a:r>
              <a:rPr lang="en-US" sz="800" dirty="0"/>
              <a:t>  - !group consumers</a:t>
            </a:r>
          </a:p>
          <a:p>
            <a:endParaRPr lang="en-US" sz="800" dirty="0"/>
          </a:p>
          <a:p>
            <a:r>
              <a:rPr lang="en-US" sz="800" dirty="0"/>
              <a:t># Grant cross-platform authn to appteam1/consumers role</a:t>
            </a:r>
          </a:p>
          <a:p>
            <a:r>
              <a:rPr lang="en-US" sz="800" dirty="0"/>
              <a:t>- !grant</a:t>
            </a:r>
          </a:p>
          <a:p>
            <a:r>
              <a:rPr lang="en-US" sz="800" dirty="0"/>
              <a:t>  roles:</a:t>
            </a:r>
          </a:p>
          <a:p>
            <a:r>
              <a:rPr lang="en-US" sz="800" dirty="0"/>
              <a:t>  - !group </a:t>
            </a:r>
            <a:r>
              <a:rPr lang="en-US" sz="800" dirty="0" err="1"/>
              <a:t>conjur</a:t>
            </a:r>
            <a:r>
              <a:rPr lang="en-US" sz="800" dirty="0"/>
              <a:t>/authn-</a:t>
            </a:r>
            <a:r>
              <a:rPr lang="en-US" sz="800" dirty="0" err="1"/>
              <a:t>iam</a:t>
            </a:r>
            <a:r>
              <a:rPr lang="en-US" sz="800" dirty="0"/>
              <a:t>/lab/consumers</a:t>
            </a:r>
          </a:p>
          <a:p>
            <a:r>
              <a:rPr lang="en-US" sz="800" dirty="0"/>
              <a:t>  - !group </a:t>
            </a:r>
            <a:r>
              <a:rPr lang="en-US" sz="800" dirty="0" err="1"/>
              <a:t>conjur</a:t>
            </a:r>
            <a:r>
              <a:rPr lang="en-US" sz="800" dirty="0"/>
              <a:t>/authn-azure/lab/consumers</a:t>
            </a:r>
          </a:p>
          <a:p>
            <a:r>
              <a:rPr lang="en-US" sz="800" dirty="0"/>
              <a:t>  - !group </a:t>
            </a:r>
            <a:r>
              <a:rPr lang="en-US" sz="800" dirty="0" err="1"/>
              <a:t>conjur</a:t>
            </a:r>
            <a:r>
              <a:rPr lang="en-US" sz="800" dirty="0"/>
              <a:t>/authn-k8s/lab/consumers</a:t>
            </a:r>
          </a:p>
          <a:p>
            <a:r>
              <a:rPr lang="en-US" sz="800" dirty="0"/>
              <a:t>  - !group </a:t>
            </a:r>
            <a:r>
              <a:rPr lang="en-US" sz="800" dirty="0" err="1"/>
              <a:t>LabVault</a:t>
            </a:r>
            <a:r>
              <a:rPr lang="en-US" sz="800" dirty="0"/>
              <a:t>/Labs/LabSafe1/delegation/consumers</a:t>
            </a:r>
          </a:p>
          <a:p>
            <a:r>
              <a:rPr lang="en-US" sz="800" dirty="0"/>
              <a:t>  members:</a:t>
            </a:r>
          </a:p>
          <a:p>
            <a:r>
              <a:rPr lang="en-US" sz="800" dirty="0"/>
              <a:t>  - !group appteam1/consumers</a:t>
            </a:r>
          </a:p>
          <a:p>
            <a:endParaRPr lang="en-US" sz="800" dirty="0"/>
          </a:p>
          <a:p>
            <a:r>
              <a:rPr lang="en-US" sz="800" dirty="0"/>
              <a:t># END APPTEAM1 ROOT</a:t>
            </a:r>
          </a:p>
          <a:p>
            <a:endParaRPr lang="en-US" sz="800" dirty="0"/>
          </a:p>
        </p:txBody>
      </p:sp>
      <p:sp>
        <p:nvSpPr>
          <p:cNvPr id="2" name="Rectangle 1">
            <a:extLst>
              <a:ext uri="{FF2B5EF4-FFF2-40B4-BE49-F238E27FC236}">
                <a16:creationId xmlns:a16="http://schemas.microsoft.com/office/drawing/2014/main" id="{751EB732-F070-1A49-8263-6E2CB70BA398}"/>
              </a:ext>
            </a:extLst>
          </p:cNvPr>
          <p:cNvSpPr/>
          <p:nvPr/>
        </p:nvSpPr>
        <p:spPr>
          <a:xfrm>
            <a:off x="643431" y="1111547"/>
            <a:ext cx="4614661" cy="369332"/>
          </a:xfrm>
          <a:prstGeom prst="rect">
            <a:avLst/>
          </a:prstGeom>
        </p:spPr>
        <p:txBody>
          <a:bodyPr wrap="none">
            <a:spAutoFit/>
          </a:bodyPr>
          <a:lstStyle/>
          <a:p>
            <a:r>
              <a:rPr lang="en-US" dirty="0"/>
              <a:t>Managed by privileged </a:t>
            </a:r>
            <a:r>
              <a:rPr lang="en-US" dirty="0" err="1"/>
              <a:t>Conjur</a:t>
            </a:r>
            <a:r>
              <a:rPr lang="en-US" dirty="0"/>
              <a:t> admin (process):</a:t>
            </a:r>
          </a:p>
        </p:txBody>
      </p:sp>
      <p:sp>
        <p:nvSpPr>
          <p:cNvPr id="9" name="Rectangle 8">
            <a:extLst>
              <a:ext uri="{FF2B5EF4-FFF2-40B4-BE49-F238E27FC236}">
                <a16:creationId xmlns:a16="http://schemas.microsoft.com/office/drawing/2014/main" id="{61127C8F-A962-4C46-92C6-D6360E0AA3FD}"/>
              </a:ext>
            </a:extLst>
          </p:cNvPr>
          <p:cNvSpPr/>
          <p:nvPr/>
        </p:nvSpPr>
        <p:spPr>
          <a:xfrm>
            <a:off x="6195563" y="1111547"/>
            <a:ext cx="2998770" cy="369332"/>
          </a:xfrm>
          <a:prstGeom prst="rect">
            <a:avLst/>
          </a:prstGeom>
        </p:spPr>
        <p:txBody>
          <a:bodyPr wrap="none">
            <a:spAutoFit/>
          </a:bodyPr>
          <a:lstStyle/>
          <a:p>
            <a:r>
              <a:rPr lang="en-US" dirty="0"/>
              <a:t>Managed by app team admin:</a:t>
            </a:r>
          </a:p>
        </p:txBody>
      </p:sp>
    </p:spTree>
    <p:extLst>
      <p:ext uri="{BB962C8B-B14F-4D97-AF65-F5344CB8AC3E}">
        <p14:creationId xmlns:p14="http://schemas.microsoft.com/office/powerpoint/2010/main" val="1159304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4" name="Shape 74"/>
          <p:cNvSpPr txBox="1">
            <a:spLocks noGrp="1"/>
          </p:cNvSpPr>
          <p:nvPr>
            <p:ph type="title"/>
          </p:nvPr>
        </p:nvSpPr>
        <p:spPr/>
        <p:txBody>
          <a:bodyPr/>
          <a:lstStyle/>
          <a:p>
            <a:r>
              <a:rPr lang="en-US">
                <a:sym typeface="Arial"/>
              </a:rPr>
              <a:t>Elastic Scale Out Performance</a:t>
            </a:r>
          </a:p>
        </p:txBody>
      </p:sp>
      <p:grpSp>
        <p:nvGrpSpPr>
          <p:cNvPr id="19" name="Group 18">
            <a:extLst>
              <a:ext uri="{FF2B5EF4-FFF2-40B4-BE49-F238E27FC236}">
                <a16:creationId xmlns:a16="http://schemas.microsoft.com/office/drawing/2014/main" id="{8863B884-FF11-B045-9AD6-40B50FC6D322}"/>
              </a:ext>
            </a:extLst>
          </p:cNvPr>
          <p:cNvGrpSpPr/>
          <p:nvPr/>
        </p:nvGrpSpPr>
        <p:grpSpPr>
          <a:xfrm>
            <a:off x="80950" y="1042665"/>
            <a:ext cx="12111050" cy="4368135"/>
            <a:chOff x="-24805" y="1515214"/>
            <a:chExt cx="12111050" cy="4368135"/>
          </a:xfrm>
        </p:grpSpPr>
        <p:pic>
          <p:nvPicPr>
            <p:cNvPr id="20" name="Shape 75" descr="Shape 491">
              <a:extLst>
                <a:ext uri="{FF2B5EF4-FFF2-40B4-BE49-F238E27FC236}">
                  <a16:creationId xmlns:a16="http://schemas.microsoft.com/office/drawing/2014/main" id="{6FE26563-6D02-B94D-B60F-0CB0B996AD2E}"/>
                </a:ext>
              </a:extLst>
            </p:cNvPr>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276447" y="1515214"/>
              <a:ext cx="11809798" cy="4368135"/>
            </a:xfrm>
            <a:prstGeom prst="rect">
              <a:avLst/>
            </a:prstGeom>
            <a:noFill/>
            <a:ln>
              <a:noFill/>
            </a:ln>
          </p:spPr>
        </p:pic>
        <p:sp>
          <p:nvSpPr>
            <p:cNvPr id="21" name="TextBox 20">
              <a:extLst>
                <a:ext uri="{FF2B5EF4-FFF2-40B4-BE49-F238E27FC236}">
                  <a16:creationId xmlns:a16="http://schemas.microsoft.com/office/drawing/2014/main" id="{71AC8073-FCE9-5848-B9F0-8E3D0B1A507A}"/>
                </a:ext>
              </a:extLst>
            </p:cNvPr>
            <p:cNvSpPr txBox="1"/>
            <p:nvPr/>
          </p:nvSpPr>
          <p:spPr>
            <a:xfrm>
              <a:off x="-24805" y="1621789"/>
              <a:ext cx="418214" cy="4154984"/>
            </a:xfrm>
            <a:prstGeom prst="rect">
              <a:avLst/>
            </a:prstGeom>
            <a:noFill/>
          </p:spPr>
          <p:txBody>
            <a:bodyPr wrap="square" rtlCol="0">
              <a:spAutoFit/>
            </a:bodyPr>
            <a:lstStyle/>
            <a:p>
              <a:pPr algn="r"/>
              <a:r>
                <a:rPr lang="en-US" sz="1200" dirty="0"/>
                <a:t>140</a:t>
              </a:r>
            </a:p>
            <a:p>
              <a:pPr algn="r"/>
              <a:endParaRPr lang="en-US" sz="1200" dirty="0"/>
            </a:p>
            <a:p>
              <a:pPr algn="r"/>
              <a:endParaRPr lang="en-US" sz="1200" dirty="0"/>
            </a:p>
            <a:p>
              <a:pPr algn="r"/>
              <a:endParaRPr lang="en-US" sz="1200" dirty="0"/>
            </a:p>
            <a:p>
              <a:pPr algn="r"/>
              <a:endParaRPr lang="en-US" sz="1200" dirty="0"/>
            </a:p>
            <a:p>
              <a:pPr algn="r"/>
              <a:r>
                <a:rPr lang="en-US" sz="1200" dirty="0"/>
                <a:t>105</a:t>
              </a:r>
            </a:p>
            <a:p>
              <a:pPr algn="r"/>
              <a:endParaRPr lang="en-US" sz="1050" dirty="0"/>
            </a:p>
            <a:p>
              <a:pPr algn="r"/>
              <a:endParaRPr lang="en-US" sz="1050" dirty="0"/>
            </a:p>
            <a:p>
              <a:pPr algn="r"/>
              <a:endParaRPr lang="en-US" sz="1050" dirty="0"/>
            </a:p>
            <a:p>
              <a:pPr algn="r"/>
              <a:endParaRPr lang="en-US" sz="1050" dirty="0"/>
            </a:p>
            <a:p>
              <a:pPr algn="r"/>
              <a:endParaRPr lang="en-US" sz="1200" dirty="0"/>
            </a:p>
            <a:p>
              <a:pPr algn="r"/>
              <a:r>
                <a:rPr lang="en-US" sz="1200" dirty="0"/>
                <a:t>70</a:t>
              </a:r>
            </a:p>
            <a:p>
              <a:pPr algn="r"/>
              <a:endParaRPr lang="en-US" sz="1200" dirty="0"/>
            </a:p>
            <a:p>
              <a:pPr algn="r"/>
              <a:endParaRPr lang="en-US" sz="1200" dirty="0"/>
            </a:p>
            <a:p>
              <a:pPr algn="r"/>
              <a:endParaRPr lang="en-US" sz="1200" dirty="0"/>
            </a:p>
            <a:p>
              <a:pPr algn="r"/>
              <a:endParaRPr lang="en-US" sz="1200" dirty="0"/>
            </a:p>
            <a:p>
              <a:pPr algn="r"/>
              <a:r>
                <a:rPr lang="en-US" sz="1200" dirty="0"/>
                <a:t>35</a:t>
              </a:r>
            </a:p>
            <a:p>
              <a:pPr algn="r"/>
              <a:endParaRPr lang="en-US" sz="1200" dirty="0"/>
            </a:p>
            <a:p>
              <a:pPr algn="r"/>
              <a:endParaRPr lang="en-US" sz="1200" dirty="0"/>
            </a:p>
            <a:p>
              <a:pPr algn="r"/>
              <a:endParaRPr lang="en-US" sz="1200" dirty="0"/>
            </a:p>
            <a:p>
              <a:pPr algn="r"/>
              <a:endParaRPr lang="en-US" sz="1200" dirty="0"/>
            </a:p>
            <a:p>
              <a:pPr algn="r"/>
              <a:r>
                <a:rPr lang="en-US" sz="1200" dirty="0"/>
                <a:t>0</a:t>
              </a:r>
            </a:p>
          </p:txBody>
        </p:sp>
      </p:grpSp>
      <p:grpSp>
        <p:nvGrpSpPr>
          <p:cNvPr id="22" name="Group 21">
            <a:extLst>
              <a:ext uri="{FF2B5EF4-FFF2-40B4-BE49-F238E27FC236}">
                <a16:creationId xmlns:a16="http://schemas.microsoft.com/office/drawing/2014/main" id="{E9A51FCA-6954-D04C-B3E8-2D242ED54333}"/>
              </a:ext>
            </a:extLst>
          </p:cNvPr>
          <p:cNvGrpSpPr/>
          <p:nvPr/>
        </p:nvGrpSpPr>
        <p:grpSpPr>
          <a:xfrm>
            <a:off x="1495098" y="5572842"/>
            <a:ext cx="9201803" cy="766080"/>
            <a:chOff x="1410587" y="5988439"/>
            <a:chExt cx="9201803" cy="766080"/>
          </a:xfrm>
        </p:grpSpPr>
        <p:grpSp>
          <p:nvGrpSpPr>
            <p:cNvPr id="23" name="Group 22">
              <a:extLst>
                <a:ext uri="{FF2B5EF4-FFF2-40B4-BE49-F238E27FC236}">
                  <a16:creationId xmlns:a16="http://schemas.microsoft.com/office/drawing/2014/main" id="{D3847109-D965-D443-80CD-83FB71A52245}"/>
                </a:ext>
              </a:extLst>
            </p:cNvPr>
            <p:cNvGrpSpPr/>
            <p:nvPr/>
          </p:nvGrpSpPr>
          <p:grpSpPr>
            <a:xfrm>
              <a:off x="6787893" y="5991736"/>
              <a:ext cx="1131015" cy="550637"/>
              <a:chOff x="2165286" y="6085367"/>
              <a:chExt cx="1131015" cy="550637"/>
            </a:xfrm>
          </p:grpSpPr>
          <p:sp>
            <p:nvSpPr>
              <p:cNvPr id="33" name="Rectangle 32">
                <a:extLst>
                  <a:ext uri="{FF2B5EF4-FFF2-40B4-BE49-F238E27FC236}">
                    <a16:creationId xmlns:a16="http://schemas.microsoft.com/office/drawing/2014/main" id="{5FC82679-A696-8E4D-936E-CFF833642833}"/>
                  </a:ext>
                </a:extLst>
              </p:cNvPr>
              <p:cNvSpPr/>
              <p:nvPr/>
            </p:nvSpPr>
            <p:spPr>
              <a:xfrm>
                <a:off x="2188534" y="6085367"/>
                <a:ext cx="1084521" cy="219740"/>
              </a:xfrm>
              <a:prstGeom prst="rect">
                <a:avLst/>
              </a:prstGeom>
              <a:solidFill>
                <a:srgbClr val="557FC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045F8D56-9AAF-1F49-8029-EAD222924810}"/>
                  </a:ext>
                </a:extLst>
              </p:cNvPr>
              <p:cNvSpPr txBox="1"/>
              <p:nvPr/>
            </p:nvSpPr>
            <p:spPr>
              <a:xfrm>
                <a:off x="2165286" y="6266672"/>
                <a:ext cx="1131015" cy="369332"/>
              </a:xfrm>
              <a:prstGeom prst="rect">
                <a:avLst/>
              </a:prstGeom>
              <a:noFill/>
            </p:spPr>
            <p:txBody>
              <a:bodyPr wrap="none" rtlCol="0">
                <a:spAutoFit/>
              </a:bodyPr>
              <a:lstStyle/>
              <a:p>
                <a:r>
                  <a:rPr lang="en-US" dirty="0" err="1"/>
                  <a:t>Avg</a:t>
                </a:r>
                <a:r>
                  <a:rPr lang="en-US" dirty="0"/>
                  <a:t> CPU%</a:t>
                </a:r>
              </a:p>
            </p:txBody>
          </p:sp>
        </p:grpSp>
        <p:grpSp>
          <p:nvGrpSpPr>
            <p:cNvPr id="24" name="Group 23">
              <a:extLst>
                <a:ext uri="{FF2B5EF4-FFF2-40B4-BE49-F238E27FC236}">
                  <a16:creationId xmlns:a16="http://schemas.microsoft.com/office/drawing/2014/main" id="{29E6B54F-CA15-D24E-B246-B5A98A20F8DB}"/>
                </a:ext>
              </a:extLst>
            </p:cNvPr>
            <p:cNvGrpSpPr/>
            <p:nvPr/>
          </p:nvGrpSpPr>
          <p:grpSpPr>
            <a:xfrm>
              <a:off x="4234290" y="5991736"/>
              <a:ext cx="1248612" cy="571351"/>
              <a:chOff x="5259043" y="6103088"/>
              <a:chExt cx="1248612" cy="571351"/>
            </a:xfrm>
          </p:grpSpPr>
          <p:sp>
            <p:nvSpPr>
              <p:cNvPr id="31" name="Rectangle 30">
                <a:extLst>
                  <a:ext uri="{FF2B5EF4-FFF2-40B4-BE49-F238E27FC236}">
                    <a16:creationId xmlns:a16="http://schemas.microsoft.com/office/drawing/2014/main" id="{1079BBAF-D363-CC47-B067-0DFE35D0C1C1}"/>
                  </a:ext>
                </a:extLst>
              </p:cNvPr>
              <p:cNvSpPr/>
              <p:nvPr/>
            </p:nvSpPr>
            <p:spPr>
              <a:xfrm>
                <a:off x="5341089" y="6103088"/>
                <a:ext cx="1084521" cy="219740"/>
              </a:xfrm>
              <a:prstGeom prst="rect">
                <a:avLst/>
              </a:prstGeom>
              <a:solidFill>
                <a:srgbClr val="E97D4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8FCAE49A-05DB-E24C-8C02-41BBE80D62B0}"/>
                  </a:ext>
                </a:extLst>
              </p:cNvPr>
              <p:cNvSpPr txBox="1"/>
              <p:nvPr/>
            </p:nvSpPr>
            <p:spPr>
              <a:xfrm>
                <a:off x="5259043" y="6305107"/>
                <a:ext cx="1248612" cy="369332"/>
              </a:xfrm>
              <a:prstGeom prst="rect">
                <a:avLst/>
              </a:prstGeom>
              <a:noFill/>
            </p:spPr>
            <p:txBody>
              <a:bodyPr wrap="none" rtlCol="0">
                <a:spAutoFit/>
              </a:bodyPr>
              <a:lstStyle/>
              <a:p>
                <a:r>
                  <a:rPr lang="en-US" dirty="0"/>
                  <a:t># Followers</a:t>
                </a:r>
              </a:p>
            </p:txBody>
          </p:sp>
        </p:grpSp>
        <p:grpSp>
          <p:nvGrpSpPr>
            <p:cNvPr id="25" name="Group 24">
              <a:extLst>
                <a:ext uri="{FF2B5EF4-FFF2-40B4-BE49-F238E27FC236}">
                  <a16:creationId xmlns:a16="http://schemas.microsoft.com/office/drawing/2014/main" id="{029B18D6-4C38-D84C-BF65-E12CAB161AB0}"/>
                </a:ext>
              </a:extLst>
            </p:cNvPr>
            <p:cNvGrpSpPr/>
            <p:nvPr/>
          </p:nvGrpSpPr>
          <p:grpSpPr>
            <a:xfrm>
              <a:off x="1410587" y="5988439"/>
              <a:ext cx="1645707" cy="766080"/>
              <a:chOff x="3593202" y="6085367"/>
              <a:chExt cx="1645707" cy="766080"/>
            </a:xfrm>
          </p:grpSpPr>
          <p:sp>
            <p:nvSpPr>
              <p:cNvPr id="29" name="Rectangle 28">
                <a:extLst>
                  <a:ext uri="{FF2B5EF4-FFF2-40B4-BE49-F238E27FC236}">
                    <a16:creationId xmlns:a16="http://schemas.microsoft.com/office/drawing/2014/main" id="{E0EC5AC1-575B-8F47-96F4-6A8372EA92DC}"/>
                  </a:ext>
                </a:extLst>
              </p:cNvPr>
              <p:cNvSpPr/>
              <p:nvPr/>
            </p:nvSpPr>
            <p:spPr>
              <a:xfrm>
                <a:off x="3873795" y="6085367"/>
                <a:ext cx="1084521" cy="219740"/>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FC8DCA40-0E3E-3F42-96CB-B898C7759FF6}"/>
                  </a:ext>
                </a:extLst>
              </p:cNvPr>
              <p:cNvSpPr txBox="1"/>
              <p:nvPr/>
            </p:nvSpPr>
            <p:spPr>
              <a:xfrm>
                <a:off x="3593202" y="6266672"/>
                <a:ext cx="1645707" cy="584775"/>
              </a:xfrm>
              <a:prstGeom prst="rect">
                <a:avLst/>
              </a:prstGeom>
              <a:noFill/>
            </p:spPr>
            <p:txBody>
              <a:bodyPr wrap="none" rtlCol="0">
                <a:spAutoFit/>
              </a:bodyPr>
              <a:lstStyle/>
              <a:p>
                <a:pPr algn="ctr"/>
                <a:r>
                  <a:rPr lang="en-US" dirty="0"/>
                  <a:t>Read Requests</a:t>
                </a:r>
              </a:p>
              <a:p>
                <a:pPr algn="ctr"/>
                <a:r>
                  <a:rPr lang="en-US" sz="1400" dirty="0"/>
                  <a:t>(each step = 20/sec)</a:t>
                </a:r>
              </a:p>
            </p:txBody>
          </p:sp>
        </p:grpSp>
        <p:grpSp>
          <p:nvGrpSpPr>
            <p:cNvPr id="26" name="Group 25">
              <a:extLst>
                <a:ext uri="{FF2B5EF4-FFF2-40B4-BE49-F238E27FC236}">
                  <a16:creationId xmlns:a16="http://schemas.microsoft.com/office/drawing/2014/main" id="{DB96E45C-B487-5548-AA81-91362B027B2D}"/>
                </a:ext>
              </a:extLst>
            </p:cNvPr>
            <p:cNvGrpSpPr/>
            <p:nvPr/>
          </p:nvGrpSpPr>
          <p:grpSpPr>
            <a:xfrm>
              <a:off x="8847996" y="5991736"/>
              <a:ext cx="1764394" cy="550637"/>
              <a:chOff x="164793" y="6085367"/>
              <a:chExt cx="1764394" cy="550637"/>
            </a:xfrm>
          </p:grpSpPr>
          <p:sp>
            <p:nvSpPr>
              <p:cNvPr id="27" name="Rectangle 26">
                <a:extLst>
                  <a:ext uri="{FF2B5EF4-FFF2-40B4-BE49-F238E27FC236}">
                    <a16:creationId xmlns:a16="http://schemas.microsoft.com/office/drawing/2014/main" id="{C5E1F07F-DBDB-AE47-A57C-6F02BD727638}"/>
                  </a:ext>
                </a:extLst>
              </p:cNvPr>
              <p:cNvSpPr/>
              <p:nvPr/>
            </p:nvSpPr>
            <p:spPr>
              <a:xfrm>
                <a:off x="517450" y="6085367"/>
                <a:ext cx="1084521" cy="219740"/>
              </a:xfrm>
              <a:prstGeom prst="rect">
                <a:avLst/>
              </a:prstGeom>
              <a:solidFill>
                <a:srgbClr val="FBBF4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E9A8CA01-4778-C642-B471-CAB0E6E28318}"/>
                  </a:ext>
                </a:extLst>
              </p:cNvPr>
              <p:cNvSpPr txBox="1"/>
              <p:nvPr/>
            </p:nvSpPr>
            <p:spPr>
              <a:xfrm>
                <a:off x="164793" y="6266672"/>
                <a:ext cx="1764394" cy="369332"/>
              </a:xfrm>
              <a:prstGeom prst="rect">
                <a:avLst/>
              </a:prstGeom>
              <a:noFill/>
            </p:spPr>
            <p:txBody>
              <a:bodyPr wrap="none" rtlCol="0">
                <a:spAutoFit/>
              </a:bodyPr>
              <a:lstStyle/>
              <a:p>
                <a:r>
                  <a:rPr lang="en-US" dirty="0" err="1"/>
                  <a:t>Avg</a:t>
                </a:r>
                <a:r>
                  <a:rPr lang="en-US" dirty="0"/>
                  <a:t> Latency (</a:t>
                </a:r>
                <a:r>
                  <a:rPr lang="en-US" dirty="0" err="1"/>
                  <a:t>ms</a:t>
                </a:r>
                <a:r>
                  <a:rPr lang="en-US" dirty="0"/>
                  <a:t>)</a:t>
                </a:r>
              </a:p>
            </p:txBody>
          </p:sp>
        </p:grpSp>
      </p:grpSp>
    </p:spTree>
    <p:extLst>
      <p:ext uri="{BB962C8B-B14F-4D97-AF65-F5344CB8AC3E}">
        <p14:creationId xmlns:p14="http://schemas.microsoft.com/office/powerpoint/2010/main" val="831222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3176C7D9-6FF2-6943-9B21-E7CF090626CD}"/>
              </a:ext>
            </a:extLst>
          </p:cNvPr>
          <p:cNvSpPr>
            <a:spLocks noGrp="1"/>
          </p:cNvSpPr>
          <p:nvPr>
            <p:ph type="body" sz="quarter" idx="13"/>
          </p:nvPr>
        </p:nvSpPr>
        <p:spPr/>
        <p:txBody>
          <a:bodyPr/>
          <a:lstStyle/>
          <a:p>
            <a:r>
              <a:rPr lang="en-US" dirty="0"/>
              <a:t>4 clusters, retrievals/hour/cluster w/ application cache (hash table, 15 min TTL)</a:t>
            </a:r>
          </a:p>
        </p:txBody>
      </p:sp>
      <p:sp>
        <p:nvSpPr>
          <p:cNvPr id="3" name="Title 2">
            <a:extLst>
              <a:ext uri="{FF2B5EF4-FFF2-40B4-BE49-F238E27FC236}">
                <a16:creationId xmlns:a16="http://schemas.microsoft.com/office/drawing/2014/main" id="{39733865-F0F2-0042-A31B-9D91B823F1BE}"/>
              </a:ext>
            </a:extLst>
          </p:cNvPr>
          <p:cNvSpPr>
            <a:spLocks noGrp="1"/>
          </p:cNvSpPr>
          <p:nvPr>
            <p:ph type="title"/>
          </p:nvPr>
        </p:nvSpPr>
        <p:spPr/>
        <p:txBody>
          <a:bodyPr>
            <a:normAutofit fontScale="90000"/>
          </a:bodyPr>
          <a:lstStyle/>
          <a:p>
            <a:r>
              <a:rPr lang="en-US" dirty="0"/>
              <a:t>Production </a:t>
            </a:r>
            <a:r>
              <a:rPr lang="en-US" dirty="0" err="1"/>
              <a:t>ocp</a:t>
            </a:r>
            <a:r>
              <a:rPr lang="en-US" dirty="0"/>
              <a:t> deployment - performance</a:t>
            </a:r>
          </a:p>
        </p:txBody>
      </p:sp>
      <p:sp>
        <p:nvSpPr>
          <p:cNvPr id="2" name="Slide Number Placeholder 1">
            <a:extLst>
              <a:ext uri="{FF2B5EF4-FFF2-40B4-BE49-F238E27FC236}">
                <a16:creationId xmlns:a16="http://schemas.microsoft.com/office/drawing/2014/main" id="{6D879679-6095-9A48-BD90-EA6D11DB27F9}"/>
              </a:ext>
            </a:extLst>
          </p:cNvPr>
          <p:cNvSpPr>
            <a:spLocks noGrp="1"/>
          </p:cNvSpPr>
          <p:nvPr>
            <p:ph type="sldNum" sz="quarter" idx="12"/>
          </p:nvPr>
        </p:nvSpPr>
        <p:spPr/>
        <p:txBody>
          <a:bodyPr/>
          <a:lstStyle/>
          <a:p>
            <a:fld id="{3DB5E446-421A-E746-A83E-D1D14D8D9CBB}" type="slidenum">
              <a:rPr lang="en-US" smtClean="0"/>
              <a:pPr/>
              <a:t>49</a:t>
            </a:fld>
            <a:endParaRPr lang="en-US"/>
          </a:p>
        </p:txBody>
      </p:sp>
      <p:pic>
        <p:nvPicPr>
          <p:cNvPr id="4" name="Picture 3">
            <a:extLst>
              <a:ext uri="{FF2B5EF4-FFF2-40B4-BE49-F238E27FC236}">
                <a16:creationId xmlns:a16="http://schemas.microsoft.com/office/drawing/2014/main" id="{1439DD9E-D56D-D74A-9CD1-58EB207C7EAC}"/>
              </a:ext>
            </a:extLst>
          </p:cNvPr>
          <p:cNvPicPr>
            <a:picLocks noChangeAspect="1"/>
          </p:cNvPicPr>
          <p:nvPr/>
        </p:nvPicPr>
        <p:blipFill>
          <a:blip r:embed="rId2"/>
          <a:stretch>
            <a:fillRect/>
          </a:stretch>
        </p:blipFill>
        <p:spPr>
          <a:xfrm>
            <a:off x="1209123" y="1586621"/>
            <a:ext cx="9924962" cy="4444247"/>
          </a:xfrm>
          <a:prstGeom prst="rect">
            <a:avLst/>
          </a:prstGeom>
        </p:spPr>
      </p:pic>
    </p:spTree>
    <p:extLst>
      <p:ext uri="{BB962C8B-B14F-4D97-AF65-F5344CB8AC3E}">
        <p14:creationId xmlns:p14="http://schemas.microsoft.com/office/powerpoint/2010/main" val="925162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F4F5ECB-666F-E24D-BB95-E4932BD33D10}"/>
              </a:ext>
            </a:extLst>
          </p:cNvPr>
          <p:cNvSpPr>
            <a:spLocks noGrp="1"/>
          </p:cNvSpPr>
          <p:nvPr>
            <p:ph sz="half" idx="1"/>
          </p:nvPr>
        </p:nvSpPr>
        <p:spPr/>
        <p:txBody>
          <a:bodyPr/>
          <a:lstStyle/>
          <a:p>
            <a:r>
              <a:rPr lang="en-US" b="1" dirty="0"/>
              <a:t>Lab 1:</a:t>
            </a:r>
          </a:p>
          <a:p>
            <a:pPr lvl="1"/>
            <a:r>
              <a:rPr lang="en-US" dirty="0"/>
              <a:t>Authenticator runs as a Sidecar</a:t>
            </a:r>
          </a:p>
          <a:p>
            <a:pPr lvl="1"/>
            <a:r>
              <a:rPr lang="en-US" dirty="0"/>
              <a:t>App pulls DB creds with REST API</a:t>
            </a:r>
          </a:p>
          <a:p>
            <a:pPr lvl="1"/>
            <a:r>
              <a:rPr lang="en-US" dirty="0"/>
              <a:t>App connects to DB</a:t>
            </a:r>
          </a:p>
          <a:p>
            <a:endParaRPr lang="en-US" dirty="0"/>
          </a:p>
          <a:p>
            <a:r>
              <a:rPr lang="en-US" b="1" dirty="0"/>
              <a:t>Lab 2: Summon</a:t>
            </a:r>
          </a:p>
          <a:p>
            <a:pPr lvl="1"/>
            <a:r>
              <a:rPr lang="en-US" dirty="0"/>
              <a:t>Authenticator runs as an Init container</a:t>
            </a:r>
          </a:p>
          <a:p>
            <a:pPr lvl="1"/>
            <a:r>
              <a:rPr lang="en-US" dirty="0"/>
              <a:t>Summon pulls DB creds &amp; calls app w/ creds in env vars</a:t>
            </a:r>
          </a:p>
          <a:p>
            <a:pPr lvl="1"/>
            <a:r>
              <a:rPr lang="en-US" dirty="0"/>
              <a:t>App connects to DB</a:t>
            </a:r>
          </a:p>
        </p:txBody>
      </p:sp>
      <p:sp>
        <p:nvSpPr>
          <p:cNvPr id="10" name="Content Placeholder 9">
            <a:extLst>
              <a:ext uri="{FF2B5EF4-FFF2-40B4-BE49-F238E27FC236}">
                <a16:creationId xmlns:a16="http://schemas.microsoft.com/office/drawing/2014/main" id="{1FE62C10-C852-6945-B90C-57934B42AAD2}"/>
              </a:ext>
            </a:extLst>
          </p:cNvPr>
          <p:cNvSpPr>
            <a:spLocks noGrp="1"/>
          </p:cNvSpPr>
          <p:nvPr>
            <p:ph sz="half" idx="2"/>
          </p:nvPr>
        </p:nvSpPr>
        <p:spPr/>
        <p:txBody>
          <a:bodyPr/>
          <a:lstStyle/>
          <a:p>
            <a:r>
              <a:rPr lang="en-US" b="1" dirty="0"/>
              <a:t>Lab 3: K8s Secrets</a:t>
            </a:r>
          </a:p>
          <a:p>
            <a:pPr lvl="1"/>
            <a:r>
              <a:rPr lang="en-US" dirty="0"/>
              <a:t>Authenticator runs as an Init Container</a:t>
            </a:r>
          </a:p>
          <a:p>
            <a:pPr lvl="1"/>
            <a:r>
              <a:rPr lang="en-US" dirty="0"/>
              <a:t>K8s secret manifest names DB cred names</a:t>
            </a:r>
          </a:p>
          <a:p>
            <a:pPr lvl="1"/>
            <a:r>
              <a:rPr lang="en-US" dirty="0"/>
              <a:t>Authenticator retrieves DB creds &amp; dynamically patches K8s secret w/ DB cred values</a:t>
            </a:r>
          </a:p>
          <a:p>
            <a:pPr lvl="1"/>
            <a:r>
              <a:rPr lang="en-US" dirty="0"/>
              <a:t>App connects to DB</a:t>
            </a:r>
          </a:p>
          <a:p>
            <a:pPr lvl="1"/>
            <a:endParaRPr lang="en-US" dirty="0"/>
          </a:p>
          <a:p>
            <a:r>
              <a:rPr lang="en-US" b="1" dirty="0"/>
              <a:t>Lab 4:</a:t>
            </a:r>
          </a:p>
          <a:p>
            <a:pPr lvl="1"/>
            <a:r>
              <a:rPr lang="en-US" dirty="0"/>
              <a:t>Authenticator runs as a Sidecar Container listening on DB port</a:t>
            </a:r>
          </a:p>
          <a:p>
            <a:pPr lvl="1"/>
            <a:r>
              <a:rPr lang="en-US" dirty="0"/>
              <a:t>App attempts to connect to DB on local port</a:t>
            </a:r>
          </a:p>
          <a:p>
            <a:pPr lvl="1"/>
            <a:r>
              <a:rPr lang="en-US" dirty="0"/>
              <a:t>Authenticator retrieves DB creds, connects to DB, proxies connection for app</a:t>
            </a:r>
          </a:p>
          <a:p>
            <a:pPr lvl="1"/>
            <a:r>
              <a:rPr lang="en-US" dirty="0"/>
              <a:t>App connects to DB</a:t>
            </a:r>
          </a:p>
        </p:txBody>
      </p:sp>
      <p:sp>
        <p:nvSpPr>
          <p:cNvPr id="2" name="Title 1">
            <a:extLst>
              <a:ext uri="{FF2B5EF4-FFF2-40B4-BE49-F238E27FC236}">
                <a16:creationId xmlns:a16="http://schemas.microsoft.com/office/drawing/2014/main" id="{39A722AD-0966-6146-99D0-A5D36CE3AB94}"/>
              </a:ext>
            </a:extLst>
          </p:cNvPr>
          <p:cNvSpPr>
            <a:spLocks noGrp="1"/>
          </p:cNvSpPr>
          <p:nvPr>
            <p:ph type="title"/>
          </p:nvPr>
        </p:nvSpPr>
        <p:spPr/>
        <p:txBody>
          <a:bodyPr>
            <a:normAutofit fontScale="90000"/>
          </a:bodyPr>
          <a:lstStyle/>
          <a:p>
            <a:r>
              <a:rPr lang="en-US" dirty="0"/>
              <a:t>Four secrets access strategies for OCP/K8s</a:t>
            </a:r>
          </a:p>
        </p:txBody>
      </p:sp>
      <p:pic>
        <p:nvPicPr>
          <p:cNvPr id="19" name="Picture 18">
            <a:extLst>
              <a:ext uri="{FF2B5EF4-FFF2-40B4-BE49-F238E27FC236}">
                <a16:creationId xmlns:a16="http://schemas.microsoft.com/office/drawing/2014/main" id="{6C2626D3-02A6-3C47-9F61-9B1B2C95B168}"/>
              </a:ext>
            </a:extLst>
          </p:cNvPr>
          <p:cNvPicPr>
            <a:picLocks noChangeAspect="1"/>
          </p:cNvPicPr>
          <p:nvPr/>
        </p:nvPicPr>
        <p:blipFill>
          <a:blip r:embed="rId2"/>
          <a:stretch>
            <a:fillRect/>
          </a:stretch>
        </p:blipFill>
        <p:spPr>
          <a:xfrm>
            <a:off x="1894929" y="2703604"/>
            <a:ext cx="475198" cy="475198"/>
          </a:xfrm>
          <a:prstGeom prst="rect">
            <a:avLst/>
          </a:prstGeom>
        </p:spPr>
      </p:pic>
      <p:pic>
        <p:nvPicPr>
          <p:cNvPr id="20" name="Picture 19">
            <a:extLst>
              <a:ext uri="{FF2B5EF4-FFF2-40B4-BE49-F238E27FC236}">
                <a16:creationId xmlns:a16="http://schemas.microsoft.com/office/drawing/2014/main" id="{7340BFE6-B8FD-2E45-ABD0-C6DE85374C26}"/>
              </a:ext>
            </a:extLst>
          </p:cNvPr>
          <p:cNvPicPr>
            <a:picLocks noChangeAspect="1"/>
          </p:cNvPicPr>
          <p:nvPr/>
        </p:nvPicPr>
        <p:blipFill>
          <a:blip r:embed="rId3"/>
          <a:stretch>
            <a:fillRect/>
          </a:stretch>
        </p:blipFill>
        <p:spPr>
          <a:xfrm>
            <a:off x="8372725" y="966918"/>
            <a:ext cx="1478643" cy="591457"/>
          </a:xfrm>
          <a:prstGeom prst="rect">
            <a:avLst/>
          </a:prstGeom>
        </p:spPr>
      </p:pic>
      <p:pic>
        <p:nvPicPr>
          <p:cNvPr id="23" name="Picture 22">
            <a:extLst>
              <a:ext uri="{FF2B5EF4-FFF2-40B4-BE49-F238E27FC236}">
                <a16:creationId xmlns:a16="http://schemas.microsoft.com/office/drawing/2014/main" id="{7FDCD1BB-1F02-DA4D-B36D-B0E9A58DED44}"/>
              </a:ext>
            </a:extLst>
          </p:cNvPr>
          <p:cNvPicPr>
            <a:picLocks noChangeAspect="1"/>
          </p:cNvPicPr>
          <p:nvPr/>
        </p:nvPicPr>
        <p:blipFill rotWithShape="1">
          <a:blip r:embed="rId4"/>
          <a:srcRect l="18884" t="34331" r="17969" b="34196"/>
          <a:stretch/>
        </p:blipFill>
        <p:spPr>
          <a:xfrm>
            <a:off x="7428592" y="3363686"/>
            <a:ext cx="1478643" cy="368485"/>
          </a:xfrm>
          <a:prstGeom prst="rect">
            <a:avLst/>
          </a:prstGeom>
        </p:spPr>
      </p:pic>
      <p:pic>
        <p:nvPicPr>
          <p:cNvPr id="24" name="Picture 23">
            <a:extLst>
              <a:ext uri="{FF2B5EF4-FFF2-40B4-BE49-F238E27FC236}">
                <a16:creationId xmlns:a16="http://schemas.microsoft.com/office/drawing/2014/main" id="{04ABB7B6-8877-8A48-AC18-54ACC098E4B3}"/>
              </a:ext>
            </a:extLst>
          </p:cNvPr>
          <p:cNvPicPr>
            <a:picLocks noChangeAspect="1"/>
          </p:cNvPicPr>
          <p:nvPr/>
        </p:nvPicPr>
        <p:blipFill>
          <a:blip r:embed="rId5"/>
          <a:stretch>
            <a:fillRect/>
          </a:stretch>
        </p:blipFill>
        <p:spPr>
          <a:xfrm>
            <a:off x="1179155" y="1083211"/>
            <a:ext cx="1095646" cy="475164"/>
          </a:xfrm>
          <a:prstGeom prst="rect">
            <a:avLst/>
          </a:prstGeom>
        </p:spPr>
      </p:pic>
    </p:spTree>
    <p:extLst>
      <p:ext uri="{BB962C8B-B14F-4D97-AF65-F5344CB8AC3E}">
        <p14:creationId xmlns:p14="http://schemas.microsoft.com/office/powerpoint/2010/main" val="3128803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1FD7599-C1F1-F146-9DD2-F563DA7EF01D}"/>
              </a:ext>
            </a:extLst>
          </p:cNvPr>
          <p:cNvSpPr>
            <a:spLocks noGrp="1"/>
          </p:cNvSpPr>
          <p:nvPr>
            <p:ph type="sldNum" sz="quarter" idx="12"/>
          </p:nvPr>
        </p:nvSpPr>
        <p:spPr/>
        <p:txBody>
          <a:bodyPr/>
          <a:lstStyle/>
          <a:p>
            <a:fld id="{3DB5E446-421A-E746-A83E-D1D14D8D9CBB}" type="slidenum">
              <a:rPr lang="en-US" smtClean="0"/>
              <a:pPr/>
              <a:t>50</a:t>
            </a:fld>
            <a:endParaRPr lang="en-US"/>
          </a:p>
        </p:txBody>
      </p:sp>
      <p:sp>
        <p:nvSpPr>
          <p:cNvPr id="3" name="Title 2">
            <a:extLst>
              <a:ext uri="{FF2B5EF4-FFF2-40B4-BE49-F238E27FC236}">
                <a16:creationId xmlns:a16="http://schemas.microsoft.com/office/drawing/2014/main" id="{B360B2D5-3C3F-7D48-91BC-DCC93F760267}"/>
              </a:ext>
            </a:extLst>
          </p:cNvPr>
          <p:cNvSpPr>
            <a:spLocks noGrp="1"/>
          </p:cNvSpPr>
          <p:nvPr>
            <p:ph type="title"/>
          </p:nvPr>
        </p:nvSpPr>
        <p:spPr/>
        <p:txBody>
          <a:bodyPr>
            <a:normAutofit fontScale="90000"/>
          </a:bodyPr>
          <a:lstStyle/>
          <a:p>
            <a:r>
              <a:rPr lang="en-US" dirty="0"/>
              <a:t>Production OCP deployment – resource consumption </a:t>
            </a:r>
          </a:p>
        </p:txBody>
      </p:sp>
      <p:pic>
        <p:nvPicPr>
          <p:cNvPr id="4" name="Picture 3">
            <a:extLst>
              <a:ext uri="{FF2B5EF4-FFF2-40B4-BE49-F238E27FC236}">
                <a16:creationId xmlns:a16="http://schemas.microsoft.com/office/drawing/2014/main" id="{982049B6-F1BA-8043-A7E6-2538A02A6C16}"/>
              </a:ext>
            </a:extLst>
          </p:cNvPr>
          <p:cNvPicPr>
            <a:picLocks noChangeAspect="1"/>
          </p:cNvPicPr>
          <p:nvPr/>
        </p:nvPicPr>
        <p:blipFill>
          <a:blip r:embed="rId2"/>
          <a:stretch>
            <a:fillRect/>
          </a:stretch>
        </p:blipFill>
        <p:spPr>
          <a:xfrm>
            <a:off x="329852" y="1537228"/>
            <a:ext cx="11054993" cy="4358473"/>
          </a:xfrm>
          <a:prstGeom prst="rect">
            <a:avLst/>
          </a:prstGeom>
        </p:spPr>
      </p:pic>
      <p:sp>
        <p:nvSpPr>
          <p:cNvPr id="10" name="Rectangle 9">
            <a:extLst>
              <a:ext uri="{FF2B5EF4-FFF2-40B4-BE49-F238E27FC236}">
                <a16:creationId xmlns:a16="http://schemas.microsoft.com/office/drawing/2014/main" id="{6B8566CC-94CC-494F-94DB-4049688F0856}"/>
              </a:ext>
            </a:extLst>
          </p:cNvPr>
          <p:cNvSpPr/>
          <p:nvPr/>
        </p:nvSpPr>
        <p:spPr>
          <a:xfrm>
            <a:off x="329852" y="864433"/>
            <a:ext cx="3339760" cy="369332"/>
          </a:xfrm>
          <a:prstGeom prst="rect">
            <a:avLst/>
          </a:prstGeom>
        </p:spPr>
        <p:txBody>
          <a:bodyPr wrap="none">
            <a:spAutoFit/>
          </a:bodyPr>
          <a:lstStyle/>
          <a:p>
            <a:r>
              <a:rPr lang="en-US" dirty="0"/>
              <a:t>1 of 4 clusters, 5 followers/cluster</a:t>
            </a:r>
          </a:p>
        </p:txBody>
      </p:sp>
    </p:spTree>
    <p:extLst>
      <p:ext uri="{BB962C8B-B14F-4D97-AF65-F5344CB8AC3E}">
        <p14:creationId xmlns:p14="http://schemas.microsoft.com/office/powerpoint/2010/main" val="22155272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2800"/>
        <p:cNvGrpSpPr/>
        <p:nvPr/>
      </p:nvGrpSpPr>
      <p:grpSpPr>
        <a:xfrm>
          <a:off x="0" y="0"/>
          <a:ext cx="0" cy="0"/>
          <a:chOff x="0" y="0"/>
          <a:chExt cx="0" cy="0"/>
        </a:xfrm>
      </p:grpSpPr>
      <p:pic>
        <p:nvPicPr>
          <p:cNvPr id="2" name="Picture 1">
            <a:extLst>
              <a:ext uri="{FF2B5EF4-FFF2-40B4-BE49-F238E27FC236}">
                <a16:creationId xmlns:a16="http://schemas.microsoft.com/office/drawing/2014/main" id="{BF344CD5-0FDD-7A43-9219-7D4510F42B05}"/>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844825" y="0"/>
            <a:ext cx="9293088" cy="6319299"/>
          </a:xfrm>
          <a:prstGeom prst="rect">
            <a:avLst/>
          </a:prstGeom>
        </p:spPr>
      </p:pic>
      <p:sp>
        <p:nvSpPr>
          <p:cNvPr id="2801" name="Shape 2801"/>
          <p:cNvSpPr txBox="1">
            <a:spLocks noGrp="1"/>
          </p:cNvSpPr>
          <p:nvPr>
            <p:ph type="title"/>
          </p:nvPr>
        </p:nvSpPr>
        <p:spPr>
          <a:prstGeom prst="rect">
            <a:avLst/>
          </a:prstGeom>
          <a:noFill/>
          <a:ln>
            <a:noFill/>
          </a:ln>
        </p:spPr>
        <p:txBody>
          <a:bodyPr lIns="91425" tIns="45700" rIns="91425" bIns="45700" anchor="t" anchorCtr="0">
            <a:noAutofit/>
          </a:bodyPr>
          <a:lstStyle/>
          <a:p>
            <a:pPr marL="0" marR="0" lvl="0" indent="0" rtl="0">
              <a:spcBef>
                <a:spcPts val="0"/>
              </a:spcBef>
              <a:buClr>
                <a:schemeClr val="lt1"/>
              </a:buClr>
              <a:buSzPct val="25000"/>
              <a:buFont typeface="Arial"/>
              <a:buNone/>
            </a:pPr>
            <a:r>
              <a:rPr lang="en-US" sz="4000" dirty="0"/>
              <a:t>Next Steps…</a:t>
            </a:r>
            <a:endParaRPr lang="en-US" sz="54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3027634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04605" y="3014791"/>
            <a:ext cx="6654628" cy="850169"/>
          </a:xfrm>
        </p:spPr>
        <p:txBody>
          <a:bodyPr/>
          <a:lstStyle/>
          <a:p>
            <a:r>
              <a:rPr lang="en-US" sz="4800" dirty="0"/>
              <a:t>Integrations</a:t>
            </a:r>
          </a:p>
        </p:txBody>
      </p:sp>
    </p:spTree>
    <p:extLst>
      <p:ext uri="{BB962C8B-B14F-4D97-AF65-F5344CB8AC3E}">
        <p14:creationId xmlns:p14="http://schemas.microsoft.com/office/powerpoint/2010/main" val="408131480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121F86-4873-5442-953B-5AEED3003F7D}"/>
              </a:ext>
            </a:extLst>
          </p:cNvPr>
          <p:cNvSpPr>
            <a:spLocks noGrp="1"/>
          </p:cNvSpPr>
          <p:nvPr>
            <p:ph type="title"/>
          </p:nvPr>
        </p:nvSpPr>
        <p:spPr>
          <a:xfrm>
            <a:off x="625258" y="655985"/>
            <a:ext cx="10961316" cy="498598"/>
          </a:xfrm>
        </p:spPr>
        <p:txBody>
          <a:bodyPr>
            <a:normAutofit/>
          </a:bodyPr>
          <a:lstStyle/>
          <a:p>
            <a:r>
              <a:rPr lang="en-US" dirty="0"/>
              <a:t>RPA: Integration Overview &amp; Benefits</a:t>
            </a:r>
          </a:p>
        </p:txBody>
      </p:sp>
      <p:sp>
        <p:nvSpPr>
          <p:cNvPr id="3" name="Content Placeholder 2">
            <a:extLst>
              <a:ext uri="{FF2B5EF4-FFF2-40B4-BE49-F238E27FC236}">
                <a16:creationId xmlns:a16="http://schemas.microsoft.com/office/drawing/2014/main" id="{58F98E66-C386-4C4A-857E-3F0127FBA714}"/>
              </a:ext>
            </a:extLst>
          </p:cNvPr>
          <p:cNvSpPr>
            <a:spLocks noGrp="1"/>
          </p:cNvSpPr>
          <p:nvPr>
            <p:ph idx="1"/>
          </p:nvPr>
        </p:nvSpPr>
        <p:spPr>
          <a:xfrm>
            <a:off x="600075" y="1262743"/>
            <a:ext cx="10987088" cy="5246914"/>
          </a:xfrm>
        </p:spPr>
        <p:txBody>
          <a:bodyPr>
            <a:noAutofit/>
          </a:bodyPr>
          <a:lstStyle/>
          <a:p>
            <a:r>
              <a:rPr lang="en-US" sz="2000" b="1" dirty="0"/>
              <a:t>Challenges without CyberArk CCP integration</a:t>
            </a:r>
          </a:p>
          <a:p>
            <a:pPr lvl="1"/>
            <a:r>
              <a:rPr lang="en-US" sz="2000" dirty="0"/>
              <a:t>Sensitive data stored in two places: </a:t>
            </a:r>
          </a:p>
          <a:p>
            <a:pPr lvl="2"/>
            <a:r>
              <a:rPr lang="en-US" sz="2000" dirty="0"/>
              <a:t>CyberArk EPV &amp; RPA Credential Vault</a:t>
            </a:r>
          </a:p>
          <a:p>
            <a:pPr lvl="1"/>
            <a:r>
              <a:rPr lang="en-US" sz="2000" dirty="0"/>
              <a:t>Extra effort in maintaining data security at two places.</a:t>
            </a:r>
          </a:p>
          <a:p>
            <a:pPr lvl="1"/>
            <a:r>
              <a:rPr lang="en-US" sz="2000" dirty="0"/>
              <a:t>User access to copy/paste sensitive data from CyberArk to RPA solution</a:t>
            </a:r>
          </a:p>
          <a:p>
            <a:pPr lvl="1"/>
            <a:r>
              <a:rPr lang="en-US" sz="2000" dirty="0"/>
              <a:t>Sensitive credentials exposed to multiple users</a:t>
            </a:r>
          </a:p>
          <a:p>
            <a:pPr lvl="1"/>
            <a:endParaRPr lang="en-US" sz="2000" dirty="0"/>
          </a:p>
          <a:p>
            <a:r>
              <a:rPr lang="en-US" sz="2000" b="1" dirty="0"/>
              <a:t>Benefits of CCP integration</a:t>
            </a:r>
          </a:p>
          <a:p>
            <a:pPr lvl="1"/>
            <a:r>
              <a:rPr lang="en-US" sz="2000" dirty="0"/>
              <a:t>Credentials securely stored in CyberArk EPV</a:t>
            </a:r>
          </a:p>
          <a:p>
            <a:pPr lvl="1"/>
            <a:r>
              <a:rPr lang="en-US" sz="2000" dirty="0"/>
              <a:t>CyberArk manages access to &amp; automatically rotates credentials</a:t>
            </a:r>
          </a:p>
          <a:p>
            <a:pPr lvl="1"/>
            <a:r>
              <a:rPr lang="en-US" sz="2000" dirty="0"/>
              <a:t>No User access - credentials only accessible to authentication bots</a:t>
            </a:r>
          </a:p>
          <a:p>
            <a:pPr lvl="1"/>
            <a:r>
              <a:rPr lang="en-US" sz="2000" dirty="0"/>
              <a:t>Credentials securely retrieved as needed for robots to perform their functions</a:t>
            </a:r>
          </a:p>
          <a:p>
            <a:pPr lvl="1"/>
            <a:r>
              <a:rPr lang="en-US" sz="2000" dirty="0"/>
              <a:t>All access captured in audit logs</a:t>
            </a:r>
          </a:p>
          <a:p>
            <a:pPr lvl="1"/>
            <a:r>
              <a:rPr lang="en-US" sz="2000" dirty="0"/>
              <a:t>Client stays in compliance with corporate policies and industry guidelines</a:t>
            </a:r>
          </a:p>
          <a:p>
            <a:pPr lvl="1"/>
            <a:r>
              <a:rPr lang="en-US" sz="2000" dirty="0"/>
              <a:t>Integration implemented and supported by vendors</a:t>
            </a:r>
          </a:p>
        </p:txBody>
      </p:sp>
    </p:spTree>
    <p:extLst>
      <p:ext uri="{BB962C8B-B14F-4D97-AF65-F5344CB8AC3E}">
        <p14:creationId xmlns:p14="http://schemas.microsoft.com/office/powerpoint/2010/main" val="11967564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E275B5E-6C51-0340-B171-4B09D7E46903}"/>
              </a:ext>
            </a:extLst>
          </p:cNvPr>
          <p:cNvSpPr>
            <a:spLocks noGrp="1"/>
          </p:cNvSpPr>
          <p:nvPr>
            <p:ph type="title"/>
          </p:nvPr>
        </p:nvSpPr>
        <p:spPr/>
        <p:txBody>
          <a:bodyPr/>
          <a:lstStyle/>
          <a:p>
            <a:r>
              <a:rPr lang="en-US" dirty="0"/>
              <a:t>Automation Anywhere:</a:t>
            </a:r>
            <a:br>
              <a:rPr lang="en-US" dirty="0"/>
            </a:br>
            <a:r>
              <a:rPr lang="en-US" sz="2000" dirty="0"/>
              <a:t>Integration offered in CyberArk Marketplace</a:t>
            </a:r>
          </a:p>
        </p:txBody>
      </p:sp>
      <p:pic>
        <p:nvPicPr>
          <p:cNvPr id="6" name="Picture 5" descr="A screenshot of a cell phone&#10;&#10;Description automatically generated">
            <a:extLst>
              <a:ext uri="{FF2B5EF4-FFF2-40B4-BE49-F238E27FC236}">
                <a16:creationId xmlns:a16="http://schemas.microsoft.com/office/drawing/2014/main" id="{1CABF15D-CA2D-7E4F-88FB-D8E0347BC28C}"/>
              </a:ext>
            </a:extLst>
          </p:cNvPr>
          <p:cNvPicPr>
            <a:picLocks noChangeAspect="1"/>
          </p:cNvPicPr>
          <p:nvPr/>
        </p:nvPicPr>
        <p:blipFill rotWithShape="1">
          <a:blip r:embed="rId2"/>
          <a:srcRect l="483"/>
          <a:stretch/>
        </p:blipFill>
        <p:spPr>
          <a:xfrm>
            <a:off x="873579" y="1102863"/>
            <a:ext cx="10093778" cy="5257244"/>
          </a:xfrm>
          <a:prstGeom prst="rect">
            <a:avLst/>
          </a:prstGeom>
        </p:spPr>
      </p:pic>
    </p:spTree>
    <p:extLst>
      <p:ext uri="{BB962C8B-B14F-4D97-AF65-F5344CB8AC3E}">
        <p14:creationId xmlns:p14="http://schemas.microsoft.com/office/powerpoint/2010/main" val="786100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91E76E-EE30-E344-A3B4-36DFCB9232CF}"/>
              </a:ext>
            </a:extLst>
          </p:cNvPr>
          <p:cNvSpPr>
            <a:spLocks noGrp="1"/>
          </p:cNvSpPr>
          <p:nvPr>
            <p:ph type="title"/>
          </p:nvPr>
        </p:nvSpPr>
        <p:spPr/>
        <p:txBody>
          <a:bodyPr/>
          <a:lstStyle/>
          <a:p>
            <a:r>
              <a:rPr lang="en-US" dirty="0"/>
              <a:t>Automation Anywhere:</a:t>
            </a:r>
            <a:br>
              <a:rPr lang="en-US" dirty="0"/>
            </a:br>
            <a:r>
              <a:rPr lang="en-US" sz="2000" dirty="0"/>
              <a:t>Solution architecture with CyberArk CCP</a:t>
            </a:r>
          </a:p>
        </p:txBody>
      </p:sp>
      <p:pic>
        <p:nvPicPr>
          <p:cNvPr id="4" name="Picture 3" descr="A close up of a map&#10;&#10;Description automatically generated">
            <a:extLst>
              <a:ext uri="{FF2B5EF4-FFF2-40B4-BE49-F238E27FC236}">
                <a16:creationId xmlns:a16="http://schemas.microsoft.com/office/drawing/2014/main" id="{FCF2017A-150F-4348-85D9-BBDDE38CAEB0}"/>
              </a:ext>
            </a:extLst>
          </p:cNvPr>
          <p:cNvPicPr>
            <a:picLocks noChangeAspect="1"/>
          </p:cNvPicPr>
          <p:nvPr/>
        </p:nvPicPr>
        <p:blipFill rotWithShape="1">
          <a:blip r:embed="rId2"/>
          <a:srcRect t="546"/>
          <a:stretch/>
        </p:blipFill>
        <p:spPr>
          <a:xfrm>
            <a:off x="881742" y="1379764"/>
            <a:ext cx="10118271" cy="4763336"/>
          </a:xfrm>
          <a:prstGeom prst="rect">
            <a:avLst/>
          </a:prstGeom>
        </p:spPr>
      </p:pic>
    </p:spTree>
    <p:extLst>
      <p:ext uri="{BB962C8B-B14F-4D97-AF65-F5344CB8AC3E}">
        <p14:creationId xmlns:p14="http://schemas.microsoft.com/office/powerpoint/2010/main" val="33804043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F7AFC1-E731-744E-A29B-C3874A2974C8}"/>
              </a:ext>
            </a:extLst>
          </p:cNvPr>
          <p:cNvSpPr>
            <a:spLocks noGrp="1"/>
          </p:cNvSpPr>
          <p:nvPr>
            <p:ph type="title"/>
          </p:nvPr>
        </p:nvSpPr>
        <p:spPr/>
        <p:txBody>
          <a:bodyPr/>
          <a:lstStyle/>
          <a:p>
            <a:r>
              <a:rPr lang="en-US" dirty="0"/>
              <a:t>Automation Anywhere:</a:t>
            </a:r>
            <a:br>
              <a:rPr lang="en-US" dirty="0"/>
            </a:br>
            <a:r>
              <a:rPr lang="en-US" sz="2000" dirty="0"/>
              <a:t>Configuring </a:t>
            </a:r>
            <a:r>
              <a:rPr lang="en-US" sz="2000" dirty="0" err="1"/>
              <a:t>Metabot</a:t>
            </a:r>
            <a:r>
              <a:rPr lang="en-US" sz="2000" dirty="0"/>
              <a:t> connection to CCP</a:t>
            </a:r>
          </a:p>
        </p:txBody>
      </p:sp>
      <p:pic>
        <p:nvPicPr>
          <p:cNvPr id="4" name="Picture 3" descr="A screenshot of a cell phone&#10;&#10;Description automatically generated">
            <a:extLst>
              <a:ext uri="{FF2B5EF4-FFF2-40B4-BE49-F238E27FC236}">
                <a16:creationId xmlns:a16="http://schemas.microsoft.com/office/drawing/2014/main" id="{926A5BF4-657E-0A48-8D6C-D2A82ED87B58}"/>
              </a:ext>
            </a:extLst>
          </p:cNvPr>
          <p:cNvPicPr>
            <a:picLocks noChangeAspect="1"/>
          </p:cNvPicPr>
          <p:nvPr/>
        </p:nvPicPr>
        <p:blipFill>
          <a:blip r:embed="rId2"/>
          <a:stretch>
            <a:fillRect/>
          </a:stretch>
        </p:blipFill>
        <p:spPr>
          <a:xfrm>
            <a:off x="1804308" y="1033931"/>
            <a:ext cx="8151517" cy="5307374"/>
          </a:xfrm>
          <a:prstGeom prst="rect">
            <a:avLst/>
          </a:prstGeom>
        </p:spPr>
      </p:pic>
    </p:spTree>
    <p:extLst>
      <p:ext uri="{BB962C8B-B14F-4D97-AF65-F5344CB8AC3E}">
        <p14:creationId xmlns:p14="http://schemas.microsoft.com/office/powerpoint/2010/main" val="1426066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4AE60CCB-6020-3944-B2AD-C5290530563F}"/>
              </a:ext>
            </a:extLst>
          </p:cNvPr>
          <p:cNvSpPr>
            <a:spLocks noGrp="1"/>
          </p:cNvSpPr>
          <p:nvPr>
            <p:ph type="body" sz="quarter" idx="13"/>
          </p:nvPr>
        </p:nvSpPr>
        <p:spPr/>
        <p:txBody>
          <a:bodyPr/>
          <a:lstStyle/>
          <a:p>
            <a:r>
              <a:rPr lang="en-US"/>
              <a:t>Formerly softomotive</a:t>
            </a:r>
          </a:p>
          <a:p>
            <a:endParaRPr lang="en-US" dirty="0"/>
          </a:p>
        </p:txBody>
      </p:sp>
      <p:sp>
        <p:nvSpPr>
          <p:cNvPr id="7" name="Text Placeholder 6">
            <a:extLst>
              <a:ext uri="{FF2B5EF4-FFF2-40B4-BE49-F238E27FC236}">
                <a16:creationId xmlns:a16="http://schemas.microsoft.com/office/drawing/2014/main" id="{CCC3C7F8-AA18-AB4B-99E1-270008614E16}"/>
              </a:ext>
            </a:extLst>
          </p:cNvPr>
          <p:cNvSpPr>
            <a:spLocks noGrp="1"/>
          </p:cNvSpPr>
          <p:nvPr>
            <p:ph idx="1"/>
          </p:nvPr>
        </p:nvSpPr>
        <p:spPr>
          <a:xfrm>
            <a:off x="329852" y="1270756"/>
            <a:ext cx="5602862" cy="4935255"/>
          </a:xfrm>
        </p:spPr>
        <p:txBody>
          <a:bodyPr>
            <a:normAutofit/>
          </a:bodyPr>
          <a:lstStyle/>
          <a:p>
            <a:endParaRPr lang="en-US" sz="2000"/>
          </a:p>
          <a:p>
            <a:r>
              <a:rPr lang="en-US" sz="2000"/>
              <a:t>Benefits of CCP integration</a:t>
            </a:r>
          </a:p>
          <a:p>
            <a:pPr lvl="1"/>
            <a:r>
              <a:rPr lang="en-US" sz="2000"/>
              <a:t>Credentials securely stored in CyberArk EPV</a:t>
            </a:r>
          </a:p>
          <a:p>
            <a:pPr lvl="1"/>
            <a:r>
              <a:rPr lang="en-US" sz="2000"/>
              <a:t>CyberArk manages access to &amp; automatically rotates credentials</a:t>
            </a:r>
          </a:p>
          <a:p>
            <a:pPr lvl="1"/>
            <a:r>
              <a:rPr lang="en-US" sz="2000"/>
              <a:t>No User access - credentials only accessible to authentication bots</a:t>
            </a:r>
          </a:p>
          <a:p>
            <a:pPr lvl="1"/>
            <a:r>
              <a:rPr lang="en-US" sz="2000"/>
              <a:t>Credentials securely retrieved as needed for robots to perform their functions</a:t>
            </a:r>
          </a:p>
          <a:p>
            <a:pPr lvl="1"/>
            <a:r>
              <a:rPr lang="en-US" sz="2000"/>
              <a:t>All access captured in audit logs</a:t>
            </a:r>
          </a:p>
          <a:p>
            <a:pPr lvl="1"/>
            <a:r>
              <a:rPr lang="en-US" sz="2000"/>
              <a:t>Client stays in compliance with corporate policies and industry guidelines</a:t>
            </a:r>
          </a:p>
          <a:p>
            <a:endParaRPr lang="en-US" sz="2000" dirty="0"/>
          </a:p>
        </p:txBody>
      </p:sp>
      <p:sp>
        <p:nvSpPr>
          <p:cNvPr id="3" name="Title 2">
            <a:extLst>
              <a:ext uri="{FF2B5EF4-FFF2-40B4-BE49-F238E27FC236}">
                <a16:creationId xmlns:a16="http://schemas.microsoft.com/office/drawing/2014/main" id="{1C29621B-1B84-3346-8814-6B34CC4467BD}"/>
              </a:ext>
            </a:extLst>
          </p:cNvPr>
          <p:cNvSpPr>
            <a:spLocks noGrp="1"/>
          </p:cNvSpPr>
          <p:nvPr>
            <p:ph type="title"/>
          </p:nvPr>
        </p:nvSpPr>
        <p:spPr/>
        <p:txBody>
          <a:bodyPr>
            <a:normAutofit fontScale="90000"/>
          </a:bodyPr>
          <a:lstStyle/>
          <a:p>
            <a:r>
              <a:rPr lang="en-US"/>
              <a:t>Microsoft Power Automate</a:t>
            </a:r>
            <a:endParaRPr lang="en-US" dirty="0"/>
          </a:p>
        </p:txBody>
      </p:sp>
      <p:sp>
        <p:nvSpPr>
          <p:cNvPr id="2" name="Slide Number Placeholder 1">
            <a:extLst>
              <a:ext uri="{FF2B5EF4-FFF2-40B4-BE49-F238E27FC236}">
                <a16:creationId xmlns:a16="http://schemas.microsoft.com/office/drawing/2014/main" id="{69D0BFE5-859D-724B-9286-F2611CA87EEF}"/>
              </a:ext>
            </a:extLst>
          </p:cNvPr>
          <p:cNvSpPr>
            <a:spLocks noGrp="1"/>
          </p:cNvSpPr>
          <p:nvPr>
            <p:ph type="sldNum" sz="quarter" idx="12"/>
          </p:nvPr>
        </p:nvSpPr>
        <p:spPr/>
        <p:txBody>
          <a:bodyPr/>
          <a:lstStyle/>
          <a:p>
            <a:fld id="{3DB5E446-421A-E746-A83E-D1D14D8D9CBB}" type="slidenum">
              <a:rPr lang="en-US" smtClean="0"/>
              <a:pPr/>
              <a:t>57</a:t>
            </a:fld>
            <a:endParaRPr lang="en-US"/>
          </a:p>
        </p:txBody>
      </p:sp>
      <p:pic>
        <p:nvPicPr>
          <p:cNvPr id="9" name="Picture 8" descr="Graphical user interface, text, application, email&#10;&#10;Description automatically generated">
            <a:extLst>
              <a:ext uri="{FF2B5EF4-FFF2-40B4-BE49-F238E27FC236}">
                <a16:creationId xmlns:a16="http://schemas.microsoft.com/office/drawing/2014/main" id="{F737BD1C-10BA-A946-A286-29E312408791}"/>
              </a:ext>
            </a:extLst>
          </p:cNvPr>
          <p:cNvPicPr>
            <a:picLocks noChangeAspect="1"/>
          </p:cNvPicPr>
          <p:nvPr/>
        </p:nvPicPr>
        <p:blipFill>
          <a:blip r:embed="rId2"/>
          <a:stretch>
            <a:fillRect/>
          </a:stretch>
        </p:blipFill>
        <p:spPr>
          <a:xfrm>
            <a:off x="6027208" y="750039"/>
            <a:ext cx="4601798" cy="2891231"/>
          </a:xfrm>
          <a:prstGeom prst="rect">
            <a:avLst/>
          </a:prstGeom>
          <a:ln>
            <a:solidFill>
              <a:schemeClr val="tx1"/>
            </a:solidFill>
          </a:ln>
          <a:effectLst>
            <a:outerShdw blurRad="50800" dist="38100" dir="2700000" algn="tl" rotWithShape="0">
              <a:prstClr val="black">
                <a:alpha val="40000"/>
              </a:prstClr>
            </a:outerShdw>
          </a:effectLst>
        </p:spPr>
      </p:pic>
      <p:pic>
        <p:nvPicPr>
          <p:cNvPr id="5" name="Picture 4" descr="Graphical user interface, application&#10;&#10;Description automatically generated">
            <a:extLst>
              <a:ext uri="{FF2B5EF4-FFF2-40B4-BE49-F238E27FC236}">
                <a16:creationId xmlns:a16="http://schemas.microsoft.com/office/drawing/2014/main" id="{E8976E6C-3405-DD44-BDEC-EF7781927216}"/>
              </a:ext>
            </a:extLst>
          </p:cNvPr>
          <p:cNvPicPr>
            <a:picLocks noChangeAspect="1"/>
          </p:cNvPicPr>
          <p:nvPr/>
        </p:nvPicPr>
        <p:blipFill>
          <a:blip r:embed="rId3"/>
          <a:stretch>
            <a:fillRect/>
          </a:stretch>
        </p:blipFill>
        <p:spPr>
          <a:xfrm>
            <a:off x="8670894" y="2443957"/>
            <a:ext cx="3413807" cy="3506910"/>
          </a:xfrm>
          <a:prstGeom prst="rect">
            <a:avLst/>
          </a:prstGeo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058891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E9EBF6B-3834-7042-849D-C3F1951204AE}"/>
              </a:ext>
            </a:extLst>
          </p:cNvPr>
          <p:cNvSpPr>
            <a:spLocks noGrp="1"/>
          </p:cNvSpPr>
          <p:nvPr>
            <p:ph type="title"/>
          </p:nvPr>
        </p:nvSpPr>
        <p:spPr>
          <a:xfrm>
            <a:off x="625258" y="655985"/>
            <a:ext cx="10961316" cy="498598"/>
          </a:xfrm>
        </p:spPr>
        <p:txBody>
          <a:bodyPr/>
          <a:lstStyle/>
          <a:p>
            <a:r>
              <a:rPr lang="en-US" dirty="0"/>
              <a:t>ServiceNow</a:t>
            </a:r>
          </a:p>
        </p:txBody>
      </p:sp>
      <p:sp>
        <p:nvSpPr>
          <p:cNvPr id="6" name="Content Placeholder 5">
            <a:extLst>
              <a:ext uri="{FF2B5EF4-FFF2-40B4-BE49-F238E27FC236}">
                <a16:creationId xmlns:a16="http://schemas.microsoft.com/office/drawing/2014/main" id="{33BDA796-2591-5C44-84ED-DAB4ABCE3371}"/>
              </a:ext>
            </a:extLst>
          </p:cNvPr>
          <p:cNvSpPr>
            <a:spLocks noGrp="1"/>
          </p:cNvSpPr>
          <p:nvPr>
            <p:ph idx="1"/>
          </p:nvPr>
        </p:nvSpPr>
        <p:spPr>
          <a:xfrm>
            <a:off x="625475" y="1213299"/>
            <a:ext cx="6728819" cy="5199971"/>
          </a:xfrm>
        </p:spPr>
        <p:txBody>
          <a:bodyPr>
            <a:noAutofit/>
          </a:bodyPr>
          <a:lstStyle/>
          <a:p>
            <a:pPr>
              <a:lnSpc>
                <a:spcPct val="100000"/>
              </a:lnSpc>
            </a:pPr>
            <a:r>
              <a:rPr lang="en-US" sz="1400" dirty="0"/>
              <a:t>Challenges without CyberArk CP integration</a:t>
            </a:r>
          </a:p>
          <a:p>
            <a:pPr lvl="1">
              <a:lnSpc>
                <a:spcPct val="100000"/>
              </a:lnSpc>
            </a:pPr>
            <a:r>
              <a:rPr lang="en-US" sz="1400" dirty="0"/>
              <a:t>Sensitive data stored in two places: </a:t>
            </a:r>
          </a:p>
          <a:p>
            <a:pPr lvl="2">
              <a:lnSpc>
                <a:spcPct val="100000"/>
              </a:lnSpc>
            </a:pPr>
            <a:r>
              <a:rPr lang="en-US" sz="1400" dirty="0"/>
              <a:t>CyberArk EPV &amp; ServiceNow Instance</a:t>
            </a:r>
          </a:p>
          <a:p>
            <a:pPr lvl="1">
              <a:lnSpc>
                <a:spcPct val="100000"/>
              </a:lnSpc>
            </a:pPr>
            <a:r>
              <a:rPr lang="en-US" sz="1400" dirty="0"/>
              <a:t>Extra effort in maintaining data security at two places.</a:t>
            </a:r>
          </a:p>
          <a:p>
            <a:pPr lvl="1">
              <a:lnSpc>
                <a:spcPct val="100000"/>
              </a:lnSpc>
            </a:pPr>
            <a:r>
              <a:rPr lang="en-US" sz="1400" dirty="0"/>
              <a:t>User access to copy/paste sensitive data from CyberArk to ServiceNow console</a:t>
            </a:r>
          </a:p>
          <a:p>
            <a:pPr lvl="1">
              <a:lnSpc>
                <a:spcPct val="100000"/>
              </a:lnSpc>
            </a:pPr>
            <a:r>
              <a:rPr lang="en-US" sz="1400" dirty="0"/>
              <a:t>Sensitive data exposed to multiple users</a:t>
            </a:r>
          </a:p>
          <a:p>
            <a:pPr>
              <a:lnSpc>
                <a:spcPct val="100000"/>
              </a:lnSpc>
            </a:pPr>
            <a:r>
              <a:rPr lang="en-US" sz="1400" dirty="0"/>
              <a:t>Benefits of CP integration</a:t>
            </a:r>
          </a:p>
          <a:p>
            <a:pPr lvl="1">
              <a:lnSpc>
                <a:spcPct val="100000"/>
              </a:lnSpc>
            </a:pPr>
            <a:r>
              <a:rPr lang="en-US" sz="1400" dirty="0"/>
              <a:t>Enables Orchestration, Discovery, and Service Mapping to run without storing any credentials on the instance</a:t>
            </a:r>
          </a:p>
          <a:p>
            <a:pPr lvl="1">
              <a:lnSpc>
                <a:spcPct val="100000"/>
              </a:lnSpc>
            </a:pPr>
            <a:r>
              <a:rPr lang="en-US" sz="1400" dirty="0"/>
              <a:t>Credentials securely stored in CyberArk EPV</a:t>
            </a:r>
          </a:p>
          <a:p>
            <a:pPr lvl="1">
              <a:lnSpc>
                <a:spcPct val="100000"/>
              </a:lnSpc>
            </a:pPr>
            <a:r>
              <a:rPr lang="en-US" sz="1400" dirty="0"/>
              <a:t>CyberArk manages access to &amp; automatically rotates credentials</a:t>
            </a:r>
          </a:p>
          <a:p>
            <a:pPr lvl="1">
              <a:lnSpc>
                <a:spcPct val="100000"/>
              </a:lnSpc>
            </a:pPr>
            <a:r>
              <a:rPr lang="en-US" sz="1400" dirty="0"/>
              <a:t>No User access - credentials only accessible to MID Servers</a:t>
            </a:r>
          </a:p>
          <a:p>
            <a:pPr lvl="1">
              <a:lnSpc>
                <a:spcPct val="100000"/>
              </a:lnSpc>
            </a:pPr>
            <a:r>
              <a:rPr lang="en-US" sz="1400" dirty="0"/>
              <a:t>Credentials securely retrieved as needed to perform functions</a:t>
            </a:r>
          </a:p>
          <a:p>
            <a:pPr lvl="1">
              <a:lnSpc>
                <a:spcPct val="100000"/>
              </a:lnSpc>
            </a:pPr>
            <a:r>
              <a:rPr lang="en-US" sz="1400" dirty="0"/>
              <a:t>All access captured in audit logs</a:t>
            </a:r>
          </a:p>
          <a:p>
            <a:pPr lvl="1">
              <a:lnSpc>
                <a:spcPct val="100000"/>
              </a:lnSpc>
            </a:pPr>
            <a:r>
              <a:rPr lang="en-US" sz="1400" dirty="0"/>
              <a:t>Client stays in compliance with corporate policies and industry guidelines</a:t>
            </a:r>
          </a:p>
          <a:p>
            <a:pPr lvl="1">
              <a:lnSpc>
                <a:spcPct val="100000"/>
              </a:lnSpc>
            </a:pPr>
            <a:r>
              <a:rPr lang="en-US" sz="1400" dirty="0"/>
              <a:t>Integration implemented and supported by ServiceNow</a:t>
            </a:r>
          </a:p>
          <a:p>
            <a:pPr>
              <a:lnSpc>
                <a:spcPct val="100000"/>
              </a:lnSpc>
            </a:pPr>
            <a:endParaRPr lang="en-US" sz="1400" dirty="0"/>
          </a:p>
        </p:txBody>
      </p:sp>
      <p:sp>
        <p:nvSpPr>
          <p:cNvPr id="2" name="Slide Number Placeholder 1">
            <a:extLst>
              <a:ext uri="{FF2B5EF4-FFF2-40B4-BE49-F238E27FC236}">
                <a16:creationId xmlns:a16="http://schemas.microsoft.com/office/drawing/2014/main" id="{08601759-4D0F-D04F-9E84-1672CACE40C3}"/>
              </a:ext>
            </a:extLst>
          </p:cNvPr>
          <p:cNvSpPr>
            <a:spLocks noGrp="1"/>
          </p:cNvSpPr>
          <p:nvPr>
            <p:ph type="sldNum" sz="quarter" idx="12"/>
          </p:nvPr>
        </p:nvSpPr>
        <p:spPr>
          <a:xfrm>
            <a:off x="11690350" y="5723872"/>
            <a:ext cx="339680" cy="365125"/>
          </a:xfrm>
        </p:spPr>
        <p:txBody>
          <a:bodyPr/>
          <a:lstStyle/>
          <a:p>
            <a:fld id="{3DB5E446-421A-E746-A83E-D1D14D8D9CBB}" type="slidenum">
              <a:rPr lang="en-US" smtClean="0"/>
              <a:pPr/>
              <a:t>58</a:t>
            </a:fld>
            <a:endParaRPr lang="en-US"/>
          </a:p>
        </p:txBody>
      </p:sp>
      <p:pic>
        <p:nvPicPr>
          <p:cNvPr id="5" name="Picture 4" descr="Diagram&#10;&#10;Description automatically generated">
            <a:extLst>
              <a:ext uri="{FF2B5EF4-FFF2-40B4-BE49-F238E27FC236}">
                <a16:creationId xmlns:a16="http://schemas.microsoft.com/office/drawing/2014/main" id="{E996BFF3-0681-AD40-9D92-B44F00FA33B9}"/>
              </a:ext>
            </a:extLst>
          </p:cNvPr>
          <p:cNvPicPr>
            <a:picLocks noChangeAspect="1"/>
          </p:cNvPicPr>
          <p:nvPr/>
        </p:nvPicPr>
        <p:blipFill>
          <a:blip r:embed="rId2"/>
          <a:stretch>
            <a:fillRect/>
          </a:stretch>
        </p:blipFill>
        <p:spPr>
          <a:xfrm>
            <a:off x="7239633" y="840920"/>
            <a:ext cx="4441553" cy="5453743"/>
          </a:xfrm>
          <a:prstGeom prst="rect">
            <a:avLst/>
          </a:prstGeom>
        </p:spPr>
      </p:pic>
    </p:spTree>
    <p:extLst>
      <p:ext uri="{BB962C8B-B14F-4D97-AF65-F5344CB8AC3E}">
        <p14:creationId xmlns:p14="http://schemas.microsoft.com/office/powerpoint/2010/main" val="3297268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852" y="327666"/>
            <a:ext cx="11544822" cy="402352"/>
          </a:xfrm>
        </p:spPr>
        <p:txBody>
          <a:bodyPr/>
          <a:lstStyle/>
          <a:p>
            <a:r>
              <a:rPr lang="en-US" dirty="0" err="1"/>
              <a:t>OpenShift</a:t>
            </a:r>
            <a:r>
              <a:rPr lang="en-US" dirty="0"/>
              <a:t>/Kubernetes Integration</a:t>
            </a:r>
          </a:p>
        </p:txBody>
      </p:sp>
      <p:sp>
        <p:nvSpPr>
          <p:cNvPr id="3" name="Content Placeholder 2"/>
          <p:cNvSpPr>
            <a:spLocks noGrp="1"/>
          </p:cNvSpPr>
          <p:nvPr>
            <p:ph idx="4294967295"/>
          </p:nvPr>
        </p:nvSpPr>
        <p:spPr>
          <a:xfrm>
            <a:off x="330200" y="1427163"/>
            <a:ext cx="9609138" cy="4033837"/>
          </a:xfrm>
        </p:spPr>
        <p:txBody>
          <a:bodyPr/>
          <a:lstStyle/>
          <a:p>
            <a:pPr>
              <a:lnSpc>
                <a:spcPct val="150000"/>
              </a:lnSpc>
            </a:pPr>
            <a:r>
              <a:rPr lang="en-US" sz="2400" dirty="0"/>
              <a:t>Securely provide secrets to applications</a:t>
            </a:r>
          </a:p>
          <a:p>
            <a:pPr>
              <a:lnSpc>
                <a:spcPct val="150000"/>
              </a:lnSpc>
            </a:pPr>
            <a:r>
              <a:rPr lang="en-US" sz="2400" dirty="0"/>
              <a:t>Seamlessly integrates into the OpenShift/k8s environment</a:t>
            </a:r>
          </a:p>
          <a:p>
            <a:pPr>
              <a:lnSpc>
                <a:spcPct val="150000"/>
              </a:lnSpc>
            </a:pPr>
            <a:r>
              <a:rPr lang="en-US" sz="2400" dirty="0"/>
              <a:t>Strong container authentication based on its attributes</a:t>
            </a:r>
          </a:p>
          <a:p>
            <a:pPr>
              <a:lnSpc>
                <a:spcPct val="150000"/>
              </a:lnSpc>
            </a:pPr>
            <a:r>
              <a:rPr lang="en-US" sz="2400" dirty="0"/>
              <a:t>Central audit </a:t>
            </a:r>
          </a:p>
          <a:p>
            <a:pPr>
              <a:lnSpc>
                <a:spcPct val="150000"/>
              </a:lnSpc>
            </a:pPr>
            <a:r>
              <a:rPr lang="en-US" sz="2400" dirty="0"/>
              <a:t>Secret rotation</a:t>
            </a:r>
          </a:p>
        </p:txBody>
      </p:sp>
      <p:grpSp>
        <p:nvGrpSpPr>
          <p:cNvPr id="5" name="Group 4"/>
          <p:cNvGrpSpPr/>
          <p:nvPr/>
        </p:nvGrpSpPr>
        <p:grpSpPr>
          <a:xfrm>
            <a:off x="8892644" y="1494931"/>
            <a:ext cx="2044614" cy="1713235"/>
            <a:chOff x="6306037" y="900322"/>
            <a:chExt cx="1285087" cy="1156361"/>
          </a:xfrm>
        </p:grpSpPr>
        <p:pic>
          <p:nvPicPr>
            <p:cNvPr id="6" name="Picture 5"/>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306037" y="900322"/>
              <a:ext cx="1285087" cy="914732"/>
            </a:xfrm>
            <a:prstGeom prst="rect">
              <a:avLst/>
            </a:prstGeom>
          </p:spPr>
        </p:pic>
        <p:sp>
          <p:nvSpPr>
            <p:cNvPr id="7" name="Rectangle 6"/>
            <p:cNvSpPr/>
            <p:nvPr/>
          </p:nvSpPr>
          <p:spPr>
            <a:xfrm>
              <a:off x="6890528" y="1745079"/>
              <a:ext cx="116108" cy="311604"/>
            </a:xfrm>
            <a:prstGeom prst="rect">
              <a:avLst/>
            </a:prstGeom>
          </p:spPr>
          <p:txBody>
            <a:bodyPr wrap="none">
              <a:spAutoFit/>
            </a:bodyPr>
            <a:lstStyle/>
            <a:p>
              <a:pPr algn="ctr"/>
              <a:endParaRPr lang="en-US" sz="2400" kern="0" dirty="0">
                <a:solidFill>
                  <a:srgbClr val="2A59A8"/>
                </a:solidFill>
                <a:latin typeface="Arial"/>
                <a:cs typeface="Arial"/>
                <a:sym typeface="Arial"/>
              </a:endParaRPr>
            </a:p>
          </p:txBody>
        </p:sp>
      </p:grpSp>
      <p:cxnSp>
        <p:nvCxnSpPr>
          <p:cNvPr id="9" name="Straight Arrow Connector 8"/>
          <p:cNvCxnSpPr/>
          <p:nvPr/>
        </p:nvCxnSpPr>
        <p:spPr>
          <a:xfrm flipH="1">
            <a:off x="8750710" y="2850175"/>
            <a:ext cx="845574" cy="1348199"/>
          </a:xfrm>
          <a:prstGeom prst="straightConnector1">
            <a:avLst/>
          </a:prstGeom>
          <a:ln>
            <a:solidFill>
              <a:srgbClr val="78C1FF"/>
            </a:solidFill>
            <a:prstDash val="dashDot"/>
            <a:headEnd type="triangle"/>
            <a:tailEnd type="triangle"/>
          </a:ln>
        </p:spPr>
        <p:style>
          <a:lnRef idx="2">
            <a:schemeClr val="accent1"/>
          </a:lnRef>
          <a:fillRef idx="0">
            <a:schemeClr val="accent1"/>
          </a:fillRef>
          <a:effectRef idx="1">
            <a:schemeClr val="accent1"/>
          </a:effectRef>
          <a:fontRef idx="minor">
            <a:schemeClr val="tx1"/>
          </a:fontRef>
        </p:style>
      </p:cxnSp>
      <p:pic>
        <p:nvPicPr>
          <p:cNvPr id="10" name="Picture 9"/>
          <p:cNvPicPr>
            <a:picLocks noChangeAspect="1"/>
          </p:cNvPicPr>
          <p:nvPr/>
        </p:nvPicPr>
        <p:blipFill>
          <a:blip r:embed="rId4"/>
          <a:stretch>
            <a:fillRect/>
          </a:stretch>
        </p:blipFill>
        <p:spPr>
          <a:xfrm>
            <a:off x="6284544" y="3472758"/>
            <a:ext cx="2968709" cy="2968709"/>
          </a:xfrm>
          <a:prstGeom prst="rect">
            <a:avLst/>
          </a:prstGeom>
        </p:spPr>
      </p:pic>
    </p:spTree>
    <p:extLst>
      <p:ext uri="{BB962C8B-B14F-4D97-AF65-F5344CB8AC3E}">
        <p14:creationId xmlns:p14="http://schemas.microsoft.com/office/powerpoint/2010/main" val="32406382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454438-CFA3-F04C-AFC7-F1CB547C6CB6}"/>
              </a:ext>
            </a:extLst>
          </p:cNvPr>
          <p:cNvSpPr>
            <a:spLocks noGrp="1"/>
          </p:cNvSpPr>
          <p:nvPr>
            <p:ph type="title"/>
          </p:nvPr>
        </p:nvSpPr>
        <p:spPr/>
        <p:txBody>
          <a:bodyPr/>
          <a:lstStyle/>
          <a:p>
            <a:r>
              <a:rPr lang="en-US" dirty="0"/>
              <a:t>Checklist</a:t>
            </a:r>
          </a:p>
        </p:txBody>
      </p:sp>
      <p:sp>
        <p:nvSpPr>
          <p:cNvPr id="3" name="Content Placeholder 2">
            <a:extLst>
              <a:ext uri="{FF2B5EF4-FFF2-40B4-BE49-F238E27FC236}">
                <a16:creationId xmlns:a16="http://schemas.microsoft.com/office/drawing/2014/main" id="{05ECFCF6-0D13-0E43-83D4-6BEE446FB45C}"/>
              </a:ext>
            </a:extLst>
          </p:cNvPr>
          <p:cNvSpPr>
            <a:spLocks noGrp="1"/>
          </p:cNvSpPr>
          <p:nvPr>
            <p:ph idx="4294967295"/>
          </p:nvPr>
        </p:nvSpPr>
        <p:spPr>
          <a:xfrm>
            <a:off x="969774" y="1104900"/>
            <a:ext cx="9972798" cy="5329238"/>
          </a:xfrm>
        </p:spPr>
        <p:txBody>
          <a:bodyPr>
            <a:normAutofit/>
          </a:bodyPr>
          <a:lstStyle/>
          <a:p>
            <a:pPr marL="0" indent="0">
              <a:buNone/>
            </a:pPr>
            <a:r>
              <a:rPr lang="en-US" dirty="0"/>
              <a:t>Goal: Come up with the functional and nonfunctional requirements and use cases:</a:t>
            </a:r>
          </a:p>
          <a:p>
            <a:pPr marL="297180" indent="-342900">
              <a:buFont typeface="+mj-lt"/>
              <a:buAutoNum type="arabicPeriod"/>
            </a:pPr>
            <a:r>
              <a:rPr lang="en-US" dirty="0"/>
              <a:t>Ability to inject secrets into K8s env variables (What is the best way to achieve this?)</a:t>
            </a:r>
          </a:p>
          <a:p>
            <a:pPr marL="297180" indent="-342900">
              <a:buFont typeface="+mj-lt"/>
              <a:buAutoNum type="arabicPeriod"/>
            </a:pPr>
            <a:r>
              <a:rPr lang="en-US" dirty="0"/>
              <a:t>What best practices should look like for managing secrets and K8s and what future options are</a:t>
            </a:r>
          </a:p>
          <a:p>
            <a:pPr marL="297180" indent="-342900">
              <a:buFont typeface="+mj-lt"/>
              <a:buAutoNum type="arabicPeriod"/>
            </a:pPr>
            <a:r>
              <a:rPr lang="en-US" dirty="0"/>
              <a:t>Review options for replacing secrets/service accounts in </a:t>
            </a:r>
            <a:r>
              <a:rPr lang="en-US" dirty="0" err="1"/>
              <a:t>web.configs</a:t>
            </a:r>
            <a:r>
              <a:rPr lang="en-US" dirty="0"/>
              <a:t> with show and tell</a:t>
            </a:r>
          </a:p>
          <a:p>
            <a:pPr marL="297180" indent="-342900">
              <a:buFont typeface="+mj-lt"/>
              <a:buAutoNum type="arabicPeriod"/>
            </a:pPr>
            <a:r>
              <a:rPr lang="en-US" dirty="0"/>
              <a:t>Review options for providing secrets to Azure DevOps specifically around integration testing with show and tell</a:t>
            </a:r>
          </a:p>
          <a:p>
            <a:pPr marL="0" indent="0">
              <a:buNone/>
            </a:pPr>
            <a:endParaRPr lang="en-US" dirty="0"/>
          </a:p>
          <a:p>
            <a:pPr marL="0" indent="0">
              <a:buNone/>
            </a:pPr>
            <a:r>
              <a:rPr lang="en-US" dirty="0"/>
              <a:t>Digi-Key would like to review the following workflow:</a:t>
            </a:r>
          </a:p>
          <a:p>
            <a:pPr marL="297180" indent="-342900">
              <a:buFont typeface="+mj-lt"/>
              <a:buAutoNum type="arabicPeriod"/>
            </a:pPr>
            <a:r>
              <a:rPr lang="en-US" dirty="0"/>
              <a:t>Sysadmin or developer creates a secret</a:t>
            </a:r>
          </a:p>
          <a:p>
            <a:pPr marL="297180" indent="-342900">
              <a:buFont typeface="+mj-lt"/>
              <a:buAutoNum type="arabicPeriod"/>
            </a:pPr>
            <a:r>
              <a:rPr lang="en-US" dirty="0"/>
              <a:t>A different developer can search for a secret through the UI</a:t>
            </a:r>
          </a:p>
          <a:p>
            <a:pPr marL="297180" indent="-342900">
              <a:buFont typeface="+mj-lt"/>
              <a:buAutoNum type="arabicPeriod"/>
            </a:pPr>
            <a:r>
              <a:rPr lang="en-US" dirty="0"/>
              <a:t>The developer can use secret in K8s (via injection into env variables)</a:t>
            </a:r>
          </a:p>
          <a:p>
            <a:pPr marL="297180" indent="-342900">
              <a:buFont typeface="+mj-lt"/>
              <a:buAutoNum type="arabicPeriod"/>
            </a:pPr>
            <a:r>
              <a:rPr lang="en-US" dirty="0"/>
              <a:t>Secret rotation in combination with injection</a:t>
            </a:r>
          </a:p>
          <a:p>
            <a:pPr marL="0" indent="0">
              <a:buNone/>
            </a:pPr>
            <a:r>
              <a:rPr lang="en-US" dirty="0"/>
              <a:t>Digi-Key would also like to understand who has access to which secrets, and who is using which secrets - do we have reporting for this?  Another option would be to bring </a:t>
            </a:r>
            <a:r>
              <a:rPr lang="en-US" dirty="0" err="1"/>
              <a:t>authZ</a:t>
            </a:r>
            <a:r>
              <a:rPr lang="en-US" dirty="0"/>
              <a:t> and utilization data into the IGA tool for access review etc.</a:t>
            </a:r>
          </a:p>
        </p:txBody>
      </p:sp>
      <p:pic>
        <p:nvPicPr>
          <p:cNvPr id="7" name="Graphic 6" descr="Checkmark">
            <a:extLst>
              <a:ext uri="{FF2B5EF4-FFF2-40B4-BE49-F238E27FC236}">
                <a16:creationId xmlns:a16="http://schemas.microsoft.com/office/drawing/2014/main" id="{014B643D-5553-934B-9B04-B58E3F5647F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650297" y="253675"/>
            <a:ext cx="550334" cy="550334"/>
          </a:xfrm>
          <a:prstGeom prst="rect">
            <a:avLst/>
          </a:prstGeom>
        </p:spPr>
      </p:pic>
    </p:spTree>
    <p:extLst>
      <p:ext uri="{BB962C8B-B14F-4D97-AF65-F5344CB8AC3E}">
        <p14:creationId xmlns:p14="http://schemas.microsoft.com/office/powerpoint/2010/main" val="2525192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Shape 109"/>
          <p:cNvSpPr txBox="1">
            <a:spLocks noGrp="1"/>
          </p:cNvSpPr>
          <p:nvPr>
            <p:ph type="title"/>
          </p:nvPr>
        </p:nvSpPr>
        <p:spPr>
          <a:prstGeom prst="rect">
            <a:avLst/>
          </a:prstGeom>
          <a:noFill/>
          <a:ln>
            <a:noFill/>
          </a:ln>
        </p:spPr>
        <p:txBody>
          <a:bodyPr wrap="square" lIns="91425" tIns="45700" rIns="91425" bIns="45700" anchor="ctr" anchorCtr="0">
            <a:noAutofit/>
          </a:bodyPr>
          <a:lstStyle/>
          <a:p>
            <a:pPr marL="0" marR="0" lvl="0" indent="0" algn="l" rtl="0">
              <a:spcBef>
                <a:spcPts val="0"/>
              </a:spcBef>
              <a:spcAft>
                <a:spcPts val="0"/>
              </a:spcAft>
              <a:buClr>
                <a:schemeClr val="accent1"/>
              </a:buClr>
              <a:buSzPts val="2800"/>
              <a:buFont typeface="Arial"/>
              <a:buNone/>
            </a:pPr>
            <a:r>
              <a:rPr lang="en-US" dirty="0">
                <a:sym typeface="Arial"/>
              </a:rPr>
              <a:t>Partners in Enterprise Security</a:t>
            </a:r>
          </a:p>
        </p:txBody>
      </p:sp>
      <p:pic>
        <p:nvPicPr>
          <p:cNvPr id="8" name="Shape 111">
            <a:extLst>
              <a:ext uri="{FF2B5EF4-FFF2-40B4-BE49-F238E27FC236}">
                <a16:creationId xmlns:a16="http://schemas.microsoft.com/office/drawing/2014/main" id="{DB3A107B-24D5-0844-9051-1DCF35138D5C}"/>
              </a:ext>
            </a:extLst>
          </p:cNvPr>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1626075" y="1189568"/>
            <a:ext cx="4167518" cy="2696629"/>
          </a:xfrm>
          <a:prstGeom prst="rect">
            <a:avLst/>
          </a:prstGeom>
          <a:noFill/>
          <a:ln>
            <a:noFill/>
          </a:ln>
        </p:spPr>
      </p:pic>
      <p:pic>
        <p:nvPicPr>
          <p:cNvPr id="9" name="Shape 112">
            <a:extLst>
              <a:ext uri="{FF2B5EF4-FFF2-40B4-BE49-F238E27FC236}">
                <a16:creationId xmlns:a16="http://schemas.microsoft.com/office/drawing/2014/main" id="{4014EAD6-6C95-4B46-9890-E998477100FF}"/>
              </a:ext>
            </a:extLst>
          </p:cNvPr>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6503825" y="1809972"/>
            <a:ext cx="3657724" cy="1608226"/>
          </a:xfrm>
          <a:prstGeom prst="rect">
            <a:avLst/>
          </a:prstGeom>
          <a:noFill/>
          <a:ln>
            <a:noFill/>
          </a:ln>
        </p:spPr>
      </p:pic>
      <p:sp>
        <p:nvSpPr>
          <p:cNvPr id="10" name="Left-Right Arrow 9">
            <a:extLst>
              <a:ext uri="{FF2B5EF4-FFF2-40B4-BE49-F238E27FC236}">
                <a16:creationId xmlns:a16="http://schemas.microsoft.com/office/drawing/2014/main" id="{76431FA1-6634-6F4C-A4D9-ACB437649DAB}"/>
              </a:ext>
            </a:extLst>
          </p:cNvPr>
          <p:cNvSpPr/>
          <p:nvPr/>
        </p:nvSpPr>
        <p:spPr>
          <a:xfrm>
            <a:off x="5138430" y="1942397"/>
            <a:ext cx="1528763" cy="800100"/>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hape 110">
            <a:extLst>
              <a:ext uri="{FF2B5EF4-FFF2-40B4-BE49-F238E27FC236}">
                <a16:creationId xmlns:a16="http://schemas.microsoft.com/office/drawing/2014/main" id="{400FD476-9FC6-9F48-B66D-2CA7A1412EC3}"/>
              </a:ext>
            </a:extLst>
          </p:cNvPr>
          <p:cNvSpPr txBox="1">
            <a:spLocks/>
          </p:cNvSpPr>
          <p:nvPr/>
        </p:nvSpPr>
        <p:spPr>
          <a:xfrm>
            <a:off x="1914525" y="3975756"/>
            <a:ext cx="8686800" cy="2067857"/>
          </a:xfrm>
          <a:prstGeom prst="rect">
            <a:avLst/>
          </a:prstGeom>
          <a:noFill/>
          <a:ln>
            <a:noFill/>
          </a:ln>
        </p:spPr>
        <p:txBody>
          <a:bodyPr wrap="square" lIns="91425" tIns="45700" rIns="91425" bIns="45700"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950"/>
              </a:spcBef>
              <a:spcAft>
                <a:spcPts val="0"/>
              </a:spcAft>
              <a:buClr>
                <a:schemeClr val="accent1"/>
              </a:buClr>
              <a:buSzPts val="2400"/>
              <a:buFont typeface="Merriweather Sans"/>
              <a:buChar char="▪"/>
              <a:defRPr sz="2400" b="0" i="0" u="none" strike="noStrike" cap="none">
                <a:solidFill>
                  <a:srgbClr val="000000"/>
                </a:solidFill>
                <a:latin typeface="Arial"/>
                <a:ea typeface="Arial"/>
                <a:cs typeface="Arial"/>
                <a:sym typeface="Arial"/>
              </a:defRPr>
            </a:lvl1pPr>
            <a:lvl2pPr marL="914400" marR="0" lvl="1" indent="-304800" algn="l" rtl="0">
              <a:lnSpc>
                <a:spcPct val="100000"/>
              </a:lnSpc>
              <a:spcBef>
                <a:spcPts val="450"/>
              </a:spcBef>
              <a:spcAft>
                <a:spcPts val="0"/>
              </a:spcAft>
              <a:buClr>
                <a:schemeClr val="accent1"/>
              </a:buClr>
              <a:buSzPts val="1200"/>
              <a:buFont typeface="Merriweather Sans"/>
              <a:buChar char="￭"/>
              <a:defRPr sz="2000" b="0" i="0" u="none" strike="noStrike" cap="none">
                <a:solidFill>
                  <a:srgbClr val="000000"/>
                </a:solidFill>
                <a:latin typeface="Arial"/>
                <a:ea typeface="Arial"/>
                <a:cs typeface="Arial"/>
                <a:sym typeface="Arial"/>
              </a:defRPr>
            </a:lvl2pPr>
            <a:lvl3pPr marL="1371600" marR="0" lvl="2" indent="-342900" algn="l" rtl="0">
              <a:lnSpc>
                <a:spcPct val="100000"/>
              </a:lnSpc>
              <a:spcBef>
                <a:spcPts val="450"/>
              </a:spcBef>
              <a:spcAft>
                <a:spcPts val="0"/>
              </a:spcAft>
              <a:buClr>
                <a:schemeClr val="accent1"/>
              </a:buClr>
              <a:buSzPts val="1800"/>
              <a:buFont typeface="Arial"/>
              <a:buChar char="•"/>
              <a:defRPr sz="1800" b="0" i="0" u="none" strike="noStrike" cap="none">
                <a:solidFill>
                  <a:srgbClr val="000000"/>
                </a:solidFill>
                <a:latin typeface="Arial"/>
                <a:ea typeface="Arial"/>
                <a:cs typeface="Arial"/>
                <a:sym typeface="Arial"/>
              </a:defRPr>
            </a:lvl3pPr>
            <a:lvl4pPr marL="1828800" marR="0" lvl="3" indent="-317500" algn="l" rtl="0">
              <a:lnSpc>
                <a:spcPct val="100000"/>
              </a:lnSpc>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17500" algn="l" rtl="0">
              <a:lnSpc>
                <a:spcPct val="100000"/>
              </a:lnSpc>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pPr marL="342900" indent="-342900">
              <a:lnSpc>
                <a:spcPct val="115000"/>
              </a:lnSpc>
              <a:spcBef>
                <a:spcPts val="1000"/>
              </a:spcBef>
              <a:buClr>
                <a:schemeClr val="dk1"/>
              </a:buClr>
              <a:buSzPts val="1100"/>
              <a:buFont typeface="Wingdings" pitchFamily="2" charset="2"/>
              <a:buChar char="§"/>
            </a:pPr>
            <a:r>
              <a:rPr lang="en-US" sz="2000" dirty="0">
                <a:solidFill>
                  <a:schemeClr val="tx1"/>
                </a:solidFill>
              </a:rPr>
              <a:t>Both organizations are focused on best in class security solutions for Pivotal Cloud Foundry deployments and workflows.</a:t>
            </a:r>
            <a:endParaRPr lang="en-US" sz="2000" dirty="0">
              <a:solidFill>
                <a:schemeClr val="accent1"/>
              </a:solidFill>
            </a:endParaRPr>
          </a:p>
          <a:p>
            <a:pPr marL="342900" indent="-342900">
              <a:lnSpc>
                <a:spcPct val="115000"/>
              </a:lnSpc>
              <a:spcBef>
                <a:spcPts val="1000"/>
              </a:spcBef>
              <a:buClr>
                <a:schemeClr val="dk1"/>
              </a:buClr>
              <a:buSzPts val="1100"/>
              <a:buFont typeface="Wingdings" pitchFamily="2" charset="2"/>
              <a:buChar char="§"/>
            </a:pPr>
            <a:r>
              <a:rPr lang="en-US" sz="2000" dirty="0">
                <a:solidFill>
                  <a:schemeClr val="tx1"/>
                </a:solidFill>
              </a:rPr>
              <a:t>Strong partner relationship and many shared customers.</a:t>
            </a:r>
          </a:p>
          <a:p>
            <a:pPr marL="342900" indent="-342900">
              <a:lnSpc>
                <a:spcPct val="115000"/>
              </a:lnSpc>
              <a:spcBef>
                <a:spcPts val="1000"/>
              </a:spcBef>
              <a:buClr>
                <a:schemeClr val="dk1"/>
              </a:buClr>
              <a:buSzPts val="1100"/>
              <a:buFont typeface="Wingdings" pitchFamily="2" charset="2"/>
              <a:buChar char="§"/>
            </a:pPr>
            <a:r>
              <a:rPr lang="en-US" sz="2000" dirty="0">
                <a:solidFill>
                  <a:schemeClr val="tx1"/>
                </a:solidFill>
              </a:rPr>
              <a:t>Solution developed in collaboration with Pivotal R&amp;D.</a:t>
            </a:r>
          </a:p>
          <a:p>
            <a:pPr marL="0" indent="0">
              <a:buFont typeface="Merriweather Sans"/>
              <a:buNone/>
            </a:pPr>
            <a:endParaRPr lang="en-US" dirty="0">
              <a:solidFill>
                <a:schemeClr val="accent1"/>
              </a:solidFill>
            </a:endParaRPr>
          </a:p>
        </p:txBody>
      </p:sp>
    </p:spTree>
    <p:extLst>
      <p:ext uri="{BB962C8B-B14F-4D97-AF65-F5344CB8AC3E}">
        <p14:creationId xmlns:p14="http://schemas.microsoft.com/office/powerpoint/2010/main" val="4075361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CI/CD Integrations</a:t>
            </a:r>
          </a:p>
        </p:txBody>
      </p:sp>
      <p:pic>
        <p:nvPicPr>
          <p:cNvPr id="6" name="Picture 5" descr="Graphical user interface, text, application&#10;&#10;Description automatically generated">
            <a:extLst>
              <a:ext uri="{FF2B5EF4-FFF2-40B4-BE49-F238E27FC236}">
                <a16:creationId xmlns:a16="http://schemas.microsoft.com/office/drawing/2014/main" id="{1EC13397-4561-6949-83D6-C363862034F0}"/>
              </a:ext>
            </a:extLst>
          </p:cNvPr>
          <p:cNvPicPr>
            <a:picLocks noChangeAspect="1"/>
          </p:cNvPicPr>
          <p:nvPr/>
        </p:nvPicPr>
        <p:blipFill>
          <a:blip r:embed="rId3"/>
          <a:stretch>
            <a:fillRect/>
          </a:stretch>
        </p:blipFill>
        <p:spPr>
          <a:xfrm>
            <a:off x="2425298" y="968053"/>
            <a:ext cx="6339286" cy="3378058"/>
          </a:xfrm>
          <a:prstGeom prst="rect">
            <a:avLst/>
          </a:prstGeom>
          <a:effectLst>
            <a:outerShdw blurRad="50800" dist="76200" dir="2700000" algn="tl" rotWithShape="0">
              <a:prstClr val="black">
                <a:alpha val="40000"/>
              </a:prstClr>
            </a:outerShdw>
          </a:effectLst>
        </p:spPr>
      </p:pic>
      <p:pic>
        <p:nvPicPr>
          <p:cNvPr id="3" name="Picture 2"/>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028555" y="3429000"/>
            <a:ext cx="6459399" cy="2711296"/>
          </a:xfrm>
          <a:prstGeom prst="rect">
            <a:avLst/>
          </a:prstGeom>
          <a:effectLst>
            <a:outerShdw blurRad="50800" dist="76200" dir="2700000" algn="tl" rotWithShape="0">
              <a:prstClr val="black">
                <a:alpha val="40000"/>
              </a:prstClr>
            </a:outerShdw>
          </a:effectLst>
        </p:spPr>
      </p:pic>
      <p:pic>
        <p:nvPicPr>
          <p:cNvPr id="4" name="Picture 3"/>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89106" y="2818846"/>
            <a:ext cx="3442504" cy="3530600"/>
          </a:xfrm>
          <a:prstGeom prst="rect">
            <a:avLst/>
          </a:prstGeom>
          <a:effectLst>
            <a:outerShdw blurRad="50800" dist="76200" dir="2700000" algn="tl" rotWithShape="0">
              <a:prstClr val="black">
                <a:alpha val="40000"/>
              </a:prstClr>
            </a:outerShdw>
          </a:effectLst>
        </p:spPr>
      </p:pic>
      <p:pic>
        <p:nvPicPr>
          <p:cNvPr id="8" name="Picture 7" descr="Graphical user interface, text, application, chat or text message&#10;&#10;Description automatically generated">
            <a:extLst>
              <a:ext uri="{FF2B5EF4-FFF2-40B4-BE49-F238E27FC236}">
                <a16:creationId xmlns:a16="http://schemas.microsoft.com/office/drawing/2014/main" id="{52B8D21B-DADB-604D-A292-CC0371470E79}"/>
              </a:ext>
            </a:extLst>
          </p:cNvPr>
          <p:cNvPicPr>
            <a:picLocks noChangeAspect="1"/>
          </p:cNvPicPr>
          <p:nvPr/>
        </p:nvPicPr>
        <p:blipFill>
          <a:blip r:embed="rId6"/>
          <a:stretch>
            <a:fillRect/>
          </a:stretch>
        </p:blipFill>
        <p:spPr>
          <a:xfrm>
            <a:off x="7343460" y="1494587"/>
            <a:ext cx="4640666" cy="1696378"/>
          </a:xfrm>
          <a:prstGeom prst="rect">
            <a:avLst/>
          </a:prstGeom>
          <a:effectLst>
            <a:outerShdw blurRad="50800" dist="76200" dir="2700000" algn="tl" rotWithShape="0">
              <a:prstClr val="black">
                <a:alpha val="40000"/>
              </a:prstClr>
            </a:outerShdw>
          </a:effectLst>
        </p:spPr>
      </p:pic>
    </p:spTree>
    <p:extLst>
      <p:ext uri="{BB962C8B-B14F-4D97-AF65-F5344CB8AC3E}">
        <p14:creationId xmlns:p14="http://schemas.microsoft.com/office/powerpoint/2010/main" val="1760454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B2562A-5D7A-490E-AB76-E8CEE6521D3A}"/>
              </a:ext>
            </a:extLst>
          </p:cNvPr>
          <p:cNvSpPr>
            <a:spLocks noGrp="1"/>
          </p:cNvSpPr>
          <p:nvPr>
            <p:ph type="title"/>
          </p:nvPr>
        </p:nvSpPr>
        <p:spPr>
          <a:xfrm>
            <a:off x="352757" y="293128"/>
            <a:ext cx="11185243" cy="900872"/>
          </a:xfrm>
        </p:spPr>
        <p:txBody>
          <a:bodyPr>
            <a:normAutofit fontScale="90000"/>
          </a:bodyPr>
          <a:lstStyle/>
          <a:p>
            <a:r>
              <a:rPr lang="en-US" dirty="0"/>
              <a:t>Aqua Security – CyberArk </a:t>
            </a:r>
            <a:r>
              <a:rPr lang="en-US" dirty="0" err="1"/>
              <a:t>Conjur</a:t>
            </a:r>
            <a:r>
              <a:rPr lang="en-US" dirty="0"/>
              <a:t> Integration</a:t>
            </a:r>
            <a:br>
              <a:rPr lang="en-US" dirty="0"/>
            </a:br>
            <a:r>
              <a:rPr lang="en-US" sz="3200" dirty="0">
                <a:solidFill>
                  <a:schemeClr val="tx1">
                    <a:lumMod val="50000"/>
                    <a:lumOff val="50000"/>
                  </a:schemeClr>
                </a:solidFill>
              </a:rPr>
              <a:t>No container downtime or restart</a:t>
            </a:r>
            <a:endParaRPr lang="en-US" dirty="0"/>
          </a:p>
        </p:txBody>
      </p:sp>
      <p:sp>
        <p:nvSpPr>
          <p:cNvPr id="114" name="Content Placeholder 2">
            <a:extLst>
              <a:ext uri="{FF2B5EF4-FFF2-40B4-BE49-F238E27FC236}">
                <a16:creationId xmlns:a16="http://schemas.microsoft.com/office/drawing/2014/main" id="{FACA1164-9D84-44B9-A995-5974DCB407C3}"/>
              </a:ext>
            </a:extLst>
          </p:cNvPr>
          <p:cNvSpPr txBox="1">
            <a:spLocks/>
          </p:cNvSpPr>
          <p:nvPr/>
        </p:nvSpPr>
        <p:spPr>
          <a:xfrm>
            <a:off x="367666" y="1625623"/>
            <a:ext cx="3886865" cy="2503504"/>
          </a:xfrm>
          <a:prstGeom prst="rect">
            <a:avLst/>
          </a:prstGeom>
        </p:spPr>
        <p:txBody>
          <a:bodyPr/>
          <a:lstStyle>
            <a:lvl1pPr marL="266700" indent="-266700" algn="l" defTabSz="685800" rtl="0" eaLnBrk="1" latinLnBrk="0" hangingPunct="1">
              <a:lnSpc>
                <a:spcPct val="114000"/>
              </a:lnSpc>
              <a:spcBef>
                <a:spcPts val="750"/>
              </a:spcBef>
              <a:buClr>
                <a:srgbClr val="FBAF42"/>
              </a:buClr>
              <a:buSzPct val="90000"/>
              <a:buFont typeface="Wingdings" panose="05000000000000000000" pitchFamily="2" charset="2"/>
              <a:buChar char=""/>
              <a:defRPr sz="2100" kern="1200">
                <a:solidFill>
                  <a:schemeClr val="tx1">
                    <a:lumMod val="75000"/>
                    <a:lumOff val="25000"/>
                  </a:schemeClr>
                </a:solidFill>
                <a:latin typeface="Roboto" panose="02000000000000000000" pitchFamily="2" charset="0"/>
                <a:ea typeface="Roboto" panose="02000000000000000000" pitchFamily="2" charset="0"/>
                <a:cs typeface="+mn-cs"/>
              </a:defRPr>
            </a:lvl1pPr>
            <a:lvl2pPr marL="679847" indent="-342900" algn="l" defTabSz="685800" rtl="0" eaLnBrk="1" latinLnBrk="0" hangingPunct="1">
              <a:lnSpc>
                <a:spcPct val="90000"/>
              </a:lnSpc>
              <a:spcBef>
                <a:spcPts val="375"/>
              </a:spcBef>
              <a:buClr>
                <a:srgbClr val="99D8EF"/>
              </a:buClr>
              <a:buSzPct val="100000"/>
              <a:buFont typeface="Wingdings" panose="05000000000000000000" pitchFamily="2" charset="2"/>
              <a:buChar char="§"/>
              <a:defRPr lang="en-US" sz="1800" kern="1200" dirty="0">
                <a:solidFill>
                  <a:schemeClr val="tx1">
                    <a:lumMod val="75000"/>
                    <a:lumOff val="25000"/>
                  </a:schemeClr>
                </a:solidFill>
                <a:latin typeface="Roboto" panose="02000000000000000000" pitchFamily="2" charset="0"/>
                <a:ea typeface="Roboto" panose="02000000000000000000" pitchFamily="2" charset="0"/>
                <a:cs typeface="+mn-cs"/>
              </a:defRPr>
            </a:lvl2pPr>
            <a:lvl3pPr marL="929878" indent="-257175" algn="l" defTabSz="685800" rtl="0" eaLnBrk="1" latinLnBrk="0" hangingPunct="1">
              <a:lnSpc>
                <a:spcPct val="90000"/>
              </a:lnSpc>
              <a:spcBef>
                <a:spcPts val="375"/>
              </a:spcBef>
              <a:buClr>
                <a:srgbClr val="99D8EF"/>
              </a:buClr>
              <a:buSzPct val="90000"/>
              <a:buFont typeface="Wingdings" panose="05000000000000000000" pitchFamily="2" charset="2"/>
              <a:buChar char=""/>
              <a:defRPr lang="en-US" sz="1600" kern="1200" dirty="0">
                <a:solidFill>
                  <a:schemeClr val="tx1">
                    <a:lumMod val="75000"/>
                    <a:lumOff val="25000"/>
                  </a:schemeClr>
                </a:solidFill>
                <a:latin typeface="Roboto" panose="02000000000000000000" pitchFamily="2" charset="0"/>
                <a:ea typeface="Roboto" panose="02000000000000000000" pitchFamily="2" charset="0"/>
                <a:cs typeface="+mn-cs"/>
              </a:defRPr>
            </a:lvl3pPr>
            <a:lvl4pPr marL="1200150" indent="-171450" algn="l" defTabSz="685800" rtl="0" eaLnBrk="1" latinLnBrk="0" hangingPunct="1">
              <a:lnSpc>
                <a:spcPct val="90000"/>
              </a:lnSpc>
              <a:spcBef>
                <a:spcPts val="375"/>
              </a:spcBef>
              <a:buClr>
                <a:srgbClr val="99D8EF"/>
              </a:buClr>
              <a:buSzPct val="90000"/>
              <a:buFont typeface="Wingdings" panose="05000000000000000000" pitchFamily="2" charset="2"/>
              <a:buChar char=""/>
              <a:defRPr sz="1400" kern="1200">
                <a:solidFill>
                  <a:schemeClr val="tx1">
                    <a:lumMod val="75000"/>
                    <a:lumOff val="25000"/>
                  </a:schemeClr>
                </a:solidFill>
                <a:latin typeface="Roboto" panose="02000000000000000000" pitchFamily="2" charset="0"/>
                <a:ea typeface="Roboto" panose="02000000000000000000" pitchFamily="2" charset="0"/>
                <a:cs typeface="+mn-cs"/>
              </a:defRPr>
            </a:lvl4pPr>
            <a:lvl5pPr marL="1371600" indent="0" algn="l" defTabSz="685800" rtl="0" eaLnBrk="1" latinLnBrk="0" hangingPunct="1">
              <a:lnSpc>
                <a:spcPct val="90000"/>
              </a:lnSpc>
              <a:spcBef>
                <a:spcPts val="375"/>
              </a:spcBef>
              <a:buClr>
                <a:srgbClr val="99D8EF"/>
              </a:buClr>
              <a:buSzPct val="90000"/>
              <a:buFont typeface="Wingdings" panose="05000000000000000000" pitchFamily="2" charset="2"/>
              <a:buNone/>
              <a:defRPr sz="1500" kern="1200">
                <a:solidFill>
                  <a:schemeClr val="tx1">
                    <a:lumMod val="75000"/>
                    <a:lumOff val="25000"/>
                  </a:schemeClr>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55591" indent="-355591" defTabSz="914377">
              <a:lnSpc>
                <a:spcPct val="100000"/>
              </a:lnSpc>
              <a:spcBef>
                <a:spcPts val="800"/>
              </a:spcBef>
              <a:buClr>
                <a:srgbClr val="0B404E"/>
              </a:buClr>
              <a:buSzPct val="113000"/>
              <a:buFont typeface="Wingdings" panose="05000000000000000000" pitchFamily="2" charset="2"/>
              <a:buChar char="§"/>
            </a:pPr>
            <a:r>
              <a:rPr lang="en-US" sz="1200" dirty="0">
                <a:solidFill>
                  <a:srgbClr val="302F31">
                    <a:lumMod val="75000"/>
                    <a:lumOff val="25000"/>
                  </a:srgbClr>
                </a:solidFill>
              </a:rPr>
              <a:t>Discover embedded secrets in images &amp; containers</a:t>
            </a:r>
          </a:p>
          <a:p>
            <a:pPr marL="355591" indent="-355591" defTabSz="914377">
              <a:lnSpc>
                <a:spcPct val="100000"/>
              </a:lnSpc>
              <a:spcBef>
                <a:spcPts val="800"/>
              </a:spcBef>
              <a:buClr>
                <a:srgbClr val="0B404E"/>
              </a:buClr>
              <a:buSzPct val="113000"/>
              <a:buFont typeface="Wingdings" panose="05000000000000000000" pitchFamily="2" charset="2"/>
              <a:buChar char="§"/>
            </a:pPr>
            <a:r>
              <a:rPr lang="en-US" sz="1200" dirty="0">
                <a:solidFill>
                  <a:srgbClr val="302F31">
                    <a:lumMod val="75000"/>
                    <a:lumOff val="25000"/>
                  </a:srgbClr>
                </a:solidFill>
              </a:rPr>
              <a:t>Securely inject secrets into runtime containers (no container downtime/restart for business continuity)</a:t>
            </a:r>
          </a:p>
          <a:p>
            <a:pPr marL="355591" indent="-355591" defTabSz="914377">
              <a:lnSpc>
                <a:spcPct val="100000"/>
              </a:lnSpc>
              <a:spcBef>
                <a:spcPts val="800"/>
              </a:spcBef>
              <a:buClr>
                <a:srgbClr val="0B404E"/>
              </a:buClr>
              <a:buSzPct val="113000"/>
              <a:buFont typeface="Wingdings" panose="05000000000000000000" pitchFamily="2" charset="2"/>
              <a:buChar char="§"/>
            </a:pPr>
            <a:r>
              <a:rPr lang="en-US" sz="1200" dirty="0">
                <a:solidFill>
                  <a:srgbClr val="302F31">
                    <a:lumMod val="75000"/>
                    <a:lumOff val="25000"/>
                  </a:srgbClr>
                </a:solidFill>
              </a:rPr>
              <a:t>Encrypt secrets in transit and in memory (never persist on disk)</a:t>
            </a:r>
          </a:p>
          <a:p>
            <a:pPr marL="355591" indent="-355591" defTabSz="914377">
              <a:lnSpc>
                <a:spcPct val="100000"/>
              </a:lnSpc>
              <a:spcBef>
                <a:spcPts val="800"/>
              </a:spcBef>
              <a:buClr>
                <a:srgbClr val="0B404E"/>
              </a:buClr>
              <a:buSzPct val="113000"/>
              <a:buFont typeface="Wingdings" panose="05000000000000000000" pitchFamily="2" charset="2"/>
              <a:buChar char="§"/>
            </a:pPr>
            <a:r>
              <a:rPr lang="en-US" sz="1200" dirty="0">
                <a:solidFill>
                  <a:srgbClr val="302F31">
                    <a:lumMod val="75000"/>
                    <a:lumOff val="25000"/>
                  </a:srgbClr>
                </a:solidFill>
              </a:rPr>
              <a:t>Secrets visible inside the container only, not visible to host or orchestrator</a:t>
            </a:r>
          </a:p>
          <a:p>
            <a:pPr marL="355591" indent="-355591" defTabSz="914377">
              <a:lnSpc>
                <a:spcPct val="100000"/>
              </a:lnSpc>
              <a:spcBef>
                <a:spcPts val="800"/>
              </a:spcBef>
              <a:buClr>
                <a:srgbClr val="0B404E"/>
              </a:buClr>
              <a:buSzPct val="113000"/>
              <a:buFont typeface="Wingdings" panose="05000000000000000000" pitchFamily="2" charset="2"/>
              <a:buChar char="§"/>
            </a:pPr>
            <a:r>
              <a:rPr lang="en-US" sz="1200" dirty="0">
                <a:solidFill>
                  <a:srgbClr val="302F31">
                    <a:lumMod val="75000"/>
                    <a:lumOff val="25000"/>
                  </a:srgbClr>
                </a:solidFill>
              </a:rPr>
              <a:t>Rotate secrets with no container downtime/ restart</a:t>
            </a:r>
          </a:p>
          <a:p>
            <a:pPr marL="355591" indent="-355591" defTabSz="914377">
              <a:lnSpc>
                <a:spcPct val="100000"/>
              </a:lnSpc>
              <a:spcBef>
                <a:spcPts val="800"/>
              </a:spcBef>
              <a:buClr>
                <a:srgbClr val="0B404E"/>
              </a:buClr>
              <a:buSzPct val="113000"/>
              <a:buFont typeface="Wingdings" panose="05000000000000000000" pitchFamily="2" charset="2"/>
              <a:buChar char="§"/>
            </a:pPr>
            <a:r>
              <a:rPr lang="en-US" sz="1200" dirty="0">
                <a:solidFill>
                  <a:srgbClr val="302F31">
                    <a:lumMod val="75000"/>
                    <a:lumOff val="25000"/>
                  </a:srgbClr>
                </a:solidFill>
              </a:rPr>
              <a:t>Manage, monitor, and audit container access to secrets</a:t>
            </a:r>
          </a:p>
          <a:p>
            <a:pPr marL="355591" indent="-355591" defTabSz="914377">
              <a:lnSpc>
                <a:spcPct val="100000"/>
              </a:lnSpc>
              <a:spcBef>
                <a:spcPts val="800"/>
              </a:spcBef>
              <a:buClr>
                <a:srgbClr val="0B404E"/>
              </a:buClr>
              <a:buSzPct val="113000"/>
              <a:buFont typeface="Wingdings" panose="05000000000000000000" pitchFamily="2" charset="2"/>
              <a:buChar char="§"/>
            </a:pPr>
            <a:r>
              <a:rPr lang="en-US" sz="1200" dirty="0">
                <a:solidFill>
                  <a:srgbClr val="302F31">
                    <a:lumMod val="75000"/>
                    <a:lumOff val="25000"/>
                  </a:srgbClr>
                </a:solidFill>
              </a:rPr>
              <a:t>Enable secrets segregation by assigning labels (e.g. namespaces) to secrets and create security policy to allow only specific workloads to use specific secrets based on labels</a:t>
            </a:r>
          </a:p>
        </p:txBody>
      </p:sp>
      <p:grpSp>
        <p:nvGrpSpPr>
          <p:cNvPr id="44" name="Group 43">
            <a:extLst>
              <a:ext uri="{FF2B5EF4-FFF2-40B4-BE49-F238E27FC236}">
                <a16:creationId xmlns:a16="http://schemas.microsoft.com/office/drawing/2014/main" id="{AC5FF54F-5049-463D-9767-A69E578325BF}"/>
              </a:ext>
            </a:extLst>
          </p:cNvPr>
          <p:cNvGrpSpPr/>
          <p:nvPr/>
        </p:nvGrpSpPr>
        <p:grpSpPr>
          <a:xfrm>
            <a:off x="4572001" y="1319428"/>
            <a:ext cx="7186315" cy="4192187"/>
            <a:chOff x="3445862" y="774978"/>
            <a:chExt cx="5389736" cy="3144140"/>
          </a:xfrm>
        </p:grpSpPr>
        <p:sp>
          <p:nvSpPr>
            <p:cNvPr id="90" name="object 20">
              <a:extLst>
                <a:ext uri="{FF2B5EF4-FFF2-40B4-BE49-F238E27FC236}">
                  <a16:creationId xmlns:a16="http://schemas.microsoft.com/office/drawing/2014/main" id="{B9D10C5D-8364-4840-A60F-FB12DB6DEF69}"/>
                </a:ext>
              </a:extLst>
            </p:cNvPr>
            <p:cNvSpPr/>
            <p:nvPr/>
          </p:nvSpPr>
          <p:spPr>
            <a:xfrm flipH="1">
              <a:off x="3763432" y="1466836"/>
              <a:ext cx="37734" cy="98864"/>
            </a:xfrm>
            <a:custGeom>
              <a:avLst/>
              <a:gdLst/>
              <a:ahLst/>
              <a:cxnLst/>
              <a:rect l="l" t="t" r="r" b="b"/>
              <a:pathLst>
                <a:path h="294639">
                  <a:moveTo>
                    <a:pt x="0" y="294512"/>
                  </a:moveTo>
                  <a:lnTo>
                    <a:pt x="0" y="0"/>
                  </a:lnTo>
                </a:path>
              </a:pathLst>
            </a:custGeom>
            <a:ln w="10071">
              <a:solidFill>
                <a:srgbClr val="06B1D5"/>
              </a:solidFill>
            </a:ln>
          </p:spPr>
          <p:txBody>
            <a:bodyPr wrap="square" lIns="0" tIns="0" rIns="0" bIns="0" rtlCol="0"/>
            <a:lstStyle/>
            <a:p>
              <a:pPr defTabSz="914377"/>
              <a:endParaRPr>
                <a:solidFill>
                  <a:srgbClr val="302F31"/>
                </a:solidFill>
                <a:latin typeface="Calibri"/>
              </a:endParaRPr>
            </a:p>
          </p:txBody>
        </p:sp>
        <p:grpSp>
          <p:nvGrpSpPr>
            <p:cNvPr id="43" name="Group 42">
              <a:extLst>
                <a:ext uri="{FF2B5EF4-FFF2-40B4-BE49-F238E27FC236}">
                  <a16:creationId xmlns:a16="http://schemas.microsoft.com/office/drawing/2014/main" id="{0D8AD8C0-D7C3-43E6-99FA-6EF4F07C61D0}"/>
                </a:ext>
              </a:extLst>
            </p:cNvPr>
            <p:cNvGrpSpPr/>
            <p:nvPr/>
          </p:nvGrpSpPr>
          <p:grpSpPr>
            <a:xfrm>
              <a:off x="3445862" y="774978"/>
              <a:ext cx="5389736" cy="3144140"/>
              <a:chOff x="3445862" y="774978"/>
              <a:chExt cx="5389736" cy="3144140"/>
            </a:xfrm>
          </p:grpSpPr>
          <p:grpSp>
            <p:nvGrpSpPr>
              <p:cNvPr id="88" name="Group 87">
                <a:extLst>
                  <a:ext uri="{FF2B5EF4-FFF2-40B4-BE49-F238E27FC236}">
                    <a16:creationId xmlns:a16="http://schemas.microsoft.com/office/drawing/2014/main" id="{A7FD5FC4-88BE-4300-B64A-065A05138DA8}"/>
                  </a:ext>
                </a:extLst>
              </p:cNvPr>
              <p:cNvGrpSpPr/>
              <p:nvPr/>
            </p:nvGrpSpPr>
            <p:grpSpPr>
              <a:xfrm>
                <a:off x="3505199" y="1558488"/>
                <a:ext cx="662719" cy="479862"/>
                <a:chOff x="2475769" y="945405"/>
                <a:chExt cx="808595" cy="551175"/>
              </a:xfrm>
            </p:grpSpPr>
            <p:grpSp>
              <p:nvGrpSpPr>
                <p:cNvPr id="98" name="Group 97">
                  <a:extLst>
                    <a:ext uri="{FF2B5EF4-FFF2-40B4-BE49-F238E27FC236}">
                      <a16:creationId xmlns:a16="http://schemas.microsoft.com/office/drawing/2014/main" id="{381D2F71-F7D8-485B-8AF3-44DCF966E985}"/>
                    </a:ext>
                  </a:extLst>
                </p:cNvPr>
                <p:cNvGrpSpPr/>
                <p:nvPr/>
              </p:nvGrpSpPr>
              <p:grpSpPr>
                <a:xfrm>
                  <a:off x="2475769" y="945405"/>
                  <a:ext cx="808595" cy="551175"/>
                  <a:chOff x="1787544" y="1864505"/>
                  <a:chExt cx="1011558" cy="1125103"/>
                </a:xfrm>
              </p:grpSpPr>
              <p:sp>
                <p:nvSpPr>
                  <p:cNvPr id="100" name="object 109">
                    <a:extLst>
                      <a:ext uri="{FF2B5EF4-FFF2-40B4-BE49-F238E27FC236}">
                        <a16:creationId xmlns:a16="http://schemas.microsoft.com/office/drawing/2014/main" id="{EF3CDEAC-6FF6-4402-9B33-37155C922446}"/>
                      </a:ext>
                    </a:extLst>
                  </p:cNvPr>
                  <p:cNvSpPr/>
                  <p:nvPr/>
                </p:nvSpPr>
                <p:spPr>
                  <a:xfrm>
                    <a:off x="1787544" y="2919234"/>
                    <a:ext cx="1011556" cy="70374"/>
                  </a:xfrm>
                  <a:custGeom>
                    <a:avLst/>
                    <a:gdLst/>
                    <a:ahLst/>
                    <a:cxnLst/>
                    <a:rect l="l" t="t" r="r" b="b"/>
                    <a:pathLst>
                      <a:path w="1011555">
                        <a:moveTo>
                          <a:pt x="0" y="0"/>
                        </a:moveTo>
                        <a:lnTo>
                          <a:pt x="1011174" y="0"/>
                        </a:lnTo>
                      </a:path>
                    </a:pathLst>
                  </a:custGeom>
                  <a:ln w="10160">
                    <a:solidFill>
                      <a:srgbClr val="D0D0D7"/>
                    </a:solidFill>
                  </a:ln>
                </p:spPr>
                <p:txBody>
                  <a:bodyPr wrap="square" lIns="0" tIns="0" rIns="0" bIns="0" rtlCol="0"/>
                  <a:lstStyle/>
                  <a:p>
                    <a:pPr defTabSz="914377"/>
                    <a:endParaRPr>
                      <a:solidFill>
                        <a:srgbClr val="302F31"/>
                      </a:solidFill>
                      <a:latin typeface="Calibri"/>
                    </a:endParaRPr>
                  </a:p>
                </p:txBody>
              </p:sp>
              <p:sp>
                <p:nvSpPr>
                  <p:cNvPr id="101" name="object 110">
                    <a:extLst>
                      <a:ext uri="{FF2B5EF4-FFF2-40B4-BE49-F238E27FC236}">
                        <a16:creationId xmlns:a16="http://schemas.microsoft.com/office/drawing/2014/main" id="{4E455288-3847-486A-8D6A-7D986DBC0EB3}"/>
                      </a:ext>
                    </a:extLst>
                  </p:cNvPr>
                  <p:cNvSpPr/>
                  <p:nvPr/>
                </p:nvSpPr>
                <p:spPr>
                  <a:xfrm>
                    <a:off x="1792477" y="1868948"/>
                    <a:ext cx="0" cy="1045211"/>
                  </a:xfrm>
                  <a:custGeom>
                    <a:avLst/>
                    <a:gdLst/>
                    <a:ahLst/>
                    <a:cxnLst/>
                    <a:rect l="l" t="t" r="r" b="b"/>
                    <a:pathLst>
                      <a:path h="1045210">
                        <a:moveTo>
                          <a:pt x="0" y="0"/>
                        </a:moveTo>
                        <a:lnTo>
                          <a:pt x="0" y="1045210"/>
                        </a:lnTo>
                      </a:path>
                    </a:pathLst>
                  </a:custGeom>
                  <a:ln w="9855">
                    <a:solidFill>
                      <a:srgbClr val="D0D0D7"/>
                    </a:solidFill>
                  </a:ln>
                </p:spPr>
                <p:txBody>
                  <a:bodyPr wrap="square" lIns="0" tIns="0" rIns="0" bIns="0" rtlCol="0"/>
                  <a:lstStyle/>
                  <a:p>
                    <a:pPr defTabSz="914377"/>
                    <a:endParaRPr>
                      <a:solidFill>
                        <a:srgbClr val="302F31"/>
                      </a:solidFill>
                      <a:latin typeface="Calibri"/>
                    </a:endParaRPr>
                  </a:p>
                </p:txBody>
              </p:sp>
              <p:sp>
                <p:nvSpPr>
                  <p:cNvPr id="102" name="object 111">
                    <a:extLst>
                      <a:ext uri="{FF2B5EF4-FFF2-40B4-BE49-F238E27FC236}">
                        <a16:creationId xmlns:a16="http://schemas.microsoft.com/office/drawing/2014/main" id="{8FB04C3B-6B4A-407A-8CC8-66C52B0CE278}"/>
                      </a:ext>
                    </a:extLst>
                  </p:cNvPr>
                  <p:cNvSpPr/>
                  <p:nvPr/>
                </p:nvSpPr>
                <p:spPr>
                  <a:xfrm>
                    <a:off x="1787547" y="1864505"/>
                    <a:ext cx="1011555" cy="0"/>
                  </a:xfrm>
                  <a:custGeom>
                    <a:avLst/>
                    <a:gdLst/>
                    <a:ahLst/>
                    <a:cxnLst/>
                    <a:rect l="l" t="t" r="r" b="b"/>
                    <a:pathLst>
                      <a:path w="1011555">
                        <a:moveTo>
                          <a:pt x="0" y="0"/>
                        </a:moveTo>
                        <a:lnTo>
                          <a:pt x="1011174" y="0"/>
                        </a:lnTo>
                      </a:path>
                    </a:pathLst>
                  </a:custGeom>
                  <a:ln w="8889">
                    <a:solidFill>
                      <a:srgbClr val="D0D0D7"/>
                    </a:solidFill>
                  </a:ln>
                </p:spPr>
                <p:txBody>
                  <a:bodyPr wrap="square" lIns="0" tIns="0" rIns="0" bIns="0" rtlCol="0"/>
                  <a:lstStyle/>
                  <a:p>
                    <a:pPr defTabSz="914377"/>
                    <a:endParaRPr>
                      <a:solidFill>
                        <a:srgbClr val="302F31"/>
                      </a:solidFill>
                      <a:latin typeface="Calibri"/>
                    </a:endParaRPr>
                  </a:p>
                </p:txBody>
              </p:sp>
              <p:sp>
                <p:nvSpPr>
                  <p:cNvPr id="103" name="object 112">
                    <a:extLst>
                      <a:ext uri="{FF2B5EF4-FFF2-40B4-BE49-F238E27FC236}">
                        <a16:creationId xmlns:a16="http://schemas.microsoft.com/office/drawing/2014/main" id="{D97F2F9D-118E-45EE-B1C3-3180ED311AEF}"/>
                      </a:ext>
                    </a:extLst>
                  </p:cNvPr>
                  <p:cNvSpPr/>
                  <p:nvPr/>
                </p:nvSpPr>
                <p:spPr>
                  <a:xfrm>
                    <a:off x="2793792" y="1869474"/>
                    <a:ext cx="0" cy="1045209"/>
                  </a:xfrm>
                  <a:custGeom>
                    <a:avLst/>
                    <a:gdLst/>
                    <a:ahLst/>
                    <a:cxnLst/>
                    <a:rect l="l" t="t" r="r" b="b"/>
                    <a:pathLst>
                      <a:path h="1045210">
                        <a:moveTo>
                          <a:pt x="0" y="0"/>
                        </a:moveTo>
                        <a:lnTo>
                          <a:pt x="0" y="1044854"/>
                        </a:lnTo>
                      </a:path>
                    </a:pathLst>
                  </a:custGeom>
                  <a:ln w="9855">
                    <a:solidFill>
                      <a:srgbClr val="D0D0D7"/>
                    </a:solidFill>
                  </a:ln>
                </p:spPr>
                <p:txBody>
                  <a:bodyPr wrap="square" lIns="0" tIns="0" rIns="0" bIns="0" rtlCol="0"/>
                  <a:lstStyle/>
                  <a:p>
                    <a:pPr defTabSz="914377"/>
                    <a:endParaRPr>
                      <a:solidFill>
                        <a:srgbClr val="302F31"/>
                      </a:solidFill>
                      <a:latin typeface="Calibri"/>
                    </a:endParaRPr>
                  </a:p>
                </p:txBody>
              </p:sp>
              <p:sp>
                <p:nvSpPr>
                  <p:cNvPr id="104" name="object 114">
                    <a:extLst>
                      <a:ext uri="{FF2B5EF4-FFF2-40B4-BE49-F238E27FC236}">
                        <a16:creationId xmlns:a16="http://schemas.microsoft.com/office/drawing/2014/main" id="{3352C116-9195-4C12-9FEF-816E3CC71006}"/>
                      </a:ext>
                    </a:extLst>
                  </p:cNvPr>
                  <p:cNvSpPr/>
                  <p:nvPr/>
                </p:nvSpPr>
                <p:spPr>
                  <a:xfrm>
                    <a:off x="2190658" y="2238222"/>
                    <a:ext cx="210667" cy="121785"/>
                  </a:xfrm>
                  <a:prstGeom prst="rect">
                    <a:avLst/>
                  </a:prstGeom>
                  <a:blipFill>
                    <a:blip r:embed="rId2" cstate="print"/>
                    <a:stretch>
                      <a:fillRect/>
                    </a:stretch>
                  </a:blipFill>
                </p:spPr>
                <p:txBody>
                  <a:bodyPr wrap="square" lIns="0" tIns="0" rIns="0" bIns="0" rtlCol="0"/>
                  <a:lstStyle/>
                  <a:p>
                    <a:pPr defTabSz="914377"/>
                    <a:endParaRPr>
                      <a:solidFill>
                        <a:srgbClr val="302F31"/>
                      </a:solidFill>
                      <a:latin typeface="Calibri"/>
                    </a:endParaRPr>
                  </a:p>
                </p:txBody>
              </p:sp>
            </p:grpSp>
            <p:sp>
              <p:nvSpPr>
                <p:cNvPr id="99" name="object 113">
                  <a:extLst>
                    <a:ext uri="{FF2B5EF4-FFF2-40B4-BE49-F238E27FC236}">
                      <a16:creationId xmlns:a16="http://schemas.microsoft.com/office/drawing/2014/main" id="{B021D01A-3CE1-4105-ADCF-B3CA600939D0}"/>
                    </a:ext>
                  </a:extLst>
                </p:cNvPr>
                <p:cNvSpPr txBox="1"/>
                <p:nvPr/>
              </p:nvSpPr>
              <p:spPr>
                <a:xfrm>
                  <a:off x="2752123" y="1218969"/>
                  <a:ext cx="224862" cy="103164"/>
                </a:xfrm>
                <a:prstGeom prst="rect">
                  <a:avLst/>
                </a:prstGeom>
              </p:spPr>
              <p:txBody>
                <a:bodyPr vert="horz" wrap="square" lIns="0" tIns="16933" rIns="0" bIns="0" rtlCol="0">
                  <a:spAutoFit/>
                </a:bodyPr>
                <a:lstStyle/>
                <a:p>
                  <a:pPr defTabSz="914377">
                    <a:spcBef>
                      <a:spcPts val="133"/>
                    </a:spcBef>
                  </a:pPr>
                  <a:r>
                    <a:rPr sz="667" dirty="0">
                      <a:solidFill>
                        <a:srgbClr val="302F31">
                          <a:lumMod val="50000"/>
                          <a:lumOff val="50000"/>
                        </a:srgbClr>
                      </a:solidFill>
                      <a:latin typeface="Roboto"/>
                      <a:cs typeface="Roboto"/>
                    </a:rPr>
                    <a:t>CI/CD</a:t>
                  </a:r>
                </a:p>
              </p:txBody>
            </p:sp>
          </p:grpSp>
          <p:grpSp>
            <p:nvGrpSpPr>
              <p:cNvPr id="91" name="Group 90">
                <a:extLst>
                  <a:ext uri="{FF2B5EF4-FFF2-40B4-BE49-F238E27FC236}">
                    <a16:creationId xmlns:a16="http://schemas.microsoft.com/office/drawing/2014/main" id="{29046188-E49C-4E06-BCA1-378A854CD5E8}"/>
                  </a:ext>
                </a:extLst>
              </p:cNvPr>
              <p:cNvGrpSpPr/>
              <p:nvPr/>
            </p:nvGrpSpPr>
            <p:grpSpPr>
              <a:xfrm>
                <a:off x="3522481" y="1025087"/>
                <a:ext cx="628244" cy="479863"/>
                <a:chOff x="2017024" y="1006546"/>
                <a:chExt cx="808591" cy="551177"/>
              </a:xfrm>
            </p:grpSpPr>
            <p:sp>
              <p:nvSpPr>
                <p:cNvPr id="92" name="object 106">
                  <a:extLst>
                    <a:ext uri="{FF2B5EF4-FFF2-40B4-BE49-F238E27FC236}">
                      <a16:creationId xmlns:a16="http://schemas.microsoft.com/office/drawing/2014/main" id="{2CA558EF-BF11-40E5-9E09-D7370698631C}"/>
                    </a:ext>
                  </a:extLst>
                </p:cNvPr>
                <p:cNvSpPr/>
                <p:nvPr/>
              </p:nvSpPr>
              <p:spPr>
                <a:xfrm>
                  <a:off x="2362031" y="1110154"/>
                  <a:ext cx="175234" cy="154103"/>
                </a:xfrm>
                <a:prstGeom prst="rect">
                  <a:avLst/>
                </a:prstGeom>
                <a:blipFill>
                  <a:blip r:embed="rId3" cstate="print">
                    <a:extLst>
                      <a:ext uri="{28A0092B-C50C-407E-A947-70E740481C1C}">
                        <a14:useLocalDpi xmlns:a14="http://schemas.microsoft.com/office/drawing/2010/main"/>
                      </a:ext>
                    </a:extLst>
                  </a:blip>
                  <a:stretch>
                    <a:fillRect/>
                  </a:stretch>
                </a:blipFill>
              </p:spPr>
              <p:txBody>
                <a:bodyPr wrap="square" lIns="0" tIns="0" rIns="0" bIns="0" rtlCol="0"/>
                <a:lstStyle/>
                <a:p>
                  <a:pPr defTabSz="914377"/>
                  <a:endParaRPr>
                    <a:solidFill>
                      <a:srgbClr val="302F31"/>
                    </a:solidFill>
                    <a:latin typeface="Calibri"/>
                  </a:endParaRPr>
                </a:p>
              </p:txBody>
            </p:sp>
            <p:sp>
              <p:nvSpPr>
                <p:cNvPr id="93" name="object 109">
                  <a:extLst>
                    <a:ext uri="{FF2B5EF4-FFF2-40B4-BE49-F238E27FC236}">
                      <a16:creationId xmlns:a16="http://schemas.microsoft.com/office/drawing/2014/main" id="{0A43E5BC-E726-4F20-BAE3-96CC3D7969DC}"/>
                    </a:ext>
                  </a:extLst>
                </p:cNvPr>
                <p:cNvSpPr/>
                <p:nvPr/>
              </p:nvSpPr>
              <p:spPr>
                <a:xfrm>
                  <a:off x="2017024" y="1523248"/>
                  <a:ext cx="808591" cy="34475"/>
                </a:xfrm>
                <a:custGeom>
                  <a:avLst/>
                  <a:gdLst/>
                  <a:ahLst/>
                  <a:cxnLst/>
                  <a:rect l="l" t="t" r="r" b="b"/>
                  <a:pathLst>
                    <a:path w="1011555">
                      <a:moveTo>
                        <a:pt x="0" y="0"/>
                      </a:moveTo>
                      <a:lnTo>
                        <a:pt x="1011174" y="0"/>
                      </a:lnTo>
                    </a:path>
                  </a:pathLst>
                </a:custGeom>
                <a:ln w="10160">
                  <a:solidFill>
                    <a:srgbClr val="D0D0D7"/>
                  </a:solidFill>
                </a:ln>
              </p:spPr>
              <p:txBody>
                <a:bodyPr wrap="square" lIns="0" tIns="0" rIns="0" bIns="0" rtlCol="0"/>
                <a:lstStyle/>
                <a:p>
                  <a:pPr defTabSz="914377"/>
                  <a:endParaRPr>
                    <a:solidFill>
                      <a:srgbClr val="302F31"/>
                    </a:solidFill>
                    <a:latin typeface="Calibri"/>
                  </a:endParaRPr>
                </a:p>
              </p:txBody>
            </p:sp>
            <p:sp>
              <p:nvSpPr>
                <p:cNvPr id="94" name="object 110">
                  <a:extLst>
                    <a:ext uri="{FF2B5EF4-FFF2-40B4-BE49-F238E27FC236}">
                      <a16:creationId xmlns:a16="http://schemas.microsoft.com/office/drawing/2014/main" id="{23D82805-14D5-4D97-B9A5-DDFED358803E}"/>
                    </a:ext>
                  </a:extLst>
                </p:cNvPr>
                <p:cNvSpPr/>
                <p:nvPr/>
              </p:nvSpPr>
              <p:spPr>
                <a:xfrm>
                  <a:off x="2020963" y="1008723"/>
                  <a:ext cx="0" cy="512036"/>
                </a:xfrm>
                <a:custGeom>
                  <a:avLst/>
                  <a:gdLst/>
                  <a:ahLst/>
                  <a:cxnLst/>
                  <a:rect l="l" t="t" r="r" b="b"/>
                  <a:pathLst>
                    <a:path h="1045210">
                      <a:moveTo>
                        <a:pt x="0" y="0"/>
                      </a:moveTo>
                      <a:lnTo>
                        <a:pt x="0" y="1045210"/>
                      </a:lnTo>
                    </a:path>
                  </a:pathLst>
                </a:custGeom>
                <a:ln w="9855">
                  <a:solidFill>
                    <a:srgbClr val="D0D0D7"/>
                  </a:solidFill>
                </a:ln>
              </p:spPr>
              <p:txBody>
                <a:bodyPr wrap="square" lIns="0" tIns="0" rIns="0" bIns="0" rtlCol="0"/>
                <a:lstStyle/>
                <a:p>
                  <a:pPr defTabSz="914377"/>
                  <a:endParaRPr>
                    <a:solidFill>
                      <a:srgbClr val="302F31"/>
                    </a:solidFill>
                    <a:latin typeface="Calibri"/>
                  </a:endParaRPr>
                </a:p>
              </p:txBody>
            </p:sp>
            <p:sp>
              <p:nvSpPr>
                <p:cNvPr id="95" name="object 111">
                  <a:extLst>
                    <a:ext uri="{FF2B5EF4-FFF2-40B4-BE49-F238E27FC236}">
                      <a16:creationId xmlns:a16="http://schemas.microsoft.com/office/drawing/2014/main" id="{FF7F01FB-74B9-4742-9581-70671432BC76}"/>
                    </a:ext>
                  </a:extLst>
                </p:cNvPr>
                <p:cNvSpPr/>
                <p:nvPr/>
              </p:nvSpPr>
              <p:spPr>
                <a:xfrm>
                  <a:off x="2017024" y="1006546"/>
                  <a:ext cx="808591" cy="0"/>
                </a:xfrm>
                <a:custGeom>
                  <a:avLst/>
                  <a:gdLst/>
                  <a:ahLst/>
                  <a:cxnLst/>
                  <a:rect l="l" t="t" r="r" b="b"/>
                  <a:pathLst>
                    <a:path w="1011555">
                      <a:moveTo>
                        <a:pt x="0" y="0"/>
                      </a:moveTo>
                      <a:lnTo>
                        <a:pt x="1011174" y="0"/>
                      </a:lnTo>
                    </a:path>
                  </a:pathLst>
                </a:custGeom>
                <a:ln w="8889">
                  <a:solidFill>
                    <a:srgbClr val="D0D0D7"/>
                  </a:solidFill>
                </a:ln>
              </p:spPr>
              <p:txBody>
                <a:bodyPr wrap="square" lIns="0" tIns="0" rIns="0" bIns="0" rtlCol="0"/>
                <a:lstStyle/>
                <a:p>
                  <a:pPr defTabSz="914377"/>
                  <a:endParaRPr>
                    <a:solidFill>
                      <a:srgbClr val="302F31"/>
                    </a:solidFill>
                    <a:latin typeface="Calibri"/>
                  </a:endParaRPr>
                </a:p>
              </p:txBody>
            </p:sp>
            <p:sp>
              <p:nvSpPr>
                <p:cNvPr id="96" name="object 112">
                  <a:extLst>
                    <a:ext uri="{FF2B5EF4-FFF2-40B4-BE49-F238E27FC236}">
                      <a16:creationId xmlns:a16="http://schemas.microsoft.com/office/drawing/2014/main" id="{FB195D16-8FE2-4CAE-91B7-A9F7CD5106BB}"/>
                    </a:ext>
                  </a:extLst>
                </p:cNvPr>
                <p:cNvSpPr/>
                <p:nvPr/>
              </p:nvSpPr>
              <p:spPr>
                <a:xfrm>
                  <a:off x="2821371" y="1008978"/>
                  <a:ext cx="0" cy="512036"/>
                </a:xfrm>
                <a:custGeom>
                  <a:avLst/>
                  <a:gdLst/>
                  <a:ahLst/>
                  <a:cxnLst/>
                  <a:rect l="l" t="t" r="r" b="b"/>
                  <a:pathLst>
                    <a:path h="1045210">
                      <a:moveTo>
                        <a:pt x="0" y="0"/>
                      </a:moveTo>
                      <a:lnTo>
                        <a:pt x="0" y="1044854"/>
                      </a:lnTo>
                    </a:path>
                  </a:pathLst>
                </a:custGeom>
                <a:ln w="9855">
                  <a:solidFill>
                    <a:srgbClr val="D0D0D7"/>
                  </a:solidFill>
                </a:ln>
              </p:spPr>
              <p:txBody>
                <a:bodyPr wrap="square" lIns="0" tIns="0" rIns="0" bIns="0" rtlCol="0"/>
                <a:lstStyle/>
                <a:p>
                  <a:pPr defTabSz="914377"/>
                  <a:endParaRPr>
                    <a:solidFill>
                      <a:srgbClr val="302F31"/>
                    </a:solidFill>
                    <a:latin typeface="Calibri"/>
                  </a:endParaRPr>
                </a:p>
              </p:txBody>
            </p:sp>
            <p:sp>
              <p:nvSpPr>
                <p:cNvPr id="97" name="object 113">
                  <a:extLst>
                    <a:ext uri="{FF2B5EF4-FFF2-40B4-BE49-F238E27FC236}">
                      <a16:creationId xmlns:a16="http://schemas.microsoft.com/office/drawing/2014/main" id="{AAC6E04F-9BA7-42F5-80C2-FB978ED18BDD}"/>
                    </a:ext>
                  </a:extLst>
                </p:cNvPr>
                <p:cNvSpPr txBox="1"/>
                <p:nvPr/>
              </p:nvSpPr>
              <p:spPr>
                <a:xfrm>
                  <a:off x="2165146" y="1306423"/>
                  <a:ext cx="441583" cy="120784"/>
                </a:xfrm>
                <a:prstGeom prst="rect">
                  <a:avLst/>
                </a:prstGeom>
              </p:spPr>
              <p:txBody>
                <a:bodyPr vert="horz" wrap="square" lIns="0" tIns="16933" rIns="0" bIns="0" rtlCol="0">
                  <a:spAutoFit/>
                </a:bodyPr>
                <a:lstStyle/>
                <a:p>
                  <a:pPr defTabSz="914377">
                    <a:spcBef>
                      <a:spcPts val="133"/>
                    </a:spcBef>
                  </a:pPr>
                  <a:r>
                    <a:rPr lang="en-US" sz="800" dirty="0">
                      <a:solidFill>
                        <a:srgbClr val="302F31">
                          <a:lumMod val="50000"/>
                          <a:lumOff val="50000"/>
                        </a:srgbClr>
                      </a:solidFill>
                      <a:latin typeface="Roboto"/>
                      <a:cs typeface="Roboto"/>
                    </a:rPr>
                    <a:t>Registries</a:t>
                  </a:r>
                  <a:endParaRPr sz="800" dirty="0">
                    <a:solidFill>
                      <a:srgbClr val="302F31">
                        <a:lumMod val="50000"/>
                        <a:lumOff val="50000"/>
                      </a:srgbClr>
                    </a:solidFill>
                    <a:latin typeface="Roboto"/>
                    <a:cs typeface="Roboto"/>
                  </a:endParaRPr>
                </a:p>
              </p:txBody>
            </p:sp>
          </p:grpSp>
          <p:grpSp>
            <p:nvGrpSpPr>
              <p:cNvPr id="40" name="Group 39">
                <a:extLst>
                  <a:ext uri="{FF2B5EF4-FFF2-40B4-BE49-F238E27FC236}">
                    <a16:creationId xmlns:a16="http://schemas.microsoft.com/office/drawing/2014/main" id="{36237EFA-FD8B-48DB-812D-B4128A5B94C6}"/>
                  </a:ext>
                </a:extLst>
              </p:cNvPr>
              <p:cNvGrpSpPr/>
              <p:nvPr/>
            </p:nvGrpSpPr>
            <p:grpSpPr>
              <a:xfrm>
                <a:off x="3445862" y="774978"/>
                <a:ext cx="5389736" cy="3144140"/>
                <a:chOff x="3445862" y="774978"/>
                <a:chExt cx="5389736" cy="3144140"/>
              </a:xfrm>
            </p:grpSpPr>
            <p:grpSp>
              <p:nvGrpSpPr>
                <p:cNvPr id="123" name="Group 122">
                  <a:extLst>
                    <a:ext uri="{FF2B5EF4-FFF2-40B4-BE49-F238E27FC236}">
                      <a16:creationId xmlns:a16="http://schemas.microsoft.com/office/drawing/2014/main" id="{28222AD9-2903-4173-B13B-DCB347125AC3}"/>
                    </a:ext>
                  </a:extLst>
                </p:cNvPr>
                <p:cNvGrpSpPr/>
                <p:nvPr/>
              </p:nvGrpSpPr>
              <p:grpSpPr>
                <a:xfrm>
                  <a:off x="7412988" y="1754804"/>
                  <a:ext cx="1422610" cy="2164314"/>
                  <a:chOff x="4914855" y="2587453"/>
                  <a:chExt cx="1533248" cy="2183477"/>
                </a:xfrm>
              </p:grpSpPr>
              <p:sp>
                <p:nvSpPr>
                  <p:cNvPr id="8" name="object 2">
                    <a:extLst>
                      <a:ext uri="{FF2B5EF4-FFF2-40B4-BE49-F238E27FC236}">
                        <a16:creationId xmlns:a16="http://schemas.microsoft.com/office/drawing/2014/main" id="{E53C2B53-EA8C-4741-8279-9CEFED66BD7A}"/>
                      </a:ext>
                    </a:extLst>
                  </p:cNvPr>
                  <p:cNvSpPr txBox="1"/>
                  <p:nvPr/>
                </p:nvSpPr>
                <p:spPr>
                  <a:xfrm>
                    <a:off x="4939426" y="2610084"/>
                    <a:ext cx="1508677" cy="156976"/>
                  </a:xfrm>
                  <a:prstGeom prst="rect">
                    <a:avLst/>
                  </a:prstGeom>
                </p:spPr>
                <p:txBody>
                  <a:bodyPr vert="horz" wrap="square" lIns="0" tIns="22579" rIns="0" bIns="0" rtlCol="0">
                    <a:spAutoFit/>
                  </a:bodyPr>
                  <a:lstStyle/>
                  <a:p>
                    <a:pPr marL="207711" defTabSz="1625579">
                      <a:spcBef>
                        <a:spcPts val="179"/>
                      </a:spcBef>
                    </a:pPr>
                    <a:r>
                      <a:rPr sz="1200" dirty="0">
                        <a:solidFill>
                          <a:srgbClr val="454547"/>
                        </a:solidFill>
                        <a:latin typeface="Roboto"/>
                        <a:cs typeface="Roboto"/>
                      </a:rPr>
                      <a:t>Cluster</a:t>
                    </a:r>
                    <a:endParaRPr sz="1200" dirty="0">
                      <a:solidFill>
                        <a:prstClr val="black"/>
                      </a:solidFill>
                      <a:latin typeface="Roboto"/>
                      <a:cs typeface="Roboto"/>
                    </a:endParaRPr>
                  </a:p>
                </p:txBody>
              </p:sp>
              <p:sp>
                <p:nvSpPr>
                  <p:cNvPr id="9" name="object 4">
                    <a:extLst>
                      <a:ext uri="{FF2B5EF4-FFF2-40B4-BE49-F238E27FC236}">
                        <a16:creationId xmlns:a16="http://schemas.microsoft.com/office/drawing/2014/main" id="{A2CB7040-8241-46A0-80F2-0FE94ED159BF}"/>
                      </a:ext>
                    </a:extLst>
                  </p:cNvPr>
                  <p:cNvSpPr/>
                  <p:nvPr/>
                </p:nvSpPr>
                <p:spPr>
                  <a:xfrm>
                    <a:off x="5015145" y="4664475"/>
                    <a:ext cx="1272610" cy="34839"/>
                  </a:xfrm>
                  <a:custGeom>
                    <a:avLst/>
                    <a:gdLst/>
                    <a:ahLst/>
                    <a:cxnLst/>
                    <a:rect l="l" t="t" r="r" b="b"/>
                    <a:pathLst>
                      <a:path w="1261109">
                        <a:moveTo>
                          <a:pt x="0" y="0"/>
                        </a:moveTo>
                        <a:lnTo>
                          <a:pt x="1260932" y="0"/>
                        </a:lnTo>
                      </a:path>
                    </a:pathLst>
                  </a:custGeom>
                  <a:ln w="10160">
                    <a:solidFill>
                      <a:srgbClr val="D0D0D7"/>
                    </a:solidFill>
                  </a:ln>
                </p:spPr>
                <p:txBody>
                  <a:bodyPr wrap="square" lIns="0" tIns="0" rIns="0" bIns="0" rtlCol="0"/>
                  <a:lstStyle/>
                  <a:p>
                    <a:pPr defTabSz="1625579">
                      <a:defRPr/>
                    </a:pPr>
                    <a:endParaRPr sz="3200" kern="0">
                      <a:solidFill>
                        <a:prstClr val="black"/>
                      </a:solidFill>
                      <a:latin typeface="Calibri"/>
                    </a:endParaRPr>
                  </a:p>
                </p:txBody>
              </p:sp>
              <p:sp>
                <p:nvSpPr>
                  <p:cNvPr id="10" name="object 5">
                    <a:extLst>
                      <a:ext uri="{FF2B5EF4-FFF2-40B4-BE49-F238E27FC236}">
                        <a16:creationId xmlns:a16="http://schemas.microsoft.com/office/drawing/2014/main" id="{D866D778-8C62-46FD-814C-3FE4E4EB3769}"/>
                      </a:ext>
                    </a:extLst>
                  </p:cNvPr>
                  <p:cNvSpPr/>
                  <p:nvPr/>
                </p:nvSpPr>
                <p:spPr>
                  <a:xfrm>
                    <a:off x="5015256" y="3882247"/>
                    <a:ext cx="34259" cy="776676"/>
                  </a:xfrm>
                  <a:custGeom>
                    <a:avLst/>
                    <a:gdLst/>
                    <a:ahLst/>
                    <a:cxnLst/>
                    <a:rect l="l" t="t" r="r" b="b"/>
                    <a:pathLst>
                      <a:path h="661669">
                        <a:moveTo>
                          <a:pt x="0" y="0"/>
                        </a:moveTo>
                        <a:lnTo>
                          <a:pt x="0" y="661670"/>
                        </a:lnTo>
                      </a:path>
                    </a:pathLst>
                  </a:custGeom>
                  <a:ln w="9855">
                    <a:solidFill>
                      <a:srgbClr val="D0D0D7"/>
                    </a:solidFill>
                  </a:ln>
                </p:spPr>
                <p:txBody>
                  <a:bodyPr wrap="square" lIns="0" tIns="0" rIns="0" bIns="0" rtlCol="0"/>
                  <a:lstStyle/>
                  <a:p>
                    <a:pPr defTabSz="1625579">
                      <a:defRPr/>
                    </a:pPr>
                    <a:endParaRPr sz="3200" kern="0">
                      <a:solidFill>
                        <a:prstClr val="black"/>
                      </a:solidFill>
                      <a:latin typeface="Calibri"/>
                    </a:endParaRPr>
                  </a:p>
                </p:txBody>
              </p:sp>
              <p:sp>
                <p:nvSpPr>
                  <p:cNvPr id="11" name="object 6">
                    <a:extLst>
                      <a:ext uri="{FF2B5EF4-FFF2-40B4-BE49-F238E27FC236}">
                        <a16:creationId xmlns:a16="http://schemas.microsoft.com/office/drawing/2014/main" id="{8B882C85-DE83-4C86-9484-7C8C46F84BDE}"/>
                      </a:ext>
                    </a:extLst>
                  </p:cNvPr>
                  <p:cNvSpPr/>
                  <p:nvPr/>
                </p:nvSpPr>
                <p:spPr>
                  <a:xfrm flipH="1">
                    <a:off x="6270016" y="3886220"/>
                    <a:ext cx="34259" cy="773571"/>
                  </a:xfrm>
                  <a:custGeom>
                    <a:avLst/>
                    <a:gdLst/>
                    <a:ahLst/>
                    <a:cxnLst/>
                    <a:rect l="l" t="t" r="r" b="b"/>
                    <a:pathLst>
                      <a:path h="661669">
                        <a:moveTo>
                          <a:pt x="0" y="0"/>
                        </a:moveTo>
                        <a:lnTo>
                          <a:pt x="0" y="661669"/>
                        </a:lnTo>
                      </a:path>
                    </a:pathLst>
                  </a:custGeom>
                  <a:ln w="9867">
                    <a:solidFill>
                      <a:srgbClr val="D0D0D7"/>
                    </a:solidFill>
                  </a:ln>
                </p:spPr>
                <p:txBody>
                  <a:bodyPr wrap="square" lIns="0" tIns="0" rIns="0" bIns="0" rtlCol="0"/>
                  <a:lstStyle/>
                  <a:p>
                    <a:pPr defTabSz="1625579">
                      <a:defRPr/>
                    </a:pPr>
                    <a:endParaRPr sz="3200" kern="0">
                      <a:solidFill>
                        <a:prstClr val="black"/>
                      </a:solidFill>
                      <a:latin typeface="Calibri"/>
                    </a:endParaRPr>
                  </a:p>
                </p:txBody>
              </p:sp>
              <p:sp>
                <p:nvSpPr>
                  <p:cNvPr id="12" name="object 11">
                    <a:extLst>
                      <a:ext uri="{FF2B5EF4-FFF2-40B4-BE49-F238E27FC236}">
                        <a16:creationId xmlns:a16="http://schemas.microsoft.com/office/drawing/2014/main" id="{FBA6C73D-5471-4E46-8A9E-5F37DCF937D8}"/>
                      </a:ext>
                    </a:extLst>
                  </p:cNvPr>
                  <p:cNvSpPr/>
                  <p:nvPr/>
                </p:nvSpPr>
                <p:spPr>
                  <a:xfrm>
                    <a:off x="5096200" y="2823141"/>
                    <a:ext cx="0" cy="33549"/>
                  </a:xfrm>
                  <a:custGeom>
                    <a:avLst/>
                    <a:gdLst/>
                    <a:ahLst/>
                    <a:cxnLst/>
                    <a:rect l="l" t="t" r="r" b="b"/>
                    <a:pathLst>
                      <a:path h="33019">
                        <a:moveTo>
                          <a:pt x="0" y="0"/>
                        </a:moveTo>
                        <a:lnTo>
                          <a:pt x="0" y="32651"/>
                        </a:lnTo>
                      </a:path>
                    </a:pathLst>
                  </a:custGeom>
                  <a:ln w="9855">
                    <a:solidFill>
                      <a:srgbClr val="D0D0D7"/>
                    </a:solidFill>
                  </a:ln>
                </p:spPr>
                <p:txBody>
                  <a:bodyPr wrap="square" lIns="0" tIns="0" rIns="0" bIns="0" rtlCol="0"/>
                  <a:lstStyle/>
                  <a:p>
                    <a:pPr defTabSz="1625579">
                      <a:defRPr/>
                    </a:pPr>
                    <a:endParaRPr sz="3200" kern="0">
                      <a:solidFill>
                        <a:prstClr val="black"/>
                      </a:solidFill>
                      <a:latin typeface="Calibri"/>
                    </a:endParaRPr>
                  </a:p>
                </p:txBody>
              </p:sp>
              <p:sp>
                <p:nvSpPr>
                  <p:cNvPr id="13" name="object 12">
                    <a:extLst>
                      <a:ext uri="{FF2B5EF4-FFF2-40B4-BE49-F238E27FC236}">
                        <a16:creationId xmlns:a16="http://schemas.microsoft.com/office/drawing/2014/main" id="{3DAF05A4-E3FE-4DF5-9660-AE089311FEC2}"/>
                      </a:ext>
                    </a:extLst>
                  </p:cNvPr>
                  <p:cNvSpPr/>
                  <p:nvPr/>
                </p:nvSpPr>
                <p:spPr>
                  <a:xfrm>
                    <a:off x="5091277" y="2817981"/>
                    <a:ext cx="1259980" cy="0"/>
                  </a:xfrm>
                  <a:custGeom>
                    <a:avLst/>
                    <a:gdLst/>
                    <a:ahLst/>
                    <a:cxnLst/>
                    <a:rect l="l" t="t" r="r" b="b"/>
                    <a:pathLst>
                      <a:path w="1261109">
                        <a:moveTo>
                          <a:pt x="0" y="0"/>
                        </a:moveTo>
                        <a:lnTo>
                          <a:pt x="1260932" y="0"/>
                        </a:lnTo>
                      </a:path>
                    </a:pathLst>
                  </a:custGeom>
                  <a:ln w="10159">
                    <a:solidFill>
                      <a:srgbClr val="D0D0D7"/>
                    </a:solidFill>
                  </a:ln>
                </p:spPr>
                <p:txBody>
                  <a:bodyPr wrap="square" lIns="0" tIns="0" rIns="0" bIns="0" rtlCol="0"/>
                  <a:lstStyle/>
                  <a:p>
                    <a:pPr defTabSz="1625579">
                      <a:defRPr/>
                    </a:pPr>
                    <a:endParaRPr sz="3200" kern="0">
                      <a:solidFill>
                        <a:prstClr val="black"/>
                      </a:solidFill>
                      <a:latin typeface="Calibri"/>
                    </a:endParaRPr>
                  </a:p>
                </p:txBody>
              </p:sp>
              <p:grpSp>
                <p:nvGrpSpPr>
                  <p:cNvPr id="14" name="Group 13">
                    <a:extLst>
                      <a:ext uri="{FF2B5EF4-FFF2-40B4-BE49-F238E27FC236}">
                        <a16:creationId xmlns:a16="http://schemas.microsoft.com/office/drawing/2014/main" id="{C959FEE2-8B77-4C11-B7E6-8C33A67B06F9}"/>
                      </a:ext>
                    </a:extLst>
                  </p:cNvPr>
                  <p:cNvGrpSpPr/>
                  <p:nvPr/>
                </p:nvGrpSpPr>
                <p:grpSpPr>
                  <a:xfrm>
                    <a:off x="6308090" y="2822626"/>
                    <a:ext cx="34259" cy="889827"/>
                    <a:chOff x="7835596" y="1929994"/>
                    <a:chExt cx="57573" cy="1419689"/>
                  </a:xfrm>
                </p:grpSpPr>
                <p:sp>
                  <p:nvSpPr>
                    <p:cNvPr id="86" name="object 10">
                      <a:extLst>
                        <a:ext uri="{FF2B5EF4-FFF2-40B4-BE49-F238E27FC236}">
                          <a16:creationId xmlns:a16="http://schemas.microsoft.com/office/drawing/2014/main" id="{A8B41F77-9F83-436E-90D2-EC358B67C4C4}"/>
                        </a:ext>
                      </a:extLst>
                    </p:cNvPr>
                    <p:cNvSpPr/>
                    <p:nvPr/>
                  </p:nvSpPr>
                  <p:spPr>
                    <a:xfrm>
                      <a:off x="7835596" y="3349683"/>
                      <a:ext cx="57573" cy="0"/>
                    </a:xfrm>
                    <a:custGeom>
                      <a:avLst/>
                      <a:gdLst/>
                      <a:ahLst/>
                      <a:cxnLst/>
                      <a:rect l="l" t="t" r="r" b="b"/>
                      <a:pathLst>
                        <a:path w="43179">
                          <a:moveTo>
                            <a:pt x="0" y="0"/>
                          </a:moveTo>
                          <a:lnTo>
                            <a:pt x="43027" y="0"/>
                          </a:lnTo>
                        </a:path>
                      </a:pathLst>
                    </a:custGeom>
                    <a:ln w="10160">
                      <a:solidFill>
                        <a:srgbClr val="D0D0D7"/>
                      </a:solidFill>
                    </a:ln>
                  </p:spPr>
                  <p:txBody>
                    <a:bodyPr wrap="square" lIns="0" tIns="0" rIns="0" bIns="0" rtlCol="0"/>
                    <a:lstStyle/>
                    <a:p>
                      <a:pPr defTabSz="1625579">
                        <a:defRPr/>
                      </a:pPr>
                      <a:endParaRPr sz="3200" kern="0">
                        <a:solidFill>
                          <a:prstClr val="black"/>
                        </a:solidFill>
                        <a:latin typeface="Calibri"/>
                      </a:endParaRPr>
                    </a:p>
                  </p:txBody>
                </p:sp>
                <p:sp>
                  <p:nvSpPr>
                    <p:cNvPr id="87" name="object 13">
                      <a:extLst>
                        <a:ext uri="{FF2B5EF4-FFF2-40B4-BE49-F238E27FC236}">
                          <a16:creationId xmlns:a16="http://schemas.microsoft.com/office/drawing/2014/main" id="{0E5C5134-2514-4FF9-B591-B65BA30DDFE9}"/>
                        </a:ext>
                      </a:extLst>
                    </p:cNvPr>
                    <p:cNvSpPr/>
                    <p:nvPr/>
                  </p:nvSpPr>
                  <p:spPr>
                    <a:xfrm>
                      <a:off x="7886396" y="1929994"/>
                      <a:ext cx="0" cy="1413933"/>
                    </a:xfrm>
                    <a:custGeom>
                      <a:avLst/>
                      <a:gdLst/>
                      <a:ahLst/>
                      <a:cxnLst/>
                      <a:rect l="l" t="t" r="r" b="b"/>
                      <a:pathLst>
                        <a:path h="1060450">
                          <a:moveTo>
                            <a:pt x="0" y="0"/>
                          </a:moveTo>
                          <a:lnTo>
                            <a:pt x="0" y="1060272"/>
                          </a:lnTo>
                        </a:path>
                      </a:pathLst>
                    </a:custGeom>
                    <a:ln w="9855">
                      <a:solidFill>
                        <a:srgbClr val="D0D0D7"/>
                      </a:solidFill>
                    </a:ln>
                  </p:spPr>
                  <p:txBody>
                    <a:bodyPr wrap="square" lIns="0" tIns="0" rIns="0" bIns="0" rtlCol="0"/>
                    <a:lstStyle/>
                    <a:p>
                      <a:pPr defTabSz="1625579">
                        <a:defRPr/>
                      </a:pPr>
                      <a:endParaRPr sz="3200" kern="0">
                        <a:solidFill>
                          <a:prstClr val="black"/>
                        </a:solidFill>
                        <a:latin typeface="Calibri"/>
                      </a:endParaRPr>
                    </a:p>
                  </p:txBody>
                </p:sp>
              </p:grpSp>
              <p:sp>
                <p:nvSpPr>
                  <p:cNvPr id="15" name="object 15">
                    <a:extLst>
                      <a:ext uri="{FF2B5EF4-FFF2-40B4-BE49-F238E27FC236}">
                        <a16:creationId xmlns:a16="http://schemas.microsoft.com/office/drawing/2014/main" id="{F643251A-6808-4206-9EF5-BDCD41D4FBFB}"/>
                      </a:ext>
                    </a:extLst>
                  </p:cNvPr>
                  <p:cNvSpPr/>
                  <p:nvPr/>
                </p:nvSpPr>
                <p:spPr>
                  <a:xfrm>
                    <a:off x="5058134" y="2861852"/>
                    <a:ext cx="0" cy="33549"/>
                  </a:xfrm>
                  <a:custGeom>
                    <a:avLst/>
                    <a:gdLst/>
                    <a:ahLst/>
                    <a:cxnLst/>
                    <a:rect l="l" t="t" r="r" b="b"/>
                    <a:pathLst>
                      <a:path h="33019">
                        <a:moveTo>
                          <a:pt x="0" y="0"/>
                        </a:moveTo>
                        <a:lnTo>
                          <a:pt x="0" y="32651"/>
                        </a:lnTo>
                      </a:path>
                    </a:pathLst>
                  </a:custGeom>
                  <a:ln w="9855">
                    <a:solidFill>
                      <a:srgbClr val="D0D0D7"/>
                    </a:solidFill>
                  </a:ln>
                </p:spPr>
                <p:txBody>
                  <a:bodyPr wrap="square" lIns="0" tIns="0" rIns="0" bIns="0" rtlCol="0"/>
                  <a:lstStyle/>
                  <a:p>
                    <a:pPr defTabSz="1625579">
                      <a:defRPr/>
                    </a:pPr>
                    <a:endParaRPr sz="3200" kern="0">
                      <a:solidFill>
                        <a:prstClr val="black"/>
                      </a:solidFill>
                      <a:latin typeface="Calibri"/>
                    </a:endParaRPr>
                  </a:p>
                </p:txBody>
              </p:sp>
              <p:sp>
                <p:nvSpPr>
                  <p:cNvPr id="16" name="object 16">
                    <a:extLst>
                      <a:ext uri="{FF2B5EF4-FFF2-40B4-BE49-F238E27FC236}">
                        <a16:creationId xmlns:a16="http://schemas.microsoft.com/office/drawing/2014/main" id="{60E0EE6B-58C8-48C1-996A-86627E050D80}"/>
                      </a:ext>
                    </a:extLst>
                  </p:cNvPr>
                  <p:cNvSpPr/>
                  <p:nvPr/>
                </p:nvSpPr>
                <p:spPr>
                  <a:xfrm>
                    <a:off x="5053211" y="2856691"/>
                    <a:ext cx="1259980" cy="0"/>
                  </a:xfrm>
                  <a:custGeom>
                    <a:avLst/>
                    <a:gdLst/>
                    <a:ahLst/>
                    <a:cxnLst/>
                    <a:rect l="l" t="t" r="r" b="b"/>
                    <a:pathLst>
                      <a:path w="1261109">
                        <a:moveTo>
                          <a:pt x="0" y="0"/>
                        </a:moveTo>
                        <a:lnTo>
                          <a:pt x="1260932" y="0"/>
                        </a:lnTo>
                      </a:path>
                    </a:pathLst>
                  </a:custGeom>
                  <a:ln w="10159">
                    <a:solidFill>
                      <a:srgbClr val="D0D0D7"/>
                    </a:solidFill>
                  </a:ln>
                </p:spPr>
                <p:txBody>
                  <a:bodyPr wrap="square" lIns="0" tIns="0" rIns="0" bIns="0" rtlCol="0"/>
                  <a:lstStyle/>
                  <a:p>
                    <a:pPr defTabSz="1625579">
                      <a:defRPr/>
                    </a:pPr>
                    <a:endParaRPr sz="3200" kern="0">
                      <a:solidFill>
                        <a:prstClr val="black"/>
                      </a:solidFill>
                      <a:latin typeface="Calibri"/>
                    </a:endParaRPr>
                  </a:p>
                </p:txBody>
              </p:sp>
              <p:grpSp>
                <p:nvGrpSpPr>
                  <p:cNvPr id="17" name="Group 16">
                    <a:extLst>
                      <a:ext uri="{FF2B5EF4-FFF2-40B4-BE49-F238E27FC236}">
                        <a16:creationId xmlns:a16="http://schemas.microsoft.com/office/drawing/2014/main" id="{1F6F65C3-726C-4B8A-BA07-7229B03EEF18}"/>
                      </a:ext>
                    </a:extLst>
                  </p:cNvPr>
                  <p:cNvGrpSpPr/>
                  <p:nvPr/>
                </p:nvGrpSpPr>
                <p:grpSpPr>
                  <a:xfrm>
                    <a:off x="6278907" y="2861338"/>
                    <a:ext cx="39091" cy="883647"/>
                    <a:chOff x="7784765" y="1980794"/>
                    <a:chExt cx="57573" cy="1419689"/>
                  </a:xfrm>
                </p:grpSpPr>
                <p:sp>
                  <p:nvSpPr>
                    <p:cNvPr id="84" name="object 14">
                      <a:extLst>
                        <a:ext uri="{FF2B5EF4-FFF2-40B4-BE49-F238E27FC236}">
                          <a16:creationId xmlns:a16="http://schemas.microsoft.com/office/drawing/2014/main" id="{0A8BC7BA-030E-4EC2-BCD1-C85F2800DCCD}"/>
                        </a:ext>
                      </a:extLst>
                    </p:cNvPr>
                    <p:cNvSpPr/>
                    <p:nvPr/>
                  </p:nvSpPr>
                  <p:spPr>
                    <a:xfrm>
                      <a:off x="7784765" y="3400483"/>
                      <a:ext cx="57573" cy="0"/>
                    </a:xfrm>
                    <a:custGeom>
                      <a:avLst/>
                      <a:gdLst/>
                      <a:ahLst/>
                      <a:cxnLst/>
                      <a:rect l="l" t="t" r="r" b="b"/>
                      <a:pathLst>
                        <a:path w="43179">
                          <a:moveTo>
                            <a:pt x="0" y="0"/>
                          </a:moveTo>
                          <a:lnTo>
                            <a:pt x="43027" y="0"/>
                          </a:lnTo>
                        </a:path>
                      </a:pathLst>
                    </a:custGeom>
                    <a:ln w="10160">
                      <a:solidFill>
                        <a:srgbClr val="D0D0D7"/>
                      </a:solidFill>
                    </a:ln>
                  </p:spPr>
                  <p:txBody>
                    <a:bodyPr wrap="square" lIns="0" tIns="0" rIns="0" bIns="0" rtlCol="0"/>
                    <a:lstStyle/>
                    <a:p>
                      <a:pPr defTabSz="1625579">
                        <a:defRPr/>
                      </a:pPr>
                      <a:endParaRPr sz="3200" kern="0">
                        <a:solidFill>
                          <a:prstClr val="black"/>
                        </a:solidFill>
                        <a:latin typeface="Calibri"/>
                      </a:endParaRPr>
                    </a:p>
                  </p:txBody>
                </p:sp>
                <p:sp>
                  <p:nvSpPr>
                    <p:cNvPr id="85" name="object 17">
                      <a:extLst>
                        <a:ext uri="{FF2B5EF4-FFF2-40B4-BE49-F238E27FC236}">
                          <a16:creationId xmlns:a16="http://schemas.microsoft.com/office/drawing/2014/main" id="{854635B9-138D-4B57-AFCA-7166698B8922}"/>
                        </a:ext>
                      </a:extLst>
                    </p:cNvPr>
                    <p:cNvSpPr/>
                    <p:nvPr/>
                  </p:nvSpPr>
                  <p:spPr>
                    <a:xfrm>
                      <a:off x="7835596" y="1980794"/>
                      <a:ext cx="0" cy="1413933"/>
                    </a:xfrm>
                    <a:custGeom>
                      <a:avLst/>
                      <a:gdLst/>
                      <a:ahLst/>
                      <a:cxnLst/>
                      <a:rect l="l" t="t" r="r" b="b"/>
                      <a:pathLst>
                        <a:path h="1060450">
                          <a:moveTo>
                            <a:pt x="0" y="0"/>
                          </a:moveTo>
                          <a:lnTo>
                            <a:pt x="0" y="1060272"/>
                          </a:lnTo>
                        </a:path>
                      </a:pathLst>
                    </a:custGeom>
                    <a:ln w="9855">
                      <a:solidFill>
                        <a:srgbClr val="D0D0D7"/>
                      </a:solidFill>
                    </a:ln>
                  </p:spPr>
                  <p:txBody>
                    <a:bodyPr wrap="square" lIns="0" tIns="0" rIns="0" bIns="0" rtlCol="0"/>
                    <a:lstStyle/>
                    <a:p>
                      <a:pPr defTabSz="1625579">
                        <a:defRPr/>
                      </a:pPr>
                      <a:endParaRPr sz="3200" kern="0">
                        <a:solidFill>
                          <a:prstClr val="black"/>
                        </a:solidFill>
                        <a:latin typeface="Calibri"/>
                      </a:endParaRPr>
                    </a:p>
                  </p:txBody>
                </p:sp>
              </p:grpSp>
              <p:sp>
                <p:nvSpPr>
                  <p:cNvPr id="18" name="object 18">
                    <a:extLst>
                      <a:ext uri="{FF2B5EF4-FFF2-40B4-BE49-F238E27FC236}">
                        <a16:creationId xmlns:a16="http://schemas.microsoft.com/office/drawing/2014/main" id="{718B731F-4524-46D7-ABD1-1418FC567CA2}"/>
                      </a:ext>
                    </a:extLst>
                  </p:cNvPr>
                  <p:cNvSpPr/>
                  <p:nvPr/>
                </p:nvSpPr>
                <p:spPr>
                  <a:xfrm flipH="1">
                    <a:off x="4970301" y="2895401"/>
                    <a:ext cx="44364" cy="872236"/>
                  </a:xfrm>
                  <a:custGeom>
                    <a:avLst/>
                    <a:gdLst/>
                    <a:ahLst/>
                    <a:cxnLst/>
                    <a:rect l="l" t="t" r="r" b="b"/>
                    <a:pathLst>
                      <a:path h="1059180">
                        <a:moveTo>
                          <a:pt x="0" y="0"/>
                        </a:moveTo>
                        <a:lnTo>
                          <a:pt x="0" y="1059180"/>
                        </a:lnTo>
                      </a:path>
                    </a:pathLst>
                  </a:custGeom>
                  <a:ln w="9855">
                    <a:solidFill>
                      <a:srgbClr val="D0D0D7"/>
                    </a:solidFill>
                  </a:ln>
                </p:spPr>
                <p:txBody>
                  <a:bodyPr wrap="square" lIns="0" tIns="0" rIns="0" bIns="0" rtlCol="0"/>
                  <a:lstStyle/>
                  <a:p>
                    <a:pPr defTabSz="1625579">
                      <a:defRPr/>
                    </a:pPr>
                    <a:endParaRPr sz="3200" kern="0">
                      <a:solidFill>
                        <a:prstClr val="black"/>
                      </a:solidFill>
                      <a:latin typeface="Calibri"/>
                    </a:endParaRPr>
                  </a:p>
                </p:txBody>
              </p:sp>
              <p:sp>
                <p:nvSpPr>
                  <p:cNvPr id="19" name="object 19">
                    <a:extLst>
                      <a:ext uri="{FF2B5EF4-FFF2-40B4-BE49-F238E27FC236}">
                        <a16:creationId xmlns:a16="http://schemas.microsoft.com/office/drawing/2014/main" id="{1A5B69C1-286A-4B91-907E-615A74942ED1}"/>
                      </a:ext>
                    </a:extLst>
                  </p:cNvPr>
                  <p:cNvSpPr/>
                  <p:nvPr/>
                </p:nvSpPr>
                <p:spPr>
                  <a:xfrm>
                    <a:off x="5015145" y="2895401"/>
                    <a:ext cx="1259980" cy="0"/>
                  </a:xfrm>
                  <a:custGeom>
                    <a:avLst/>
                    <a:gdLst/>
                    <a:ahLst/>
                    <a:cxnLst/>
                    <a:rect l="l" t="t" r="r" b="b"/>
                    <a:pathLst>
                      <a:path w="1261109">
                        <a:moveTo>
                          <a:pt x="0" y="0"/>
                        </a:moveTo>
                        <a:lnTo>
                          <a:pt x="1260932" y="0"/>
                        </a:lnTo>
                      </a:path>
                    </a:pathLst>
                  </a:custGeom>
                  <a:ln w="10159">
                    <a:solidFill>
                      <a:srgbClr val="D0D0D7"/>
                    </a:solidFill>
                  </a:ln>
                </p:spPr>
                <p:txBody>
                  <a:bodyPr wrap="square" lIns="0" tIns="0" rIns="0" bIns="0" rtlCol="0"/>
                  <a:lstStyle/>
                  <a:p>
                    <a:pPr defTabSz="1625579">
                      <a:defRPr/>
                    </a:pPr>
                    <a:endParaRPr sz="3200" kern="0">
                      <a:solidFill>
                        <a:prstClr val="black"/>
                      </a:solidFill>
                      <a:latin typeface="Calibri"/>
                    </a:endParaRPr>
                  </a:p>
                </p:txBody>
              </p:sp>
              <p:sp>
                <p:nvSpPr>
                  <p:cNvPr id="20" name="object 20">
                    <a:extLst>
                      <a:ext uri="{FF2B5EF4-FFF2-40B4-BE49-F238E27FC236}">
                        <a16:creationId xmlns:a16="http://schemas.microsoft.com/office/drawing/2014/main" id="{8F380D70-42C2-4AC1-A060-B729EFA7E82D}"/>
                      </a:ext>
                    </a:extLst>
                  </p:cNvPr>
                  <p:cNvSpPr/>
                  <p:nvPr/>
                </p:nvSpPr>
                <p:spPr>
                  <a:xfrm flipH="1">
                    <a:off x="6235764" y="2900048"/>
                    <a:ext cx="44388" cy="883647"/>
                  </a:xfrm>
                  <a:custGeom>
                    <a:avLst/>
                    <a:gdLst/>
                    <a:ahLst/>
                    <a:cxnLst/>
                    <a:rect l="l" t="t" r="r" b="b"/>
                    <a:pathLst>
                      <a:path h="1060450">
                        <a:moveTo>
                          <a:pt x="0" y="0"/>
                        </a:moveTo>
                        <a:lnTo>
                          <a:pt x="0" y="1060272"/>
                        </a:lnTo>
                      </a:path>
                    </a:pathLst>
                  </a:custGeom>
                  <a:ln w="9855">
                    <a:solidFill>
                      <a:srgbClr val="D0D0D7"/>
                    </a:solidFill>
                  </a:ln>
                </p:spPr>
                <p:txBody>
                  <a:bodyPr wrap="square" lIns="0" tIns="0" rIns="0" bIns="0" rtlCol="0"/>
                  <a:lstStyle/>
                  <a:p>
                    <a:pPr defTabSz="1625579">
                      <a:defRPr/>
                    </a:pPr>
                    <a:endParaRPr sz="3200" kern="0">
                      <a:solidFill>
                        <a:prstClr val="black"/>
                      </a:solidFill>
                      <a:latin typeface="Calibri"/>
                    </a:endParaRPr>
                  </a:p>
                </p:txBody>
              </p:sp>
              <p:sp>
                <p:nvSpPr>
                  <p:cNvPr id="21" name="object 21">
                    <a:extLst>
                      <a:ext uri="{FF2B5EF4-FFF2-40B4-BE49-F238E27FC236}">
                        <a16:creationId xmlns:a16="http://schemas.microsoft.com/office/drawing/2014/main" id="{BF566319-B9DE-4A58-B572-59FACC71A1B2}"/>
                      </a:ext>
                    </a:extLst>
                  </p:cNvPr>
                  <p:cNvSpPr/>
                  <p:nvPr/>
                </p:nvSpPr>
                <p:spPr>
                  <a:xfrm>
                    <a:off x="5096861" y="2959915"/>
                    <a:ext cx="1096931" cy="278716"/>
                  </a:xfrm>
                  <a:custGeom>
                    <a:avLst/>
                    <a:gdLst/>
                    <a:ahLst/>
                    <a:cxnLst/>
                    <a:rect l="l" t="t" r="r" b="b"/>
                    <a:pathLst>
                      <a:path w="1097915" h="274319">
                        <a:moveTo>
                          <a:pt x="1097635" y="0"/>
                        </a:moveTo>
                        <a:lnTo>
                          <a:pt x="73253" y="0"/>
                        </a:lnTo>
                        <a:lnTo>
                          <a:pt x="0" y="73253"/>
                        </a:lnTo>
                        <a:lnTo>
                          <a:pt x="0" y="274193"/>
                        </a:lnTo>
                        <a:lnTo>
                          <a:pt x="1024382" y="274193"/>
                        </a:lnTo>
                        <a:lnTo>
                          <a:pt x="1097635" y="200939"/>
                        </a:lnTo>
                        <a:lnTo>
                          <a:pt x="1097635" y="0"/>
                        </a:lnTo>
                        <a:close/>
                      </a:path>
                    </a:pathLst>
                  </a:custGeom>
                  <a:solidFill>
                    <a:srgbClr val="06B1D5"/>
                  </a:solidFill>
                </p:spPr>
                <p:txBody>
                  <a:bodyPr wrap="square" lIns="0" tIns="0" rIns="0" bIns="0" rtlCol="0"/>
                  <a:lstStyle/>
                  <a:p>
                    <a:pPr defTabSz="1625579">
                      <a:defRPr/>
                    </a:pPr>
                    <a:endParaRPr sz="3200" kern="0">
                      <a:solidFill>
                        <a:prstClr val="black"/>
                      </a:solidFill>
                      <a:latin typeface="Calibri"/>
                    </a:endParaRPr>
                  </a:p>
                </p:txBody>
              </p:sp>
              <p:sp>
                <p:nvSpPr>
                  <p:cNvPr id="22" name="object 22">
                    <a:extLst>
                      <a:ext uri="{FF2B5EF4-FFF2-40B4-BE49-F238E27FC236}">
                        <a16:creationId xmlns:a16="http://schemas.microsoft.com/office/drawing/2014/main" id="{A4DB73AB-5846-4755-8EF4-261F73C37D87}"/>
                      </a:ext>
                    </a:extLst>
                  </p:cNvPr>
                  <p:cNvSpPr/>
                  <p:nvPr/>
                </p:nvSpPr>
                <p:spPr>
                  <a:xfrm>
                    <a:off x="5091827" y="2954788"/>
                    <a:ext cx="1107082" cy="289040"/>
                  </a:xfrm>
                  <a:custGeom>
                    <a:avLst/>
                    <a:gdLst/>
                    <a:ahLst/>
                    <a:cxnLst/>
                    <a:rect l="l" t="t" r="r" b="b"/>
                    <a:pathLst>
                      <a:path w="1108075" h="284480">
                        <a:moveTo>
                          <a:pt x="1107706" y="0"/>
                        </a:moveTo>
                        <a:lnTo>
                          <a:pt x="76200" y="0"/>
                        </a:lnTo>
                        <a:lnTo>
                          <a:pt x="0" y="76200"/>
                        </a:lnTo>
                        <a:lnTo>
                          <a:pt x="0" y="284276"/>
                        </a:lnTo>
                        <a:lnTo>
                          <a:pt x="1031506" y="284276"/>
                        </a:lnTo>
                        <a:lnTo>
                          <a:pt x="1041577" y="274205"/>
                        </a:lnTo>
                        <a:lnTo>
                          <a:pt x="10071" y="274205"/>
                        </a:lnTo>
                        <a:lnTo>
                          <a:pt x="10071" y="80378"/>
                        </a:lnTo>
                        <a:lnTo>
                          <a:pt x="80365" y="10071"/>
                        </a:lnTo>
                        <a:lnTo>
                          <a:pt x="1107706" y="10071"/>
                        </a:lnTo>
                        <a:lnTo>
                          <a:pt x="1107706" y="0"/>
                        </a:lnTo>
                        <a:close/>
                      </a:path>
                      <a:path w="1108075" h="284480">
                        <a:moveTo>
                          <a:pt x="1107706" y="10071"/>
                        </a:moveTo>
                        <a:lnTo>
                          <a:pt x="1097635" y="10071"/>
                        </a:lnTo>
                        <a:lnTo>
                          <a:pt x="1097635" y="203898"/>
                        </a:lnTo>
                        <a:lnTo>
                          <a:pt x="1027341" y="274205"/>
                        </a:lnTo>
                        <a:lnTo>
                          <a:pt x="1041577" y="274205"/>
                        </a:lnTo>
                        <a:lnTo>
                          <a:pt x="1107706" y="208076"/>
                        </a:lnTo>
                        <a:lnTo>
                          <a:pt x="1107706" y="10071"/>
                        </a:lnTo>
                        <a:close/>
                      </a:path>
                    </a:pathLst>
                  </a:custGeom>
                  <a:solidFill>
                    <a:srgbClr val="06B1D5"/>
                  </a:solidFill>
                </p:spPr>
                <p:txBody>
                  <a:bodyPr wrap="square" lIns="0" tIns="0" rIns="0" bIns="0" rtlCol="0"/>
                  <a:lstStyle/>
                  <a:p>
                    <a:pPr defTabSz="1625579">
                      <a:defRPr/>
                    </a:pPr>
                    <a:endParaRPr sz="3200" kern="0">
                      <a:solidFill>
                        <a:prstClr val="black"/>
                      </a:solidFill>
                      <a:latin typeface="Calibri"/>
                    </a:endParaRPr>
                  </a:p>
                </p:txBody>
              </p:sp>
              <p:sp>
                <p:nvSpPr>
                  <p:cNvPr id="23" name="object 23">
                    <a:extLst>
                      <a:ext uri="{FF2B5EF4-FFF2-40B4-BE49-F238E27FC236}">
                        <a16:creationId xmlns:a16="http://schemas.microsoft.com/office/drawing/2014/main" id="{743E4BCD-CDB3-48F0-B25F-A78F4BAB8560}"/>
                      </a:ext>
                    </a:extLst>
                  </p:cNvPr>
                  <p:cNvSpPr txBox="1"/>
                  <p:nvPr/>
                </p:nvSpPr>
                <p:spPr>
                  <a:xfrm>
                    <a:off x="5096753" y="3303521"/>
                    <a:ext cx="1096931" cy="156929"/>
                  </a:xfrm>
                  <a:prstGeom prst="rect">
                    <a:avLst/>
                  </a:prstGeom>
                  <a:ln w="9855">
                    <a:solidFill>
                      <a:srgbClr val="D0D0D7"/>
                    </a:solidFill>
                  </a:ln>
                </p:spPr>
                <p:txBody>
                  <a:bodyPr vert="horz" wrap="square" lIns="0" tIns="0" rIns="0" bIns="0" rtlCol="0" anchor="ctr">
                    <a:noAutofit/>
                  </a:bodyPr>
                  <a:lstStyle/>
                  <a:p>
                    <a:pPr marL="635556" defTabSz="1625579">
                      <a:spcBef>
                        <a:spcPts val="1111"/>
                      </a:spcBef>
                    </a:pPr>
                    <a:r>
                      <a:rPr sz="800" dirty="0">
                        <a:solidFill>
                          <a:srgbClr val="454547"/>
                        </a:solidFill>
                        <a:latin typeface="Roboto"/>
                        <a:cs typeface="Roboto"/>
                      </a:rPr>
                      <a:t>Container</a:t>
                    </a:r>
                    <a:endParaRPr sz="800" dirty="0">
                      <a:solidFill>
                        <a:prstClr val="black"/>
                      </a:solidFill>
                      <a:latin typeface="Roboto"/>
                      <a:cs typeface="Roboto"/>
                    </a:endParaRPr>
                  </a:p>
                </p:txBody>
              </p:sp>
              <p:sp>
                <p:nvSpPr>
                  <p:cNvPr id="24" name="object 24">
                    <a:extLst>
                      <a:ext uri="{FF2B5EF4-FFF2-40B4-BE49-F238E27FC236}">
                        <a16:creationId xmlns:a16="http://schemas.microsoft.com/office/drawing/2014/main" id="{D569EF4E-EB56-4774-A0E5-D93D3349214B}"/>
                      </a:ext>
                    </a:extLst>
                  </p:cNvPr>
                  <p:cNvSpPr txBox="1"/>
                  <p:nvPr/>
                </p:nvSpPr>
                <p:spPr>
                  <a:xfrm>
                    <a:off x="5099246" y="3515871"/>
                    <a:ext cx="1096931" cy="191485"/>
                  </a:xfrm>
                  <a:prstGeom prst="rect">
                    <a:avLst/>
                  </a:prstGeom>
                  <a:ln w="9855">
                    <a:solidFill>
                      <a:srgbClr val="D0D0D7"/>
                    </a:solidFill>
                  </a:ln>
                </p:spPr>
                <p:txBody>
                  <a:bodyPr vert="horz" wrap="square" lIns="0" tIns="0" rIns="0" bIns="0" rtlCol="0" anchor="ctr">
                    <a:noAutofit/>
                  </a:bodyPr>
                  <a:lstStyle>
                    <a:defPPr>
                      <a:defRPr lang="en-US"/>
                    </a:defPPr>
                    <a:lvl1pPr marL="476679" defTabSz="1219215">
                      <a:spcBef>
                        <a:spcPts val="833"/>
                      </a:spcBef>
                      <a:defRPr sz="600">
                        <a:solidFill>
                          <a:srgbClr val="454547"/>
                        </a:solidFill>
                        <a:latin typeface="Roboto"/>
                        <a:cs typeface="Roboto"/>
                      </a:defRPr>
                    </a:lvl1pPr>
                  </a:lstStyle>
                  <a:p>
                    <a:pPr marL="635556" defTabSz="1625579">
                      <a:spcBef>
                        <a:spcPts val="1111"/>
                      </a:spcBef>
                    </a:pPr>
                    <a:r>
                      <a:rPr sz="800" dirty="0"/>
                      <a:t>Container</a:t>
                    </a:r>
                  </a:p>
                </p:txBody>
              </p:sp>
              <p:sp>
                <p:nvSpPr>
                  <p:cNvPr id="25" name="object 25">
                    <a:extLst>
                      <a:ext uri="{FF2B5EF4-FFF2-40B4-BE49-F238E27FC236}">
                        <a16:creationId xmlns:a16="http://schemas.microsoft.com/office/drawing/2014/main" id="{24523764-1861-4695-B200-B290FBF76AE5}"/>
                      </a:ext>
                    </a:extLst>
                  </p:cNvPr>
                  <p:cNvSpPr/>
                  <p:nvPr/>
                </p:nvSpPr>
                <p:spPr>
                  <a:xfrm>
                    <a:off x="5265251" y="3028824"/>
                    <a:ext cx="126118" cy="115362"/>
                  </a:xfrm>
                  <a:prstGeom prst="rect">
                    <a:avLst/>
                  </a:prstGeom>
                  <a:blipFill>
                    <a:blip r:embed="rId4" cstate="print"/>
                    <a:stretch>
                      <a:fillRect/>
                    </a:stretch>
                  </a:blipFill>
                </p:spPr>
                <p:txBody>
                  <a:bodyPr wrap="square" lIns="0" tIns="0" rIns="0" bIns="0" rtlCol="0"/>
                  <a:lstStyle/>
                  <a:p>
                    <a:pPr defTabSz="1625579">
                      <a:defRPr/>
                    </a:pPr>
                    <a:endParaRPr sz="3200" kern="0">
                      <a:solidFill>
                        <a:prstClr val="black"/>
                      </a:solidFill>
                      <a:latin typeface="Calibri"/>
                    </a:endParaRPr>
                  </a:p>
                </p:txBody>
              </p:sp>
              <p:sp>
                <p:nvSpPr>
                  <p:cNvPr id="26" name="object 26">
                    <a:extLst>
                      <a:ext uri="{FF2B5EF4-FFF2-40B4-BE49-F238E27FC236}">
                        <a16:creationId xmlns:a16="http://schemas.microsoft.com/office/drawing/2014/main" id="{72BEAA60-C63F-4E00-9780-CE8F0CC6ED32}"/>
                      </a:ext>
                    </a:extLst>
                  </p:cNvPr>
                  <p:cNvSpPr txBox="1"/>
                  <p:nvPr/>
                </p:nvSpPr>
                <p:spPr>
                  <a:xfrm>
                    <a:off x="5448698" y="3031191"/>
                    <a:ext cx="586850" cy="110401"/>
                  </a:xfrm>
                  <a:prstGeom prst="rect">
                    <a:avLst/>
                  </a:prstGeom>
                </p:spPr>
                <p:txBody>
                  <a:bodyPr vert="horz" wrap="square" lIns="0" tIns="22579" rIns="0" bIns="0" rtlCol="0">
                    <a:spAutoFit/>
                  </a:bodyPr>
                  <a:lstStyle/>
                  <a:p>
                    <a:pPr marL="22578" defTabSz="1625579">
                      <a:spcBef>
                        <a:spcPts val="179"/>
                      </a:spcBef>
                    </a:pPr>
                    <a:r>
                      <a:rPr sz="800" spc="-9" dirty="0">
                        <a:solidFill>
                          <a:srgbClr val="FFFFFF"/>
                        </a:solidFill>
                        <a:latin typeface="Roboto"/>
                        <a:cs typeface="Roboto"/>
                      </a:rPr>
                      <a:t>Aqua</a:t>
                    </a:r>
                    <a:r>
                      <a:rPr sz="800" spc="-53" dirty="0">
                        <a:solidFill>
                          <a:srgbClr val="FFFFFF"/>
                        </a:solidFill>
                        <a:latin typeface="Roboto"/>
                        <a:cs typeface="Roboto"/>
                      </a:rPr>
                      <a:t> </a:t>
                    </a:r>
                    <a:r>
                      <a:rPr sz="800" spc="-19" dirty="0">
                        <a:solidFill>
                          <a:srgbClr val="FFFFFF"/>
                        </a:solidFill>
                        <a:latin typeface="Roboto"/>
                        <a:cs typeface="Roboto"/>
                      </a:rPr>
                      <a:t>Enforcer</a:t>
                    </a:r>
                    <a:endParaRPr sz="800" dirty="0">
                      <a:solidFill>
                        <a:prstClr val="black"/>
                      </a:solidFill>
                      <a:latin typeface="Roboto"/>
                      <a:cs typeface="Roboto"/>
                    </a:endParaRPr>
                  </a:p>
                </p:txBody>
              </p:sp>
              <p:grpSp>
                <p:nvGrpSpPr>
                  <p:cNvPr id="28" name="Group 27">
                    <a:extLst>
                      <a:ext uri="{FF2B5EF4-FFF2-40B4-BE49-F238E27FC236}">
                        <a16:creationId xmlns:a16="http://schemas.microsoft.com/office/drawing/2014/main" id="{727C64F8-22C3-458F-98E2-CC6D870EC3DF}"/>
                      </a:ext>
                    </a:extLst>
                  </p:cNvPr>
                  <p:cNvGrpSpPr/>
                  <p:nvPr/>
                </p:nvGrpSpPr>
                <p:grpSpPr>
                  <a:xfrm>
                    <a:off x="4914855" y="2587453"/>
                    <a:ext cx="1528344" cy="2183477"/>
                    <a:chOff x="5233263" y="580390"/>
                    <a:chExt cx="1529715" cy="2218055"/>
                  </a:xfrm>
                </p:grpSpPr>
                <p:sp>
                  <p:nvSpPr>
                    <p:cNvPr id="78" name="bk object 16">
                      <a:extLst>
                        <a:ext uri="{FF2B5EF4-FFF2-40B4-BE49-F238E27FC236}">
                          <a16:creationId xmlns:a16="http://schemas.microsoft.com/office/drawing/2014/main" id="{9AFB5858-746D-4529-A31E-03C2142DA7A2}"/>
                        </a:ext>
                      </a:extLst>
                    </p:cNvPr>
                    <p:cNvSpPr/>
                    <p:nvPr/>
                  </p:nvSpPr>
                  <p:spPr>
                    <a:xfrm>
                      <a:off x="5233263" y="2798445"/>
                      <a:ext cx="1529715" cy="0"/>
                    </a:xfrm>
                    <a:custGeom>
                      <a:avLst/>
                      <a:gdLst/>
                      <a:ahLst/>
                      <a:cxnLst/>
                      <a:rect l="l" t="t" r="r" b="b"/>
                      <a:pathLst>
                        <a:path w="1529715">
                          <a:moveTo>
                            <a:pt x="0" y="0"/>
                          </a:moveTo>
                          <a:lnTo>
                            <a:pt x="1529219" y="0"/>
                          </a:lnTo>
                        </a:path>
                      </a:pathLst>
                    </a:custGeom>
                    <a:ln w="8889">
                      <a:solidFill>
                        <a:srgbClr val="D0D0D7"/>
                      </a:solidFill>
                    </a:ln>
                  </p:spPr>
                  <p:txBody>
                    <a:bodyPr wrap="square" lIns="0" tIns="0" rIns="0" bIns="0" rtlCol="0"/>
                    <a:lstStyle/>
                    <a:p>
                      <a:pPr defTabSz="1625579">
                        <a:defRPr/>
                      </a:pPr>
                      <a:endParaRPr sz="3200" kern="0">
                        <a:solidFill>
                          <a:prstClr val="black"/>
                        </a:solidFill>
                        <a:latin typeface="Calibri"/>
                      </a:endParaRPr>
                    </a:p>
                  </p:txBody>
                </p:sp>
                <p:sp>
                  <p:nvSpPr>
                    <p:cNvPr id="79" name="bk object 17">
                      <a:extLst>
                        <a:ext uri="{FF2B5EF4-FFF2-40B4-BE49-F238E27FC236}">
                          <a16:creationId xmlns:a16="http://schemas.microsoft.com/office/drawing/2014/main" id="{AB0AABF0-6BC5-40E2-9177-FC4E0112A855}"/>
                        </a:ext>
                      </a:extLst>
                    </p:cNvPr>
                    <p:cNvSpPr/>
                    <p:nvPr/>
                  </p:nvSpPr>
                  <p:spPr>
                    <a:xfrm>
                      <a:off x="5238191" y="585469"/>
                      <a:ext cx="0" cy="2208530"/>
                    </a:xfrm>
                    <a:custGeom>
                      <a:avLst/>
                      <a:gdLst/>
                      <a:ahLst/>
                      <a:cxnLst/>
                      <a:rect l="l" t="t" r="r" b="b"/>
                      <a:pathLst>
                        <a:path h="2208530">
                          <a:moveTo>
                            <a:pt x="0" y="0"/>
                          </a:moveTo>
                          <a:lnTo>
                            <a:pt x="0" y="2208530"/>
                          </a:lnTo>
                        </a:path>
                      </a:pathLst>
                    </a:custGeom>
                    <a:ln w="9855">
                      <a:solidFill>
                        <a:srgbClr val="D0D0D7"/>
                      </a:solidFill>
                    </a:ln>
                  </p:spPr>
                  <p:txBody>
                    <a:bodyPr wrap="square" lIns="0" tIns="0" rIns="0" bIns="0" rtlCol="0"/>
                    <a:lstStyle/>
                    <a:p>
                      <a:pPr defTabSz="1625579">
                        <a:defRPr/>
                      </a:pPr>
                      <a:endParaRPr sz="3200" kern="0">
                        <a:solidFill>
                          <a:prstClr val="black"/>
                        </a:solidFill>
                        <a:latin typeface="Calibri"/>
                      </a:endParaRPr>
                    </a:p>
                  </p:txBody>
                </p:sp>
                <p:sp>
                  <p:nvSpPr>
                    <p:cNvPr id="80" name="bk object 18">
                      <a:extLst>
                        <a:ext uri="{FF2B5EF4-FFF2-40B4-BE49-F238E27FC236}">
                          <a16:creationId xmlns:a16="http://schemas.microsoft.com/office/drawing/2014/main" id="{4B3E4D54-194A-463F-AA72-B4DC900608B9}"/>
                        </a:ext>
                      </a:extLst>
                    </p:cNvPr>
                    <p:cNvSpPr/>
                    <p:nvPr/>
                  </p:nvSpPr>
                  <p:spPr>
                    <a:xfrm>
                      <a:off x="5233263" y="580390"/>
                      <a:ext cx="1529715" cy="0"/>
                    </a:xfrm>
                    <a:custGeom>
                      <a:avLst/>
                      <a:gdLst/>
                      <a:ahLst/>
                      <a:cxnLst/>
                      <a:rect l="l" t="t" r="r" b="b"/>
                      <a:pathLst>
                        <a:path w="1529715">
                          <a:moveTo>
                            <a:pt x="0" y="0"/>
                          </a:moveTo>
                          <a:lnTo>
                            <a:pt x="1529219" y="0"/>
                          </a:lnTo>
                        </a:path>
                      </a:pathLst>
                    </a:custGeom>
                    <a:ln w="10160">
                      <a:solidFill>
                        <a:srgbClr val="D0D0D7"/>
                      </a:solidFill>
                    </a:ln>
                  </p:spPr>
                  <p:txBody>
                    <a:bodyPr wrap="square" lIns="0" tIns="0" rIns="0" bIns="0" rtlCol="0"/>
                    <a:lstStyle/>
                    <a:p>
                      <a:pPr defTabSz="1625579">
                        <a:defRPr/>
                      </a:pPr>
                      <a:endParaRPr sz="3200" kern="0">
                        <a:solidFill>
                          <a:prstClr val="black"/>
                        </a:solidFill>
                        <a:latin typeface="Calibri"/>
                      </a:endParaRPr>
                    </a:p>
                  </p:txBody>
                </p:sp>
                <p:sp>
                  <p:nvSpPr>
                    <p:cNvPr id="81" name="bk object 19">
                      <a:extLst>
                        <a:ext uri="{FF2B5EF4-FFF2-40B4-BE49-F238E27FC236}">
                          <a16:creationId xmlns:a16="http://schemas.microsoft.com/office/drawing/2014/main" id="{81F56D15-51B0-404B-8802-6E78BBD0D38C}"/>
                        </a:ext>
                      </a:extLst>
                    </p:cNvPr>
                    <p:cNvSpPr/>
                    <p:nvPr/>
                  </p:nvSpPr>
                  <p:spPr>
                    <a:xfrm>
                      <a:off x="6757555" y="585393"/>
                      <a:ext cx="0" cy="2208530"/>
                    </a:xfrm>
                    <a:custGeom>
                      <a:avLst/>
                      <a:gdLst/>
                      <a:ahLst/>
                      <a:cxnLst/>
                      <a:rect l="l" t="t" r="r" b="b"/>
                      <a:pathLst>
                        <a:path h="2208530">
                          <a:moveTo>
                            <a:pt x="0" y="0"/>
                          </a:moveTo>
                          <a:lnTo>
                            <a:pt x="0" y="2208149"/>
                          </a:lnTo>
                        </a:path>
                      </a:pathLst>
                    </a:custGeom>
                    <a:ln w="9855">
                      <a:solidFill>
                        <a:srgbClr val="D0D0D7"/>
                      </a:solidFill>
                    </a:ln>
                  </p:spPr>
                  <p:txBody>
                    <a:bodyPr wrap="square" lIns="0" tIns="0" rIns="0" bIns="0" rtlCol="0"/>
                    <a:lstStyle/>
                    <a:p>
                      <a:pPr defTabSz="1625579">
                        <a:defRPr/>
                      </a:pPr>
                      <a:endParaRPr sz="3200" kern="0">
                        <a:solidFill>
                          <a:prstClr val="black"/>
                        </a:solidFill>
                        <a:latin typeface="Calibri"/>
                      </a:endParaRPr>
                    </a:p>
                  </p:txBody>
                </p:sp>
              </p:grpSp>
              <p:sp>
                <p:nvSpPr>
                  <p:cNvPr id="29" name="object 27">
                    <a:extLst>
                      <a:ext uri="{FF2B5EF4-FFF2-40B4-BE49-F238E27FC236}">
                        <a16:creationId xmlns:a16="http://schemas.microsoft.com/office/drawing/2014/main" id="{4F31BF41-AA4D-4FA6-AACC-01144F94D75B}"/>
                      </a:ext>
                    </a:extLst>
                  </p:cNvPr>
                  <p:cNvSpPr/>
                  <p:nvPr/>
                </p:nvSpPr>
                <p:spPr>
                  <a:xfrm>
                    <a:off x="5015146" y="3776183"/>
                    <a:ext cx="1259979" cy="34839"/>
                  </a:xfrm>
                  <a:custGeom>
                    <a:avLst/>
                    <a:gdLst/>
                    <a:ahLst/>
                    <a:cxnLst/>
                    <a:rect l="l" t="t" r="r" b="b"/>
                    <a:pathLst>
                      <a:path w="1515110">
                        <a:moveTo>
                          <a:pt x="0" y="0"/>
                        </a:moveTo>
                        <a:lnTo>
                          <a:pt x="1514932" y="0"/>
                        </a:lnTo>
                      </a:path>
                    </a:pathLst>
                  </a:custGeom>
                  <a:ln w="10160">
                    <a:solidFill>
                      <a:srgbClr val="D0D0D7"/>
                    </a:solidFill>
                  </a:ln>
                </p:spPr>
                <p:txBody>
                  <a:bodyPr wrap="square" lIns="0" tIns="0" rIns="0" bIns="0" rtlCol="0"/>
                  <a:lstStyle/>
                  <a:p>
                    <a:pPr defTabSz="914377"/>
                    <a:endParaRPr>
                      <a:solidFill>
                        <a:srgbClr val="302F31"/>
                      </a:solidFill>
                      <a:latin typeface="Calibri"/>
                    </a:endParaRPr>
                  </a:p>
                </p:txBody>
              </p:sp>
              <p:sp>
                <p:nvSpPr>
                  <p:cNvPr id="30" name="object 43">
                    <a:extLst>
                      <a:ext uri="{FF2B5EF4-FFF2-40B4-BE49-F238E27FC236}">
                        <a16:creationId xmlns:a16="http://schemas.microsoft.com/office/drawing/2014/main" id="{0435D32E-FF71-47B9-B3DD-E60D9D58D9C2}"/>
                      </a:ext>
                    </a:extLst>
                  </p:cNvPr>
                  <p:cNvSpPr txBox="1"/>
                  <p:nvPr/>
                </p:nvSpPr>
                <p:spPr>
                  <a:xfrm>
                    <a:off x="6207037" y="4116301"/>
                    <a:ext cx="99514" cy="245328"/>
                  </a:xfrm>
                  <a:prstGeom prst="rect">
                    <a:avLst/>
                  </a:prstGeom>
                </p:spPr>
                <p:txBody>
                  <a:bodyPr vert="vert270" wrap="square" lIns="0" tIns="4233" rIns="0" bIns="0" rtlCol="0">
                    <a:spAutoFit/>
                  </a:bodyPr>
                  <a:lstStyle/>
                  <a:p>
                    <a:pPr marL="16933" defTabSz="914377">
                      <a:spcBef>
                        <a:spcPts val="33"/>
                      </a:spcBef>
                    </a:pPr>
                    <a:r>
                      <a:rPr sz="800" dirty="0">
                        <a:solidFill>
                          <a:srgbClr val="454547"/>
                        </a:solidFill>
                        <a:latin typeface="Roboto"/>
                        <a:cs typeface="Roboto"/>
                      </a:rPr>
                      <a:t>CaaS</a:t>
                    </a:r>
                    <a:endParaRPr sz="800" dirty="0">
                      <a:solidFill>
                        <a:srgbClr val="302F31"/>
                      </a:solidFill>
                      <a:latin typeface="Roboto"/>
                      <a:cs typeface="Roboto"/>
                    </a:endParaRPr>
                  </a:p>
                </p:txBody>
              </p:sp>
              <p:sp>
                <p:nvSpPr>
                  <p:cNvPr id="31" name="object 55">
                    <a:extLst>
                      <a:ext uri="{FF2B5EF4-FFF2-40B4-BE49-F238E27FC236}">
                        <a16:creationId xmlns:a16="http://schemas.microsoft.com/office/drawing/2014/main" id="{A9BD7A6B-BDEF-4EFD-ADAA-DC01DB9C4526}"/>
                      </a:ext>
                    </a:extLst>
                  </p:cNvPr>
                  <p:cNvSpPr/>
                  <p:nvPr/>
                </p:nvSpPr>
                <p:spPr>
                  <a:xfrm>
                    <a:off x="5014665" y="3882638"/>
                    <a:ext cx="1289606" cy="38701"/>
                  </a:xfrm>
                  <a:custGeom>
                    <a:avLst/>
                    <a:gdLst/>
                    <a:ahLst/>
                    <a:cxnLst/>
                    <a:rect l="l" t="t" r="r" b="b"/>
                    <a:pathLst>
                      <a:path w="1108075">
                        <a:moveTo>
                          <a:pt x="0" y="0"/>
                        </a:moveTo>
                        <a:lnTo>
                          <a:pt x="1107706" y="0"/>
                        </a:lnTo>
                      </a:path>
                    </a:pathLst>
                  </a:custGeom>
                  <a:ln w="10160">
                    <a:solidFill>
                      <a:srgbClr val="D0D0D7"/>
                    </a:solidFill>
                  </a:ln>
                </p:spPr>
                <p:txBody>
                  <a:bodyPr wrap="square" lIns="0" tIns="0" rIns="0" bIns="0" rtlCol="0"/>
                  <a:lstStyle/>
                  <a:p>
                    <a:pPr defTabSz="914377"/>
                    <a:endParaRPr>
                      <a:solidFill>
                        <a:srgbClr val="302F31"/>
                      </a:solidFill>
                      <a:latin typeface="Calibri"/>
                    </a:endParaRPr>
                  </a:p>
                </p:txBody>
              </p:sp>
              <p:pic>
                <p:nvPicPr>
                  <p:cNvPr id="32" name="Picture 31" descr="A close up of a logo&#10;&#10;Description generated with high confidence">
                    <a:extLst>
                      <a:ext uri="{FF2B5EF4-FFF2-40B4-BE49-F238E27FC236}">
                        <a16:creationId xmlns:a16="http://schemas.microsoft.com/office/drawing/2014/main" id="{8BAD0022-99D8-4FA9-8100-7B7487031875}"/>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103326" y="3926890"/>
                    <a:ext cx="159391" cy="211423"/>
                  </a:xfrm>
                  <a:prstGeom prst="rect">
                    <a:avLst/>
                  </a:prstGeom>
                </p:spPr>
              </p:pic>
              <p:sp>
                <p:nvSpPr>
                  <p:cNvPr id="33" name="object 24">
                    <a:extLst>
                      <a:ext uri="{FF2B5EF4-FFF2-40B4-BE49-F238E27FC236}">
                        <a16:creationId xmlns:a16="http://schemas.microsoft.com/office/drawing/2014/main" id="{6D63B0A7-DBBD-4FF7-A8E7-477098174057}"/>
                      </a:ext>
                    </a:extLst>
                  </p:cNvPr>
                  <p:cNvSpPr txBox="1"/>
                  <p:nvPr/>
                </p:nvSpPr>
                <p:spPr>
                  <a:xfrm>
                    <a:off x="5113195" y="4414908"/>
                    <a:ext cx="1096931" cy="170007"/>
                  </a:xfrm>
                  <a:prstGeom prst="rect">
                    <a:avLst/>
                  </a:prstGeom>
                  <a:ln w="9855">
                    <a:solidFill>
                      <a:srgbClr val="D0D0D7"/>
                    </a:solidFill>
                  </a:ln>
                </p:spPr>
                <p:txBody>
                  <a:bodyPr vert="horz" wrap="square" lIns="0" tIns="0" rIns="0" bIns="0" rtlCol="0" anchor="ctr">
                    <a:noAutofit/>
                  </a:bodyPr>
                  <a:lstStyle>
                    <a:defPPr>
                      <a:defRPr lang="en-US"/>
                    </a:defPPr>
                    <a:lvl1pPr marL="476679" defTabSz="1219215">
                      <a:spcBef>
                        <a:spcPts val="833"/>
                      </a:spcBef>
                      <a:defRPr sz="600">
                        <a:solidFill>
                          <a:srgbClr val="454547"/>
                        </a:solidFill>
                        <a:latin typeface="Roboto"/>
                        <a:cs typeface="Roboto"/>
                      </a:defRPr>
                    </a:lvl1pPr>
                  </a:lstStyle>
                  <a:p>
                    <a:pPr marL="635556" defTabSz="1625579">
                      <a:spcBef>
                        <a:spcPts val="1111"/>
                      </a:spcBef>
                    </a:pPr>
                    <a:r>
                      <a:rPr sz="800" dirty="0"/>
                      <a:t>Container</a:t>
                    </a:r>
                  </a:p>
                </p:txBody>
              </p:sp>
              <p:sp>
                <p:nvSpPr>
                  <p:cNvPr id="34" name="object 24">
                    <a:extLst>
                      <a:ext uri="{FF2B5EF4-FFF2-40B4-BE49-F238E27FC236}">
                        <a16:creationId xmlns:a16="http://schemas.microsoft.com/office/drawing/2014/main" id="{E5036145-14E5-4719-B119-25ECA11932D2}"/>
                      </a:ext>
                    </a:extLst>
                  </p:cNvPr>
                  <p:cNvSpPr txBox="1"/>
                  <p:nvPr/>
                </p:nvSpPr>
                <p:spPr>
                  <a:xfrm>
                    <a:off x="5106705" y="4182645"/>
                    <a:ext cx="1096931" cy="191485"/>
                  </a:xfrm>
                  <a:prstGeom prst="rect">
                    <a:avLst/>
                  </a:prstGeom>
                  <a:ln w="9855">
                    <a:solidFill>
                      <a:srgbClr val="D0D0D7"/>
                    </a:solidFill>
                  </a:ln>
                </p:spPr>
                <p:txBody>
                  <a:bodyPr vert="horz" wrap="square" lIns="0" tIns="0" rIns="0" bIns="0" rtlCol="0" anchor="ctr">
                    <a:noAutofit/>
                  </a:bodyPr>
                  <a:lstStyle>
                    <a:defPPr>
                      <a:defRPr lang="en-US"/>
                    </a:defPPr>
                    <a:lvl1pPr marL="476679" defTabSz="1219215">
                      <a:spcBef>
                        <a:spcPts val="833"/>
                      </a:spcBef>
                      <a:defRPr sz="600">
                        <a:solidFill>
                          <a:srgbClr val="454547"/>
                        </a:solidFill>
                        <a:latin typeface="Roboto"/>
                        <a:cs typeface="Roboto"/>
                      </a:defRPr>
                    </a:lvl1pPr>
                  </a:lstStyle>
                  <a:p>
                    <a:pPr marL="635556" defTabSz="1625579">
                      <a:spcBef>
                        <a:spcPts val="1111"/>
                      </a:spcBef>
                    </a:pPr>
                    <a:r>
                      <a:rPr sz="800" dirty="0"/>
                      <a:t>Container</a:t>
                    </a:r>
                  </a:p>
                </p:txBody>
              </p:sp>
              <p:sp>
                <p:nvSpPr>
                  <p:cNvPr id="35" name="object 24">
                    <a:extLst>
                      <a:ext uri="{FF2B5EF4-FFF2-40B4-BE49-F238E27FC236}">
                        <a16:creationId xmlns:a16="http://schemas.microsoft.com/office/drawing/2014/main" id="{6BBF8E3E-EB84-489C-8A9E-8EA8A948ABFD}"/>
                      </a:ext>
                    </a:extLst>
                  </p:cNvPr>
                  <p:cNvSpPr txBox="1"/>
                  <p:nvPr/>
                </p:nvSpPr>
                <p:spPr>
                  <a:xfrm>
                    <a:off x="5099246" y="3937491"/>
                    <a:ext cx="1096931" cy="191485"/>
                  </a:xfrm>
                  <a:prstGeom prst="rect">
                    <a:avLst/>
                  </a:prstGeom>
                  <a:ln w="9855">
                    <a:solidFill>
                      <a:srgbClr val="D0D0D7"/>
                    </a:solidFill>
                  </a:ln>
                </p:spPr>
                <p:txBody>
                  <a:bodyPr vert="horz" wrap="square" lIns="0" tIns="0" rIns="0" bIns="0" rtlCol="0" anchor="ctr">
                    <a:noAutofit/>
                  </a:bodyPr>
                  <a:lstStyle>
                    <a:defPPr>
                      <a:defRPr lang="en-US"/>
                    </a:defPPr>
                    <a:lvl1pPr marL="476679" defTabSz="1219215">
                      <a:spcBef>
                        <a:spcPts val="833"/>
                      </a:spcBef>
                      <a:defRPr sz="600">
                        <a:solidFill>
                          <a:srgbClr val="454547"/>
                        </a:solidFill>
                        <a:latin typeface="Roboto"/>
                        <a:cs typeface="Roboto"/>
                      </a:defRPr>
                    </a:lvl1pPr>
                  </a:lstStyle>
                  <a:p>
                    <a:pPr marL="635556" defTabSz="1625579">
                      <a:spcBef>
                        <a:spcPts val="1111"/>
                      </a:spcBef>
                    </a:pPr>
                    <a:r>
                      <a:rPr sz="800" dirty="0"/>
                      <a:t>Container</a:t>
                    </a:r>
                  </a:p>
                </p:txBody>
              </p:sp>
              <p:pic>
                <p:nvPicPr>
                  <p:cNvPr id="36" name="Picture 35" descr="A close up of a logo&#10;&#10;Description generated with high confidence">
                    <a:extLst>
                      <a:ext uri="{FF2B5EF4-FFF2-40B4-BE49-F238E27FC236}">
                        <a16:creationId xmlns:a16="http://schemas.microsoft.com/office/drawing/2014/main" id="{D5CD98CF-D662-4BE2-84A3-E29990E8B0A6}"/>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112710" y="4176478"/>
                    <a:ext cx="145999" cy="193660"/>
                  </a:xfrm>
                  <a:prstGeom prst="rect">
                    <a:avLst/>
                  </a:prstGeom>
                </p:spPr>
              </p:pic>
              <p:pic>
                <p:nvPicPr>
                  <p:cNvPr id="37" name="Picture 36" descr="A close up of a logo&#10;&#10;Description generated with high confidence">
                    <a:extLst>
                      <a:ext uri="{FF2B5EF4-FFF2-40B4-BE49-F238E27FC236}">
                        <a16:creationId xmlns:a16="http://schemas.microsoft.com/office/drawing/2014/main" id="{C530185F-A5C0-4933-89C8-DAF5A6B6CC48}"/>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117464" y="4410838"/>
                    <a:ext cx="141246" cy="187355"/>
                  </a:xfrm>
                  <a:prstGeom prst="rect">
                    <a:avLst/>
                  </a:prstGeom>
                </p:spPr>
              </p:pic>
            </p:grpSp>
            <p:grpSp>
              <p:nvGrpSpPr>
                <p:cNvPr id="47" name="Group 46">
                  <a:extLst>
                    <a:ext uri="{FF2B5EF4-FFF2-40B4-BE49-F238E27FC236}">
                      <a16:creationId xmlns:a16="http://schemas.microsoft.com/office/drawing/2014/main" id="{D9E0C92E-A17E-47AB-B482-5C0DB7BAB8DF}"/>
                    </a:ext>
                  </a:extLst>
                </p:cNvPr>
                <p:cNvGrpSpPr/>
                <p:nvPr/>
              </p:nvGrpSpPr>
              <p:grpSpPr>
                <a:xfrm>
                  <a:off x="3445862" y="2159988"/>
                  <a:ext cx="3584386" cy="825153"/>
                  <a:chOff x="2319159" y="1127547"/>
                  <a:chExt cx="5155484" cy="1092438"/>
                </a:xfrm>
              </p:grpSpPr>
              <p:grpSp>
                <p:nvGrpSpPr>
                  <p:cNvPr id="52" name="Group 51">
                    <a:extLst>
                      <a:ext uri="{FF2B5EF4-FFF2-40B4-BE49-F238E27FC236}">
                        <a16:creationId xmlns:a16="http://schemas.microsoft.com/office/drawing/2014/main" id="{1ED4E680-4C52-4888-836D-A8003BB58377}"/>
                      </a:ext>
                    </a:extLst>
                  </p:cNvPr>
                  <p:cNvGrpSpPr/>
                  <p:nvPr/>
                </p:nvGrpSpPr>
                <p:grpSpPr>
                  <a:xfrm>
                    <a:off x="2319159" y="1127547"/>
                    <a:ext cx="5155484" cy="1092438"/>
                    <a:chOff x="118792" y="3012429"/>
                    <a:chExt cx="5155484" cy="1386134"/>
                  </a:xfrm>
                </p:grpSpPr>
                <p:grpSp>
                  <p:nvGrpSpPr>
                    <p:cNvPr id="54" name="Group 53">
                      <a:extLst>
                        <a:ext uri="{FF2B5EF4-FFF2-40B4-BE49-F238E27FC236}">
                          <a16:creationId xmlns:a16="http://schemas.microsoft.com/office/drawing/2014/main" id="{AAF1E010-E114-4556-9D36-2B9B543CFD0B}"/>
                        </a:ext>
                      </a:extLst>
                    </p:cNvPr>
                    <p:cNvGrpSpPr/>
                    <p:nvPr/>
                  </p:nvGrpSpPr>
                  <p:grpSpPr>
                    <a:xfrm>
                      <a:off x="118792" y="3040854"/>
                      <a:ext cx="4964117" cy="1357709"/>
                      <a:chOff x="118792" y="3040853"/>
                      <a:chExt cx="4964117" cy="1357710"/>
                    </a:xfrm>
                  </p:grpSpPr>
                  <p:grpSp>
                    <p:nvGrpSpPr>
                      <p:cNvPr id="58" name="Group 57">
                        <a:extLst>
                          <a:ext uri="{FF2B5EF4-FFF2-40B4-BE49-F238E27FC236}">
                            <a16:creationId xmlns:a16="http://schemas.microsoft.com/office/drawing/2014/main" id="{90619767-B470-482D-85D9-9CB43F8BA14B}"/>
                          </a:ext>
                        </a:extLst>
                      </p:cNvPr>
                      <p:cNvGrpSpPr/>
                      <p:nvPr/>
                    </p:nvGrpSpPr>
                    <p:grpSpPr>
                      <a:xfrm>
                        <a:off x="118792" y="3046000"/>
                        <a:ext cx="4964117" cy="1352563"/>
                        <a:chOff x="143559" y="3046002"/>
                        <a:chExt cx="5999077" cy="1352563"/>
                      </a:xfrm>
                    </p:grpSpPr>
                    <p:grpSp>
                      <p:nvGrpSpPr>
                        <p:cNvPr id="74" name="Group 73">
                          <a:extLst>
                            <a:ext uri="{FF2B5EF4-FFF2-40B4-BE49-F238E27FC236}">
                              <a16:creationId xmlns:a16="http://schemas.microsoft.com/office/drawing/2014/main" id="{8DD0B317-157C-4DBA-A171-94321B2BA931}"/>
                            </a:ext>
                          </a:extLst>
                        </p:cNvPr>
                        <p:cNvGrpSpPr/>
                        <p:nvPr/>
                      </p:nvGrpSpPr>
                      <p:grpSpPr>
                        <a:xfrm>
                          <a:off x="190733" y="3900725"/>
                          <a:ext cx="1236164" cy="497840"/>
                          <a:chOff x="73107" y="3900724"/>
                          <a:chExt cx="1493889" cy="497841"/>
                        </a:xfrm>
                      </p:grpSpPr>
                      <p:sp>
                        <p:nvSpPr>
                          <p:cNvPr id="75" name="object 21">
                            <a:extLst>
                              <a:ext uri="{FF2B5EF4-FFF2-40B4-BE49-F238E27FC236}">
                                <a16:creationId xmlns:a16="http://schemas.microsoft.com/office/drawing/2014/main" id="{17F466C0-2E5E-4207-936B-A0E56D81468E}"/>
                              </a:ext>
                            </a:extLst>
                          </p:cNvPr>
                          <p:cNvSpPr/>
                          <p:nvPr/>
                        </p:nvSpPr>
                        <p:spPr>
                          <a:xfrm>
                            <a:off x="73107" y="3900724"/>
                            <a:ext cx="1493889" cy="497841"/>
                          </a:xfrm>
                          <a:custGeom>
                            <a:avLst/>
                            <a:gdLst/>
                            <a:ahLst/>
                            <a:cxnLst/>
                            <a:rect l="l" t="t" r="r" b="b"/>
                            <a:pathLst>
                              <a:path w="1283335" h="497839">
                                <a:moveTo>
                                  <a:pt x="298145" y="62572"/>
                                </a:moveTo>
                                <a:lnTo>
                                  <a:pt x="252732" y="68433"/>
                                </a:lnTo>
                                <a:lnTo>
                                  <a:pt x="211677" y="85009"/>
                                </a:lnTo>
                                <a:lnTo>
                                  <a:pt x="176451" y="110787"/>
                                </a:lnTo>
                                <a:lnTo>
                                  <a:pt x="148526" y="144259"/>
                                </a:lnTo>
                                <a:lnTo>
                                  <a:pt x="100727" y="159450"/>
                                </a:lnTo>
                                <a:lnTo>
                                  <a:pt x="59848" y="186692"/>
                                </a:lnTo>
                                <a:lnTo>
                                  <a:pt x="28016" y="223884"/>
                                </a:lnTo>
                                <a:lnTo>
                                  <a:pt x="7358" y="268923"/>
                                </a:lnTo>
                                <a:lnTo>
                                  <a:pt x="0" y="319709"/>
                                </a:lnTo>
                                <a:lnTo>
                                  <a:pt x="6362" y="367061"/>
                                </a:lnTo>
                                <a:lnTo>
                                  <a:pt x="24317" y="409610"/>
                                </a:lnTo>
                                <a:lnTo>
                                  <a:pt x="52166" y="445658"/>
                                </a:lnTo>
                                <a:lnTo>
                                  <a:pt x="88213" y="473509"/>
                                </a:lnTo>
                                <a:lnTo>
                                  <a:pt x="130758" y="491464"/>
                                </a:lnTo>
                                <a:lnTo>
                                  <a:pt x="178104" y="497827"/>
                                </a:lnTo>
                                <a:lnTo>
                                  <a:pt x="1104874" y="497827"/>
                                </a:lnTo>
                                <a:lnTo>
                                  <a:pt x="1152220" y="491464"/>
                                </a:lnTo>
                                <a:lnTo>
                                  <a:pt x="1194766" y="473509"/>
                                </a:lnTo>
                                <a:lnTo>
                                  <a:pt x="1230812" y="445658"/>
                                </a:lnTo>
                                <a:lnTo>
                                  <a:pt x="1258662" y="409610"/>
                                </a:lnTo>
                                <a:lnTo>
                                  <a:pt x="1276617" y="367061"/>
                                </a:lnTo>
                                <a:lnTo>
                                  <a:pt x="1282979" y="319709"/>
                                </a:lnTo>
                                <a:lnTo>
                                  <a:pt x="1276617" y="272363"/>
                                </a:lnTo>
                                <a:lnTo>
                                  <a:pt x="1258662" y="229818"/>
                                </a:lnTo>
                                <a:lnTo>
                                  <a:pt x="1230812" y="193771"/>
                                </a:lnTo>
                                <a:lnTo>
                                  <a:pt x="1194766" y="165922"/>
                                </a:lnTo>
                                <a:lnTo>
                                  <a:pt x="1152220" y="147967"/>
                                </a:lnTo>
                                <a:lnTo>
                                  <a:pt x="1108749" y="142125"/>
                                </a:lnTo>
                                <a:lnTo>
                                  <a:pt x="1094562" y="142125"/>
                                </a:lnTo>
                                <a:lnTo>
                                  <a:pt x="1067081" y="102681"/>
                                </a:lnTo>
                                <a:lnTo>
                                  <a:pt x="1055545" y="93091"/>
                                </a:lnTo>
                                <a:lnTo>
                                  <a:pt x="397840" y="93091"/>
                                </a:lnTo>
                                <a:lnTo>
                                  <a:pt x="375454" y="80200"/>
                                </a:lnTo>
                                <a:lnTo>
                                  <a:pt x="351174" y="70612"/>
                                </a:lnTo>
                                <a:lnTo>
                                  <a:pt x="325302" y="64633"/>
                                </a:lnTo>
                                <a:lnTo>
                                  <a:pt x="298145" y="62572"/>
                                </a:lnTo>
                                <a:close/>
                              </a:path>
                              <a:path w="1283335" h="497839">
                                <a:moveTo>
                                  <a:pt x="1104874" y="141605"/>
                                </a:moveTo>
                                <a:lnTo>
                                  <a:pt x="1101394" y="141605"/>
                                </a:lnTo>
                                <a:lnTo>
                                  <a:pt x="1098003" y="141922"/>
                                </a:lnTo>
                                <a:lnTo>
                                  <a:pt x="1094562" y="142125"/>
                                </a:lnTo>
                                <a:lnTo>
                                  <a:pt x="1108749" y="142125"/>
                                </a:lnTo>
                                <a:lnTo>
                                  <a:pt x="1104874" y="141605"/>
                                </a:lnTo>
                                <a:close/>
                              </a:path>
                              <a:path w="1283335" h="497839">
                                <a:moveTo>
                                  <a:pt x="554380" y="0"/>
                                </a:moveTo>
                                <a:lnTo>
                                  <a:pt x="505657" y="6746"/>
                                </a:lnTo>
                                <a:lnTo>
                                  <a:pt x="462089" y="25747"/>
                                </a:lnTo>
                                <a:lnTo>
                                  <a:pt x="425532" y="55147"/>
                                </a:lnTo>
                                <a:lnTo>
                                  <a:pt x="397840" y="93091"/>
                                </a:lnTo>
                                <a:lnTo>
                                  <a:pt x="1055545" y="93091"/>
                                </a:lnTo>
                                <a:lnTo>
                                  <a:pt x="1033166" y="74485"/>
                                </a:lnTo>
                                <a:lnTo>
                                  <a:pt x="699046" y="74485"/>
                                </a:lnTo>
                                <a:lnTo>
                                  <a:pt x="671196" y="43842"/>
                                </a:lnTo>
                                <a:lnTo>
                                  <a:pt x="636966" y="20350"/>
                                </a:lnTo>
                                <a:lnTo>
                                  <a:pt x="597610" y="5303"/>
                                </a:lnTo>
                                <a:lnTo>
                                  <a:pt x="554380" y="0"/>
                                </a:lnTo>
                                <a:close/>
                              </a:path>
                              <a:path w="1283335" h="497839">
                                <a:moveTo>
                                  <a:pt x="769213" y="60071"/>
                                </a:moveTo>
                                <a:lnTo>
                                  <a:pt x="750761" y="61021"/>
                                </a:lnTo>
                                <a:lnTo>
                                  <a:pt x="732858" y="63806"/>
                                </a:lnTo>
                                <a:lnTo>
                                  <a:pt x="715590" y="68327"/>
                                </a:lnTo>
                                <a:lnTo>
                                  <a:pt x="699046" y="74485"/>
                                </a:lnTo>
                                <a:lnTo>
                                  <a:pt x="1033166" y="74485"/>
                                </a:lnTo>
                                <a:lnTo>
                                  <a:pt x="1032784" y="74168"/>
                                </a:lnTo>
                                <a:lnTo>
                                  <a:pt x="838746" y="74168"/>
                                </a:lnTo>
                                <a:lnTo>
                                  <a:pt x="822339" y="68145"/>
                                </a:lnTo>
                                <a:lnTo>
                                  <a:pt x="805222" y="63723"/>
                                </a:lnTo>
                                <a:lnTo>
                                  <a:pt x="787484" y="61000"/>
                                </a:lnTo>
                                <a:lnTo>
                                  <a:pt x="769213" y="60071"/>
                                </a:lnTo>
                                <a:close/>
                              </a:path>
                              <a:path w="1283335" h="497839">
                                <a:moveTo>
                                  <a:pt x="936117" y="45085"/>
                                </a:moveTo>
                                <a:lnTo>
                                  <a:pt x="909667" y="47052"/>
                                </a:lnTo>
                                <a:lnTo>
                                  <a:pt x="884445" y="52754"/>
                                </a:lnTo>
                                <a:lnTo>
                                  <a:pt x="860716" y="61892"/>
                                </a:lnTo>
                                <a:lnTo>
                                  <a:pt x="838746" y="74168"/>
                                </a:lnTo>
                                <a:lnTo>
                                  <a:pt x="1032784" y="74168"/>
                                </a:lnTo>
                                <a:lnTo>
                                  <a:pt x="1030203" y="72021"/>
                                </a:lnTo>
                                <a:lnTo>
                                  <a:pt x="985893" y="52153"/>
                                </a:lnTo>
                                <a:lnTo>
                                  <a:pt x="936117" y="45085"/>
                                </a:lnTo>
                                <a:close/>
                              </a:path>
                            </a:pathLst>
                          </a:custGeom>
                          <a:solidFill>
                            <a:srgbClr val="06B1D5"/>
                          </a:solidFill>
                        </p:spPr>
                        <p:txBody>
                          <a:bodyPr wrap="square" lIns="0" tIns="0" rIns="0" bIns="0" rtlCol="0"/>
                          <a:lstStyle/>
                          <a:p>
                            <a:pPr defTabSz="914377"/>
                            <a:endParaRPr dirty="0">
                              <a:solidFill>
                                <a:srgbClr val="302F31"/>
                              </a:solidFill>
                              <a:latin typeface="Calibri"/>
                            </a:endParaRPr>
                          </a:p>
                        </p:txBody>
                      </p:sp>
                      <p:sp>
                        <p:nvSpPr>
                          <p:cNvPr id="76" name="object 22">
                            <a:extLst>
                              <a:ext uri="{FF2B5EF4-FFF2-40B4-BE49-F238E27FC236}">
                                <a16:creationId xmlns:a16="http://schemas.microsoft.com/office/drawing/2014/main" id="{44391AD5-F4AC-4AB1-B2A2-5E718AFD0A66}"/>
                              </a:ext>
                            </a:extLst>
                          </p:cNvPr>
                          <p:cNvSpPr/>
                          <p:nvPr/>
                        </p:nvSpPr>
                        <p:spPr>
                          <a:xfrm>
                            <a:off x="209701" y="4109891"/>
                            <a:ext cx="165599" cy="161798"/>
                          </a:xfrm>
                          <a:prstGeom prst="rect">
                            <a:avLst/>
                          </a:prstGeom>
                          <a:blipFill>
                            <a:blip r:embed="rId6" cstate="print">
                              <a:extLst>
                                <a:ext uri="{28A0092B-C50C-407E-A947-70E740481C1C}">
                                  <a14:useLocalDpi xmlns:a14="http://schemas.microsoft.com/office/drawing/2010/main"/>
                                </a:ext>
                              </a:extLst>
                            </a:blip>
                            <a:stretch>
                              <a:fillRect/>
                            </a:stretch>
                          </a:blipFill>
                        </p:spPr>
                        <p:txBody>
                          <a:bodyPr wrap="square" lIns="0" tIns="0" rIns="0" bIns="0" rtlCol="0"/>
                          <a:lstStyle/>
                          <a:p>
                            <a:pPr defTabSz="914377"/>
                            <a:endParaRPr>
                              <a:solidFill>
                                <a:srgbClr val="302F31"/>
                              </a:solidFill>
                              <a:latin typeface="Calibri"/>
                            </a:endParaRPr>
                          </a:p>
                        </p:txBody>
                      </p:sp>
                      <p:sp>
                        <p:nvSpPr>
                          <p:cNvPr id="77" name="object 23">
                            <a:extLst>
                              <a:ext uri="{FF2B5EF4-FFF2-40B4-BE49-F238E27FC236}">
                                <a16:creationId xmlns:a16="http://schemas.microsoft.com/office/drawing/2014/main" id="{1FA968E9-FDDE-405A-8F9B-5F9DAB858E43}"/>
                              </a:ext>
                            </a:extLst>
                          </p:cNvPr>
                          <p:cNvSpPr txBox="1"/>
                          <p:nvPr/>
                        </p:nvSpPr>
                        <p:spPr>
                          <a:xfrm>
                            <a:off x="375958" y="4036782"/>
                            <a:ext cx="1150091" cy="280214"/>
                          </a:xfrm>
                          <a:prstGeom prst="rect">
                            <a:avLst/>
                          </a:prstGeom>
                        </p:spPr>
                        <p:txBody>
                          <a:bodyPr vert="horz" wrap="square" lIns="0" tIns="16933" rIns="0" bIns="0" rtlCol="0">
                            <a:spAutoFit/>
                          </a:bodyPr>
                          <a:lstStyle/>
                          <a:p>
                            <a:pPr marL="16933" defTabSz="914377">
                              <a:spcBef>
                                <a:spcPts val="133"/>
                              </a:spcBef>
                            </a:pPr>
                            <a:r>
                              <a:rPr sz="667" spc="-7" dirty="0">
                                <a:solidFill>
                                  <a:srgbClr val="FFFFFF"/>
                                </a:solidFill>
                                <a:latin typeface="Roboto"/>
                                <a:cs typeface="Roboto"/>
                              </a:rPr>
                              <a:t>Aqua</a:t>
                            </a:r>
                            <a:endParaRPr sz="667" dirty="0">
                              <a:solidFill>
                                <a:srgbClr val="302F31"/>
                              </a:solidFill>
                              <a:latin typeface="Roboto"/>
                              <a:cs typeface="Roboto"/>
                            </a:endParaRPr>
                          </a:p>
                          <a:p>
                            <a:pPr marL="16933" defTabSz="914377">
                              <a:spcBef>
                                <a:spcPts val="20"/>
                              </a:spcBef>
                            </a:pPr>
                            <a:r>
                              <a:rPr sz="667" dirty="0">
                                <a:solidFill>
                                  <a:srgbClr val="FFFFFF"/>
                                </a:solidFill>
                                <a:latin typeface="Roboto"/>
                                <a:cs typeface="Roboto"/>
                              </a:rPr>
                              <a:t>Cyber</a:t>
                            </a:r>
                            <a:r>
                              <a:rPr sz="667" spc="-93" dirty="0">
                                <a:solidFill>
                                  <a:srgbClr val="FFFFFF"/>
                                </a:solidFill>
                                <a:latin typeface="Roboto"/>
                                <a:cs typeface="Roboto"/>
                              </a:rPr>
                              <a:t> </a:t>
                            </a:r>
                            <a:r>
                              <a:rPr sz="667" dirty="0">
                                <a:solidFill>
                                  <a:srgbClr val="FFFFFF"/>
                                </a:solidFill>
                                <a:latin typeface="Roboto"/>
                                <a:cs typeface="Roboto"/>
                              </a:rPr>
                              <a:t>Intelligence</a:t>
                            </a:r>
                            <a:endParaRPr sz="667" dirty="0">
                              <a:solidFill>
                                <a:srgbClr val="302F31"/>
                              </a:solidFill>
                              <a:latin typeface="Roboto"/>
                              <a:cs typeface="Roboto"/>
                            </a:endParaRPr>
                          </a:p>
                        </p:txBody>
                      </p:sp>
                    </p:grpSp>
                    <p:sp>
                      <p:nvSpPr>
                        <p:cNvPr id="64" name="bk object 16">
                          <a:extLst>
                            <a:ext uri="{FF2B5EF4-FFF2-40B4-BE49-F238E27FC236}">
                              <a16:creationId xmlns:a16="http://schemas.microsoft.com/office/drawing/2014/main" id="{576D0A95-1BF7-482A-BE11-FD96BFAC851E}"/>
                            </a:ext>
                          </a:extLst>
                        </p:cNvPr>
                        <p:cNvSpPr/>
                        <p:nvPr/>
                      </p:nvSpPr>
                      <p:spPr>
                        <a:xfrm>
                          <a:off x="143559" y="3046002"/>
                          <a:ext cx="5916930" cy="355601"/>
                        </a:xfrm>
                        <a:custGeom>
                          <a:avLst/>
                          <a:gdLst/>
                          <a:ahLst/>
                          <a:cxnLst/>
                          <a:rect l="l" t="t" r="r" b="b"/>
                          <a:pathLst>
                            <a:path w="5916930" h="355600">
                              <a:moveTo>
                                <a:pt x="5916917" y="0"/>
                              </a:moveTo>
                              <a:lnTo>
                                <a:pt x="76200" y="0"/>
                              </a:lnTo>
                              <a:lnTo>
                                <a:pt x="0" y="76199"/>
                              </a:lnTo>
                              <a:lnTo>
                                <a:pt x="0" y="355599"/>
                              </a:lnTo>
                              <a:lnTo>
                                <a:pt x="5840717" y="355599"/>
                              </a:lnTo>
                              <a:lnTo>
                                <a:pt x="5916917" y="279399"/>
                              </a:lnTo>
                              <a:lnTo>
                                <a:pt x="5916917" y="0"/>
                              </a:lnTo>
                              <a:close/>
                            </a:path>
                          </a:pathLst>
                        </a:custGeom>
                        <a:solidFill>
                          <a:srgbClr val="06B1D5"/>
                        </a:solidFill>
                      </p:spPr>
                      <p:txBody>
                        <a:bodyPr wrap="square" lIns="0" tIns="0" rIns="0" bIns="0" rtlCol="0"/>
                        <a:lstStyle/>
                        <a:p>
                          <a:pPr defTabSz="914377"/>
                          <a:endParaRPr>
                            <a:solidFill>
                              <a:srgbClr val="302F31"/>
                            </a:solidFill>
                            <a:latin typeface="Calibri"/>
                          </a:endParaRPr>
                        </a:p>
                      </p:txBody>
                    </p:sp>
                    <p:sp>
                      <p:nvSpPr>
                        <p:cNvPr id="65" name="object 5">
                          <a:extLst>
                            <a:ext uri="{FF2B5EF4-FFF2-40B4-BE49-F238E27FC236}">
                              <a16:creationId xmlns:a16="http://schemas.microsoft.com/office/drawing/2014/main" id="{3AFCCE73-E61B-4E87-BEE1-4FB000144608}"/>
                            </a:ext>
                          </a:extLst>
                        </p:cNvPr>
                        <p:cNvSpPr txBox="1"/>
                        <p:nvPr/>
                      </p:nvSpPr>
                      <p:spPr>
                        <a:xfrm>
                          <a:off x="530131" y="3110429"/>
                          <a:ext cx="926723" cy="150878"/>
                        </a:xfrm>
                        <a:prstGeom prst="rect">
                          <a:avLst/>
                        </a:prstGeom>
                      </p:spPr>
                      <p:txBody>
                        <a:bodyPr vert="horz" wrap="square" lIns="0" tIns="16933" rIns="0" bIns="0" rtlCol="0">
                          <a:spAutoFit/>
                        </a:bodyPr>
                        <a:lstStyle/>
                        <a:p>
                          <a:pPr marL="16933" defTabSz="914377">
                            <a:spcBef>
                              <a:spcPts val="133"/>
                            </a:spcBef>
                          </a:pPr>
                          <a:r>
                            <a:rPr sz="667" dirty="0">
                              <a:solidFill>
                                <a:srgbClr val="FFFFFF"/>
                              </a:solidFill>
                              <a:latin typeface="Roboto"/>
                              <a:cs typeface="Roboto"/>
                            </a:rPr>
                            <a:t>Image</a:t>
                          </a:r>
                          <a:r>
                            <a:rPr sz="667" spc="-80" dirty="0">
                              <a:solidFill>
                                <a:srgbClr val="FFFFFF"/>
                              </a:solidFill>
                              <a:latin typeface="Roboto"/>
                              <a:cs typeface="Roboto"/>
                            </a:rPr>
                            <a:t> </a:t>
                          </a:r>
                          <a:r>
                            <a:rPr sz="667" spc="-7" dirty="0">
                              <a:solidFill>
                                <a:srgbClr val="FFFFFF"/>
                              </a:solidFill>
                              <a:latin typeface="Roboto"/>
                              <a:cs typeface="Roboto"/>
                            </a:rPr>
                            <a:t>Scanning</a:t>
                          </a:r>
                          <a:endParaRPr sz="667" dirty="0">
                            <a:solidFill>
                              <a:srgbClr val="302F31"/>
                            </a:solidFill>
                            <a:latin typeface="Roboto"/>
                            <a:cs typeface="Roboto"/>
                          </a:endParaRPr>
                        </a:p>
                      </p:txBody>
                    </p:sp>
                    <p:sp>
                      <p:nvSpPr>
                        <p:cNvPr id="66" name="object 6">
                          <a:extLst>
                            <a:ext uri="{FF2B5EF4-FFF2-40B4-BE49-F238E27FC236}">
                              <a16:creationId xmlns:a16="http://schemas.microsoft.com/office/drawing/2014/main" id="{3CE6D8CF-9C8A-439B-B497-EF406B9248C0}"/>
                            </a:ext>
                          </a:extLst>
                        </p:cNvPr>
                        <p:cNvSpPr txBox="1"/>
                        <p:nvPr/>
                      </p:nvSpPr>
                      <p:spPr>
                        <a:xfrm>
                          <a:off x="1472963" y="3108393"/>
                          <a:ext cx="378922" cy="150878"/>
                        </a:xfrm>
                        <a:prstGeom prst="rect">
                          <a:avLst/>
                        </a:prstGeom>
                      </p:spPr>
                      <p:txBody>
                        <a:bodyPr vert="horz" wrap="square" lIns="0" tIns="16933" rIns="0" bIns="0" rtlCol="0">
                          <a:spAutoFit/>
                        </a:bodyPr>
                        <a:lstStyle>
                          <a:defPPr>
                            <a:defRPr lang="en-US"/>
                          </a:defPPr>
                          <a:lvl1pPr marL="12700">
                            <a:lnSpc>
                              <a:spcPct val="100000"/>
                            </a:lnSpc>
                            <a:spcBef>
                              <a:spcPts val="100"/>
                            </a:spcBef>
                            <a:defRPr sz="700">
                              <a:solidFill>
                                <a:srgbClr val="FFFFFF"/>
                              </a:solidFill>
                              <a:latin typeface="Roboto"/>
                              <a:cs typeface="Roboto"/>
                            </a:defRPr>
                          </a:lvl1pPr>
                        </a:lstStyle>
                        <a:p>
                          <a:pPr marL="16933" defTabSz="914377">
                            <a:spcBef>
                              <a:spcPts val="133"/>
                            </a:spcBef>
                          </a:pPr>
                          <a:r>
                            <a:rPr sz="667" dirty="0"/>
                            <a:t>RBAC</a:t>
                          </a:r>
                        </a:p>
                      </p:txBody>
                    </p:sp>
                    <p:sp>
                      <p:nvSpPr>
                        <p:cNvPr id="67" name="object 7">
                          <a:extLst>
                            <a:ext uri="{FF2B5EF4-FFF2-40B4-BE49-F238E27FC236}">
                              <a16:creationId xmlns:a16="http://schemas.microsoft.com/office/drawing/2014/main" id="{F3EAB131-9D4A-4480-A244-A226F5924E95}"/>
                            </a:ext>
                          </a:extLst>
                        </p:cNvPr>
                        <p:cNvSpPr txBox="1"/>
                        <p:nvPr/>
                      </p:nvSpPr>
                      <p:spPr>
                        <a:xfrm>
                          <a:off x="2392341" y="3108393"/>
                          <a:ext cx="979998" cy="150878"/>
                        </a:xfrm>
                        <a:prstGeom prst="rect">
                          <a:avLst/>
                        </a:prstGeom>
                      </p:spPr>
                      <p:txBody>
                        <a:bodyPr vert="horz" wrap="square" lIns="0" tIns="16933" rIns="0" bIns="0" rtlCol="0">
                          <a:spAutoFit/>
                        </a:bodyPr>
                        <a:lstStyle>
                          <a:defPPr>
                            <a:defRPr lang="en-US"/>
                          </a:defPPr>
                          <a:lvl1pPr marL="12700">
                            <a:lnSpc>
                              <a:spcPct val="100000"/>
                            </a:lnSpc>
                            <a:spcBef>
                              <a:spcPts val="100"/>
                            </a:spcBef>
                            <a:defRPr sz="700" spc="-5">
                              <a:solidFill>
                                <a:srgbClr val="FFFFFF"/>
                              </a:solidFill>
                              <a:latin typeface="Roboto"/>
                              <a:cs typeface="Roboto"/>
                            </a:defRPr>
                          </a:lvl1pPr>
                        </a:lstStyle>
                        <a:p>
                          <a:pPr marL="16933" defTabSz="914377">
                            <a:spcBef>
                              <a:spcPts val="133"/>
                            </a:spcBef>
                          </a:pPr>
                          <a:r>
                            <a:rPr sz="667" spc="-7" dirty="0"/>
                            <a:t>Image Assurance</a:t>
                          </a:r>
                        </a:p>
                      </p:txBody>
                    </p:sp>
                    <p:sp>
                      <p:nvSpPr>
                        <p:cNvPr id="68" name="object 8">
                          <a:extLst>
                            <a:ext uri="{FF2B5EF4-FFF2-40B4-BE49-F238E27FC236}">
                              <a16:creationId xmlns:a16="http://schemas.microsoft.com/office/drawing/2014/main" id="{298B0340-4F8C-416E-BD2B-4DFFD658A497}"/>
                            </a:ext>
                          </a:extLst>
                        </p:cNvPr>
                        <p:cNvSpPr txBox="1"/>
                        <p:nvPr/>
                      </p:nvSpPr>
                      <p:spPr>
                        <a:xfrm>
                          <a:off x="3344131" y="3108393"/>
                          <a:ext cx="1029615" cy="150878"/>
                        </a:xfrm>
                        <a:prstGeom prst="rect">
                          <a:avLst/>
                        </a:prstGeom>
                      </p:spPr>
                      <p:txBody>
                        <a:bodyPr vert="horz" wrap="square" lIns="0" tIns="16933" rIns="0" bIns="0" rtlCol="0">
                          <a:spAutoFit/>
                        </a:bodyPr>
                        <a:lstStyle>
                          <a:defPPr>
                            <a:defRPr lang="en-US"/>
                          </a:defPPr>
                          <a:lvl1pPr marL="12700">
                            <a:lnSpc>
                              <a:spcPct val="100000"/>
                            </a:lnSpc>
                            <a:spcBef>
                              <a:spcPts val="100"/>
                            </a:spcBef>
                            <a:defRPr sz="700" spc="-5">
                              <a:solidFill>
                                <a:srgbClr val="FFFFFF"/>
                              </a:solidFill>
                              <a:latin typeface="Roboto"/>
                              <a:cs typeface="Roboto"/>
                            </a:defRPr>
                          </a:lvl1pPr>
                        </a:lstStyle>
                        <a:p>
                          <a:pPr marL="16933" defTabSz="914377">
                            <a:spcBef>
                              <a:spcPts val="133"/>
                            </a:spcBef>
                          </a:pPr>
                          <a:r>
                            <a:rPr sz="667" spc="-7" dirty="0"/>
                            <a:t>Runtime Protection</a:t>
                          </a:r>
                        </a:p>
                      </p:txBody>
                    </p:sp>
                    <p:sp>
                      <p:nvSpPr>
                        <p:cNvPr id="69" name="object 9">
                          <a:extLst>
                            <a:ext uri="{FF2B5EF4-FFF2-40B4-BE49-F238E27FC236}">
                              <a16:creationId xmlns:a16="http://schemas.microsoft.com/office/drawing/2014/main" id="{DEA8E9E7-58B5-49FE-8790-B3442C698327}"/>
                            </a:ext>
                          </a:extLst>
                        </p:cNvPr>
                        <p:cNvSpPr txBox="1"/>
                        <p:nvPr/>
                      </p:nvSpPr>
                      <p:spPr>
                        <a:xfrm>
                          <a:off x="4373745" y="3108393"/>
                          <a:ext cx="1058483" cy="150878"/>
                        </a:xfrm>
                        <a:prstGeom prst="rect">
                          <a:avLst/>
                        </a:prstGeom>
                      </p:spPr>
                      <p:txBody>
                        <a:bodyPr vert="horz" wrap="square" lIns="0" tIns="16933" rIns="0" bIns="0" rtlCol="0">
                          <a:spAutoFit/>
                        </a:bodyPr>
                        <a:lstStyle>
                          <a:defPPr>
                            <a:defRPr lang="en-US"/>
                          </a:defPPr>
                          <a:lvl1pPr marL="12700">
                            <a:lnSpc>
                              <a:spcPct val="100000"/>
                            </a:lnSpc>
                            <a:spcBef>
                              <a:spcPts val="100"/>
                            </a:spcBef>
                            <a:defRPr sz="700" spc="-5">
                              <a:solidFill>
                                <a:srgbClr val="FFFFFF"/>
                              </a:solidFill>
                              <a:latin typeface="Roboto"/>
                              <a:cs typeface="Roboto"/>
                            </a:defRPr>
                          </a:lvl1pPr>
                        </a:lstStyle>
                        <a:p>
                          <a:pPr marL="16933" defTabSz="914377">
                            <a:spcBef>
                              <a:spcPts val="133"/>
                            </a:spcBef>
                          </a:pPr>
                          <a:r>
                            <a:rPr sz="667" spc="-7" dirty="0"/>
                            <a:t>Container Firewall</a:t>
                          </a:r>
                        </a:p>
                      </p:txBody>
                    </p:sp>
                    <p:sp>
                      <p:nvSpPr>
                        <p:cNvPr id="70" name="object 10">
                          <a:extLst>
                            <a:ext uri="{FF2B5EF4-FFF2-40B4-BE49-F238E27FC236}">
                              <a16:creationId xmlns:a16="http://schemas.microsoft.com/office/drawing/2014/main" id="{3CDF7B58-A186-44E3-B33A-5FCEB7A15210}"/>
                            </a:ext>
                          </a:extLst>
                        </p:cNvPr>
                        <p:cNvSpPr txBox="1"/>
                        <p:nvPr/>
                      </p:nvSpPr>
                      <p:spPr>
                        <a:xfrm>
                          <a:off x="5361502" y="3108393"/>
                          <a:ext cx="781134" cy="150878"/>
                        </a:xfrm>
                        <a:prstGeom prst="rect">
                          <a:avLst/>
                        </a:prstGeom>
                      </p:spPr>
                      <p:txBody>
                        <a:bodyPr vert="horz" wrap="square" lIns="0" tIns="16933" rIns="0" bIns="0" rtlCol="0">
                          <a:spAutoFit/>
                        </a:bodyPr>
                        <a:lstStyle>
                          <a:defPPr>
                            <a:defRPr lang="en-US"/>
                          </a:defPPr>
                          <a:lvl1pPr marL="12700">
                            <a:lnSpc>
                              <a:spcPct val="100000"/>
                            </a:lnSpc>
                            <a:spcBef>
                              <a:spcPts val="100"/>
                            </a:spcBef>
                            <a:defRPr sz="700" spc="-5">
                              <a:solidFill>
                                <a:srgbClr val="FFFFFF"/>
                              </a:solidFill>
                              <a:latin typeface="Roboto"/>
                              <a:cs typeface="Roboto"/>
                            </a:defRPr>
                          </a:lvl1pPr>
                        </a:lstStyle>
                        <a:p>
                          <a:pPr marL="16933" defTabSz="914377">
                            <a:spcBef>
                              <a:spcPts val="133"/>
                            </a:spcBef>
                          </a:pPr>
                          <a:r>
                            <a:rPr sz="667" spc="-7" dirty="0"/>
                            <a:t>Compliance</a:t>
                          </a:r>
                        </a:p>
                      </p:txBody>
                    </p:sp>
                    <p:sp>
                      <p:nvSpPr>
                        <p:cNvPr id="71" name="object 15">
                          <a:extLst>
                            <a:ext uri="{FF2B5EF4-FFF2-40B4-BE49-F238E27FC236}">
                              <a16:creationId xmlns:a16="http://schemas.microsoft.com/office/drawing/2014/main" id="{EDEC1626-A6DB-4249-AA6E-274A4E402F6B}"/>
                            </a:ext>
                          </a:extLst>
                        </p:cNvPr>
                        <p:cNvSpPr txBox="1"/>
                        <p:nvPr/>
                      </p:nvSpPr>
                      <p:spPr>
                        <a:xfrm>
                          <a:off x="1889461" y="3108361"/>
                          <a:ext cx="502882" cy="150878"/>
                        </a:xfrm>
                        <a:prstGeom prst="rect">
                          <a:avLst/>
                        </a:prstGeom>
                      </p:spPr>
                      <p:txBody>
                        <a:bodyPr vert="horz" wrap="square" lIns="0" tIns="16933" rIns="0" bIns="0" rtlCol="0">
                          <a:spAutoFit/>
                        </a:bodyPr>
                        <a:lstStyle/>
                        <a:p>
                          <a:pPr marL="16933" defTabSz="914377">
                            <a:spcBef>
                              <a:spcPts val="133"/>
                            </a:spcBef>
                          </a:pPr>
                          <a:r>
                            <a:rPr sz="667" spc="-7" dirty="0">
                              <a:solidFill>
                                <a:srgbClr val="FFFFFF"/>
                              </a:solidFill>
                              <a:latin typeface="Roboto"/>
                              <a:cs typeface="Roboto"/>
                            </a:rPr>
                            <a:t>Sec</a:t>
                          </a:r>
                          <a:r>
                            <a:rPr sz="667" spc="-13" dirty="0">
                              <a:solidFill>
                                <a:srgbClr val="FFFFFF"/>
                              </a:solidFill>
                              <a:latin typeface="Roboto"/>
                              <a:cs typeface="Roboto"/>
                            </a:rPr>
                            <a:t>r</a:t>
                          </a:r>
                          <a:r>
                            <a:rPr sz="667" dirty="0">
                              <a:solidFill>
                                <a:srgbClr val="FFFFFF"/>
                              </a:solidFill>
                              <a:latin typeface="Roboto"/>
                              <a:cs typeface="Roboto"/>
                            </a:rPr>
                            <a:t>ets</a:t>
                          </a:r>
                          <a:endParaRPr sz="667" dirty="0">
                            <a:solidFill>
                              <a:srgbClr val="302F31"/>
                            </a:solidFill>
                            <a:latin typeface="Roboto"/>
                            <a:cs typeface="Roboto"/>
                          </a:endParaRPr>
                        </a:p>
                      </p:txBody>
                    </p:sp>
                    <p:sp>
                      <p:nvSpPr>
                        <p:cNvPr id="72" name="object 18">
                          <a:extLst>
                            <a:ext uri="{FF2B5EF4-FFF2-40B4-BE49-F238E27FC236}">
                              <a16:creationId xmlns:a16="http://schemas.microsoft.com/office/drawing/2014/main" id="{761C4A44-D205-43FD-834E-376AFED87E85}"/>
                            </a:ext>
                          </a:extLst>
                        </p:cNvPr>
                        <p:cNvSpPr/>
                        <p:nvPr/>
                      </p:nvSpPr>
                      <p:spPr>
                        <a:xfrm>
                          <a:off x="242315" y="3113862"/>
                          <a:ext cx="165600" cy="161795"/>
                        </a:xfrm>
                        <a:prstGeom prst="rect">
                          <a:avLst/>
                        </a:prstGeom>
                        <a:blipFill>
                          <a:blip r:embed="rId7" cstate="print">
                            <a:extLst>
                              <a:ext uri="{28A0092B-C50C-407E-A947-70E740481C1C}">
                                <a14:useLocalDpi xmlns:a14="http://schemas.microsoft.com/office/drawing/2010/main"/>
                              </a:ext>
                            </a:extLst>
                          </a:blip>
                          <a:stretch>
                            <a:fillRect/>
                          </a:stretch>
                        </a:blipFill>
                      </p:spPr>
                      <p:txBody>
                        <a:bodyPr wrap="square" lIns="0" tIns="0" rIns="0" bIns="0" rtlCol="0"/>
                        <a:lstStyle/>
                        <a:p>
                          <a:pPr defTabSz="914377"/>
                          <a:endParaRPr>
                            <a:solidFill>
                              <a:srgbClr val="302F31"/>
                            </a:solidFill>
                            <a:latin typeface="Calibri"/>
                          </a:endParaRPr>
                        </a:p>
                      </p:txBody>
                    </p:sp>
                  </p:grpSp>
                  <p:sp>
                    <p:nvSpPr>
                      <p:cNvPr id="59" name="object 11">
                        <a:extLst>
                          <a:ext uri="{FF2B5EF4-FFF2-40B4-BE49-F238E27FC236}">
                            <a16:creationId xmlns:a16="http://schemas.microsoft.com/office/drawing/2014/main" id="{13BB83CE-F0A9-48DA-8ABB-B4A0761704B9}"/>
                          </a:ext>
                        </a:extLst>
                      </p:cNvPr>
                      <p:cNvSpPr/>
                      <p:nvPr/>
                    </p:nvSpPr>
                    <p:spPr>
                      <a:xfrm>
                        <a:off x="1929246" y="3040853"/>
                        <a:ext cx="0" cy="355599"/>
                      </a:xfrm>
                      <a:custGeom>
                        <a:avLst/>
                        <a:gdLst/>
                        <a:ahLst/>
                        <a:cxnLst/>
                        <a:rect l="l" t="t" r="r" b="b"/>
                        <a:pathLst>
                          <a:path h="355600">
                            <a:moveTo>
                              <a:pt x="0" y="0"/>
                            </a:moveTo>
                            <a:lnTo>
                              <a:pt x="0" y="355599"/>
                            </a:lnTo>
                          </a:path>
                        </a:pathLst>
                      </a:custGeom>
                      <a:ln w="10071">
                        <a:solidFill>
                          <a:srgbClr val="FFFFFF"/>
                        </a:solidFill>
                      </a:ln>
                    </p:spPr>
                    <p:txBody>
                      <a:bodyPr wrap="square" lIns="0" tIns="0" rIns="0" bIns="0" rtlCol="0"/>
                      <a:lstStyle/>
                      <a:p>
                        <a:pPr defTabSz="914377"/>
                        <a:endParaRPr>
                          <a:solidFill>
                            <a:srgbClr val="302F31"/>
                          </a:solidFill>
                          <a:latin typeface="Calibri"/>
                        </a:endParaRPr>
                      </a:p>
                    </p:txBody>
                  </p:sp>
                  <p:sp>
                    <p:nvSpPr>
                      <p:cNvPr id="60" name="object 14">
                        <a:extLst>
                          <a:ext uri="{FF2B5EF4-FFF2-40B4-BE49-F238E27FC236}">
                            <a16:creationId xmlns:a16="http://schemas.microsoft.com/office/drawing/2014/main" id="{3676A9D0-6504-4950-9DED-09F48BEAAE2F}"/>
                          </a:ext>
                        </a:extLst>
                      </p:cNvPr>
                      <p:cNvSpPr/>
                      <p:nvPr/>
                    </p:nvSpPr>
                    <p:spPr>
                      <a:xfrm>
                        <a:off x="1191348" y="3040853"/>
                        <a:ext cx="0" cy="355599"/>
                      </a:xfrm>
                      <a:custGeom>
                        <a:avLst/>
                        <a:gdLst/>
                        <a:ahLst/>
                        <a:cxnLst/>
                        <a:rect l="l" t="t" r="r" b="b"/>
                        <a:pathLst>
                          <a:path h="355600">
                            <a:moveTo>
                              <a:pt x="0" y="0"/>
                            </a:moveTo>
                            <a:lnTo>
                              <a:pt x="0" y="355599"/>
                            </a:lnTo>
                          </a:path>
                        </a:pathLst>
                      </a:custGeom>
                      <a:ln w="10071">
                        <a:solidFill>
                          <a:srgbClr val="FFFFFF"/>
                        </a:solidFill>
                      </a:ln>
                    </p:spPr>
                    <p:txBody>
                      <a:bodyPr wrap="square" lIns="0" tIns="0" rIns="0" bIns="0" rtlCol="0"/>
                      <a:lstStyle/>
                      <a:p>
                        <a:pPr defTabSz="914377"/>
                        <a:endParaRPr>
                          <a:solidFill>
                            <a:srgbClr val="302F31"/>
                          </a:solidFill>
                          <a:latin typeface="Calibri"/>
                        </a:endParaRPr>
                      </a:p>
                    </p:txBody>
                  </p:sp>
                  <p:sp>
                    <p:nvSpPr>
                      <p:cNvPr id="61" name="object 16">
                        <a:extLst>
                          <a:ext uri="{FF2B5EF4-FFF2-40B4-BE49-F238E27FC236}">
                            <a16:creationId xmlns:a16="http://schemas.microsoft.com/office/drawing/2014/main" id="{29D54583-61C9-46D1-84DE-FD448F168C42}"/>
                          </a:ext>
                        </a:extLst>
                      </p:cNvPr>
                      <p:cNvSpPr/>
                      <p:nvPr/>
                    </p:nvSpPr>
                    <p:spPr>
                      <a:xfrm>
                        <a:off x="1532099" y="3040853"/>
                        <a:ext cx="0" cy="355599"/>
                      </a:xfrm>
                      <a:custGeom>
                        <a:avLst/>
                        <a:gdLst/>
                        <a:ahLst/>
                        <a:cxnLst/>
                        <a:rect l="l" t="t" r="r" b="b"/>
                        <a:pathLst>
                          <a:path h="355600">
                            <a:moveTo>
                              <a:pt x="0" y="0"/>
                            </a:moveTo>
                            <a:lnTo>
                              <a:pt x="0" y="355599"/>
                            </a:lnTo>
                          </a:path>
                        </a:pathLst>
                      </a:custGeom>
                      <a:ln w="10071">
                        <a:solidFill>
                          <a:srgbClr val="FFFFFF"/>
                        </a:solidFill>
                      </a:ln>
                    </p:spPr>
                    <p:txBody>
                      <a:bodyPr wrap="square" lIns="0" tIns="0" rIns="0" bIns="0" rtlCol="0"/>
                      <a:lstStyle/>
                      <a:p>
                        <a:pPr defTabSz="914377"/>
                        <a:endParaRPr>
                          <a:solidFill>
                            <a:srgbClr val="302F31"/>
                          </a:solidFill>
                          <a:latin typeface="Calibri"/>
                        </a:endParaRPr>
                      </a:p>
                    </p:txBody>
                  </p:sp>
                  <p:sp>
                    <p:nvSpPr>
                      <p:cNvPr id="62" name="object 17">
                        <a:extLst>
                          <a:ext uri="{FF2B5EF4-FFF2-40B4-BE49-F238E27FC236}">
                            <a16:creationId xmlns:a16="http://schemas.microsoft.com/office/drawing/2014/main" id="{632E6AD9-AAED-4B76-A708-0F1790342976}"/>
                          </a:ext>
                        </a:extLst>
                      </p:cNvPr>
                      <p:cNvSpPr/>
                      <p:nvPr/>
                    </p:nvSpPr>
                    <p:spPr>
                      <a:xfrm>
                        <a:off x="417750" y="3040853"/>
                        <a:ext cx="0" cy="355599"/>
                      </a:xfrm>
                      <a:custGeom>
                        <a:avLst/>
                        <a:gdLst/>
                        <a:ahLst/>
                        <a:cxnLst/>
                        <a:rect l="l" t="t" r="r" b="b"/>
                        <a:pathLst>
                          <a:path h="355600">
                            <a:moveTo>
                              <a:pt x="0" y="0"/>
                            </a:moveTo>
                            <a:lnTo>
                              <a:pt x="0" y="355599"/>
                            </a:lnTo>
                          </a:path>
                        </a:pathLst>
                      </a:custGeom>
                      <a:ln w="10071">
                        <a:solidFill>
                          <a:srgbClr val="FFFFFF"/>
                        </a:solidFill>
                      </a:ln>
                    </p:spPr>
                    <p:txBody>
                      <a:bodyPr wrap="square" lIns="0" tIns="0" rIns="0" bIns="0" rtlCol="0"/>
                      <a:lstStyle/>
                      <a:p>
                        <a:pPr defTabSz="914377"/>
                        <a:endParaRPr>
                          <a:solidFill>
                            <a:srgbClr val="302F31"/>
                          </a:solidFill>
                          <a:latin typeface="Calibri"/>
                        </a:endParaRPr>
                      </a:p>
                    </p:txBody>
                  </p:sp>
                </p:grpSp>
                <p:sp>
                  <p:nvSpPr>
                    <p:cNvPr id="55" name="object 12">
                      <a:extLst>
                        <a:ext uri="{FF2B5EF4-FFF2-40B4-BE49-F238E27FC236}">
                          <a16:creationId xmlns:a16="http://schemas.microsoft.com/office/drawing/2014/main" id="{6B89C8EA-B8F5-45AB-AD24-E7DDDA55899A}"/>
                        </a:ext>
                      </a:extLst>
                    </p:cNvPr>
                    <p:cNvSpPr/>
                    <p:nvPr/>
                  </p:nvSpPr>
                  <p:spPr>
                    <a:xfrm>
                      <a:off x="2715348" y="3040853"/>
                      <a:ext cx="0" cy="355600"/>
                    </a:xfrm>
                    <a:custGeom>
                      <a:avLst/>
                      <a:gdLst/>
                      <a:ahLst/>
                      <a:cxnLst/>
                      <a:rect l="l" t="t" r="r" b="b"/>
                      <a:pathLst>
                        <a:path h="355600">
                          <a:moveTo>
                            <a:pt x="0" y="0"/>
                          </a:moveTo>
                          <a:lnTo>
                            <a:pt x="0" y="355599"/>
                          </a:lnTo>
                        </a:path>
                      </a:pathLst>
                    </a:custGeom>
                    <a:ln w="10071">
                      <a:solidFill>
                        <a:srgbClr val="FFFFFF"/>
                      </a:solidFill>
                    </a:ln>
                  </p:spPr>
                  <p:txBody>
                    <a:bodyPr wrap="square" lIns="0" tIns="0" rIns="0" bIns="0" rtlCol="0"/>
                    <a:lstStyle/>
                    <a:p>
                      <a:pPr defTabSz="914377"/>
                      <a:endParaRPr>
                        <a:solidFill>
                          <a:srgbClr val="302F31"/>
                        </a:solidFill>
                        <a:latin typeface="Calibri"/>
                      </a:endParaRPr>
                    </a:p>
                  </p:txBody>
                </p:sp>
                <p:sp>
                  <p:nvSpPr>
                    <p:cNvPr id="56" name="object 13">
                      <a:extLst>
                        <a:ext uri="{FF2B5EF4-FFF2-40B4-BE49-F238E27FC236}">
                          <a16:creationId xmlns:a16="http://schemas.microsoft.com/office/drawing/2014/main" id="{7E3D912C-7ED7-4440-B7EF-FC25BC9301B5}"/>
                        </a:ext>
                      </a:extLst>
                    </p:cNvPr>
                    <p:cNvSpPr/>
                    <p:nvPr/>
                  </p:nvSpPr>
                  <p:spPr>
                    <a:xfrm>
                      <a:off x="3553548" y="3040852"/>
                      <a:ext cx="0" cy="355600"/>
                    </a:xfrm>
                    <a:custGeom>
                      <a:avLst/>
                      <a:gdLst/>
                      <a:ahLst/>
                      <a:cxnLst/>
                      <a:rect l="l" t="t" r="r" b="b"/>
                      <a:pathLst>
                        <a:path h="355600">
                          <a:moveTo>
                            <a:pt x="0" y="0"/>
                          </a:moveTo>
                          <a:lnTo>
                            <a:pt x="0" y="355599"/>
                          </a:lnTo>
                        </a:path>
                      </a:pathLst>
                    </a:custGeom>
                    <a:ln w="10071">
                      <a:solidFill>
                        <a:srgbClr val="FFFFFF"/>
                      </a:solidFill>
                    </a:ln>
                  </p:spPr>
                  <p:txBody>
                    <a:bodyPr wrap="square" lIns="0" tIns="0" rIns="0" bIns="0" rtlCol="0"/>
                    <a:lstStyle/>
                    <a:p>
                      <a:pPr defTabSz="914377"/>
                      <a:endParaRPr>
                        <a:solidFill>
                          <a:srgbClr val="302F31"/>
                        </a:solidFill>
                        <a:latin typeface="Calibri"/>
                      </a:endParaRPr>
                    </a:p>
                  </p:txBody>
                </p:sp>
                <p:sp>
                  <p:nvSpPr>
                    <p:cNvPr id="57" name="object 19">
                      <a:extLst>
                        <a:ext uri="{FF2B5EF4-FFF2-40B4-BE49-F238E27FC236}">
                          <a16:creationId xmlns:a16="http://schemas.microsoft.com/office/drawing/2014/main" id="{21CD65A5-57E5-423F-9DBC-26DEC5015EB5}"/>
                        </a:ext>
                      </a:extLst>
                    </p:cNvPr>
                    <p:cNvSpPr/>
                    <p:nvPr/>
                  </p:nvSpPr>
                  <p:spPr>
                    <a:xfrm>
                      <a:off x="5274276" y="3012429"/>
                      <a:ext cx="0" cy="355600"/>
                    </a:xfrm>
                    <a:custGeom>
                      <a:avLst/>
                      <a:gdLst/>
                      <a:ahLst/>
                      <a:cxnLst/>
                      <a:rect l="l" t="t" r="r" b="b"/>
                      <a:pathLst>
                        <a:path h="355600">
                          <a:moveTo>
                            <a:pt x="0" y="0"/>
                          </a:moveTo>
                          <a:lnTo>
                            <a:pt x="0" y="355599"/>
                          </a:lnTo>
                        </a:path>
                      </a:pathLst>
                    </a:custGeom>
                    <a:ln w="10071">
                      <a:solidFill>
                        <a:srgbClr val="FFFFFF"/>
                      </a:solidFill>
                    </a:ln>
                  </p:spPr>
                  <p:txBody>
                    <a:bodyPr wrap="square" lIns="0" tIns="0" rIns="0" bIns="0" rtlCol="0"/>
                    <a:lstStyle/>
                    <a:p>
                      <a:pPr defTabSz="914377"/>
                      <a:endParaRPr>
                        <a:solidFill>
                          <a:srgbClr val="302F31"/>
                        </a:solidFill>
                        <a:latin typeface="Calibri"/>
                      </a:endParaRPr>
                    </a:p>
                  </p:txBody>
                </p:sp>
              </p:grpSp>
              <p:sp>
                <p:nvSpPr>
                  <p:cNvPr id="53" name="object 13">
                    <a:extLst>
                      <a:ext uri="{FF2B5EF4-FFF2-40B4-BE49-F238E27FC236}">
                        <a16:creationId xmlns:a16="http://schemas.microsoft.com/office/drawing/2014/main" id="{A76F2294-B855-4ACB-81B0-8A6E4457D3BC}"/>
                      </a:ext>
                    </a:extLst>
                  </p:cNvPr>
                  <p:cNvSpPr/>
                  <p:nvPr/>
                </p:nvSpPr>
                <p:spPr>
                  <a:xfrm>
                    <a:off x="6629400" y="1158542"/>
                    <a:ext cx="0" cy="280255"/>
                  </a:xfrm>
                  <a:custGeom>
                    <a:avLst/>
                    <a:gdLst/>
                    <a:ahLst/>
                    <a:cxnLst/>
                    <a:rect l="l" t="t" r="r" b="b"/>
                    <a:pathLst>
                      <a:path h="355600">
                        <a:moveTo>
                          <a:pt x="0" y="0"/>
                        </a:moveTo>
                        <a:lnTo>
                          <a:pt x="0" y="355599"/>
                        </a:lnTo>
                      </a:path>
                    </a:pathLst>
                  </a:custGeom>
                  <a:ln w="10071">
                    <a:solidFill>
                      <a:srgbClr val="FFFFFF"/>
                    </a:solidFill>
                  </a:ln>
                </p:spPr>
                <p:txBody>
                  <a:bodyPr wrap="square" lIns="0" tIns="0" rIns="0" bIns="0" rtlCol="0"/>
                  <a:lstStyle/>
                  <a:p>
                    <a:pPr defTabSz="914377"/>
                    <a:endParaRPr>
                      <a:solidFill>
                        <a:srgbClr val="302F31"/>
                      </a:solidFill>
                      <a:latin typeface="Calibri"/>
                    </a:endParaRPr>
                  </a:p>
                </p:txBody>
              </p:sp>
            </p:grpSp>
            <p:cxnSp>
              <p:nvCxnSpPr>
                <p:cNvPr id="127" name="Straight Connector 126">
                  <a:extLst>
                    <a:ext uri="{FF2B5EF4-FFF2-40B4-BE49-F238E27FC236}">
                      <a16:creationId xmlns:a16="http://schemas.microsoft.com/office/drawing/2014/main" id="{BF559266-F548-4A31-A176-0C290204A746}"/>
                    </a:ext>
                  </a:extLst>
                </p:cNvPr>
                <p:cNvCxnSpPr>
                  <a:cxnSpLocks/>
                </p:cNvCxnSpPr>
                <p:nvPr/>
              </p:nvCxnSpPr>
              <p:spPr>
                <a:xfrm>
                  <a:off x="3802539" y="2021679"/>
                  <a:ext cx="0" cy="647087"/>
                </a:xfrm>
                <a:prstGeom prst="line">
                  <a:avLst/>
                </a:prstGeom>
                <a:ln w="31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1414FEC5-652C-45DD-8C91-AE6BBD88A50B}"/>
                    </a:ext>
                  </a:extLst>
                </p:cNvPr>
                <p:cNvCxnSpPr>
                  <a:cxnSpLocks/>
                </p:cNvCxnSpPr>
                <p:nvPr/>
              </p:nvCxnSpPr>
              <p:spPr>
                <a:xfrm flipV="1">
                  <a:off x="6918509" y="2289243"/>
                  <a:ext cx="658171" cy="3183"/>
                </a:xfrm>
                <a:prstGeom prst="line">
                  <a:avLst/>
                </a:prstGeom>
                <a:ln w="10071">
                  <a:solidFill>
                    <a:srgbClr val="06B1D5"/>
                  </a:solidFill>
                </a:ln>
              </p:spPr>
            </p:cxnSp>
            <p:cxnSp>
              <p:nvCxnSpPr>
                <p:cNvPr id="131" name="Connector: Elbow 130">
                  <a:extLst>
                    <a:ext uri="{FF2B5EF4-FFF2-40B4-BE49-F238E27FC236}">
                      <a16:creationId xmlns:a16="http://schemas.microsoft.com/office/drawing/2014/main" id="{FBB4F24B-F12F-4E36-AA04-3D1BE8143EEF}"/>
                    </a:ext>
                  </a:extLst>
                </p:cNvPr>
                <p:cNvCxnSpPr>
                  <a:cxnSpLocks/>
                  <a:endCxn id="35" idx="1"/>
                </p:cNvCxnSpPr>
                <p:nvPr/>
              </p:nvCxnSpPr>
              <p:spPr>
                <a:xfrm>
                  <a:off x="6918509" y="2292426"/>
                  <a:ext cx="665565" cy="895471"/>
                </a:xfrm>
                <a:prstGeom prst="bentConnector3">
                  <a:avLst/>
                </a:prstGeom>
                <a:ln w="10071">
                  <a:solidFill>
                    <a:srgbClr val="06B1D5"/>
                  </a:solidFill>
                </a:ln>
              </p:spPr>
            </p:cxnSp>
            <p:cxnSp>
              <p:nvCxnSpPr>
                <p:cNvPr id="133" name="Connector: Elbow 132">
                  <a:extLst>
                    <a:ext uri="{FF2B5EF4-FFF2-40B4-BE49-F238E27FC236}">
                      <a16:creationId xmlns:a16="http://schemas.microsoft.com/office/drawing/2014/main" id="{403B08B6-41FA-4EF1-BF5A-6EC8AA74D99C}"/>
                    </a:ext>
                  </a:extLst>
                </p:cNvPr>
                <p:cNvCxnSpPr>
                  <a:endCxn id="36" idx="1"/>
                </p:cNvCxnSpPr>
                <p:nvPr/>
              </p:nvCxnSpPr>
              <p:spPr>
                <a:xfrm>
                  <a:off x="7247594" y="3187269"/>
                  <a:ext cx="348972" cy="238594"/>
                </a:xfrm>
                <a:prstGeom prst="bentConnector3">
                  <a:avLst>
                    <a:gd name="adj1" fmla="val 654"/>
                  </a:avLst>
                </a:prstGeom>
                <a:ln w="10071">
                  <a:solidFill>
                    <a:srgbClr val="06B1D5"/>
                  </a:solidFill>
                </a:ln>
              </p:spPr>
            </p:cxnSp>
            <p:cxnSp>
              <p:nvCxnSpPr>
                <p:cNvPr id="137" name="Connector: Elbow 136">
                  <a:extLst>
                    <a:ext uri="{FF2B5EF4-FFF2-40B4-BE49-F238E27FC236}">
                      <a16:creationId xmlns:a16="http://schemas.microsoft.com/office/drawing/2014/main" id="{D314D40B-2A72-49B7-9C6C-A61BDDC9AF8A}"/>
                    </a:ext>
                  </a:extLst>
                </p:cNvPr>
                <p:cNvCxnSpPr>
                  <a:endCxn id="37" idx="1"/>
                </p:cNvCxnSpPr>
                <p:nvPr/>
              </p:nvCxnSpPr>
              <p:spPr>
                <a:xfrm>
                  <a:off x="7247594" y="3423164"/>
                  <a:ext cx="353383" cy="231878"/>
                </a:xfrm>
                <a:prstGeom prst="bentConnector3">
                  <a:avLst>
                    <a:gd name="adj1" fmla="val 441"/>
                  </a:avLst>
                </a:prstGeom>
                <a:ln w="10071">
                  <a:solidFill>
                    <a:srgbClr val="06B1D5"/>
                  </a:solidFill>
                </a:ln>
              </p:spPr>
            </p:cxnSp>
            <p:grpSp>
              <p:nvGrpSpPr>
                <p:cNvPr id="7" name="Group 6">
                  <a:extLst>
                    <a:ext uri="{FF2B5EF4-FFF2-40B4-BE49-F238E27FC236}">
                      <a16:creationId xmlns:a16="http://schemas.microsoft.com/office/drawing/2014/main" id="{AC18F0BA-14C2-4B65-BEF3-A8B62762B22B}"/>
                    </a:ext>
                  </a:extLst>
                </p:cNvPr>
                <p:cNvGrpSpPr/>
                <p:nvPr/>
              </p:nvGrpSpPr>
              <p:grpSpPr>
                <a:xfrm>
                  <a:off x="4284639" y="774978"/>
                  <a:ext cx="2129294" cy="1381221"/>
                  <a:chOff x="3288956" y="-157359"/>
                  <a:chExt cx="2410447" cy="1541497"/>
                </a:xfrm>
              </p:grpSpPr>
              <p:sp>
                <p:nvSpPr>
                  <p:cNvPr id="107" name="TextBox 106">
                    <a:extLst>
                      <a:ext uri="{FF2B5EF4-FFF2-40B4-BE49-F238E27FC236}">
                        <a16:creationId xmlns:a16="http://schemas.microsoft.com/office/drawing/2014/main" id="{F03BA5DF-5C4E-48B3-BA81-22A0B591D69E}"/>
                      </a:ext>
                    </a:extLst>
                  </p:cNvPr>
                  <p:cNvSpPr txBox="1"/>
                  <p:nvPr/>
                </p:nvSpPr>
                <p:spPr>
                  <a:xfrm>
                    <a:off x="3288956" y="-157359"/>
                    <a:ext cx="769700" cy="205010"/>
                  </a:xfrm>
                  <a:prstGeom prst="rect">
                    <a:avLst/>
                  </a:prstGeom>
                  <a:noFill/>
                </p:spPr>
                <p:txBody>
                  <a:bodyPr wrap="square" rtlCol="0">
                    <a:noAutofit/>
                  </a:bodyPr>
                  <a:lstStyle/>
                  <a:p>
                    <a:pPr defTabSz="1219170"/>
                    <a:r>
                      <a:rPr lang="en-US" sz="1467" b="1" dirty="0">
                        <a:solidFill>
                          <a:srgbClr val="0F2233"/>
                        </a:solidFill>
                        <a:latin typeface="Arial"/>
                      </a:rPr>
                      <a:t>Conjur</a:t>
                    </a:r>
                  </a:p>
                </p:txBody>
              </p:sp>
              <p:cxnSp>
                <p:nvCxnSpPr>
                  <p:cNvPr id="147" name="Straight Arrow Connector 146">
                    <a:extLst>
                      <a:ext uri="{FF2B5EF4-FFF2-40B4-BE49-F238E27FC236}">
                        <a16:creationId xmlns:a16="http://schemas.microsoft.com/office/drawing/2014/main" id="{204C5BEB-AC7E-4AB0-AA6A-510F7BA45DC5}"/>
                      </a:ext>
                    </a:extLst>
                  </p:cNvPr>
                  <p:cNvCxnSpPr>
                    <a:cxnSpLocks/>
                  </p:cNvCxnSpPr>
                  <p:nvPr/>
                </p:nvCxnSpPr>
                <p:spPr>
                  <a:xfrm>
                    <a:off x="3581400" y="1043345"/>
                    <a:ext cx="0" cy="340793"/>
                  </a:xfrm>
                  <a:prstGeom prst="straightConnector1">
                    <a:avLst/>
                  </a:prstGeom>
                  <a:ln w="3175">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8" name="Rectangle 147">
                    <a:extLst>
                      <a:ext uri="{FF2B5EF4-FFF2-40B4-BE49-F238E27FC236}">
                        <a16:creationId xmlns:a16="http://schemas.microsoft.com/office/drawing/2014/main" id="{61CF6466-EE85-42BF-8F03-25F56583FE9F}"/>
                      </a:ext>
                    </a:extLst>
                  </p:cNvPr>
                  <p:cNvSpPr/>
                  <p:nvPr/>
                </p:nvSpPr>
                <p:spPr>
                  <a:xfrm>
                    <a:off x="4060486" y="126126"/>
                    <a:ext cx="1638917" cy="317622"/>
                  </a:xfrm>
                  <a:prstGeom prst="rect">
                    <a:avLst/>
                  </a:prstGeom>
                </p:spPr>
                <p:txBody>
                  <a:bodyPr wrap="square">
                    <a:spAutoFit/>
                  </a:bodyPr>
                  <a:lstStyle/>
                  <a:p>
                    <a:pPr marL="0" lvl="1" defTabSz="1219170"/>
                    <a:r>
                      <a:rPr lang="en-US" sz="933" kern="0" dirty="0">
                        <a:solidFill>
                          <a:srgbClr val="302F31">
                            <a:lumMod val="75000"/>
                            <a:lumOff val="25000"/>
                          </a:srgbClr>
                        </a:solidFill>
                        <a:latin typeface="Roboto" panose="02000000000000000000"/>
                      </a:rPr>
                      <a:t>Automatically provision, secure, and manage secrets</a:t>
                    </a:r>
                  </a:p>
                </p:txBody>
              </p:sp>
            </p:grpSp>
            <p:sp>
              <p:nvSpPr>
                <p:cNvPr id="38" name="TextBox 37">
                  <a:extLst>
                    <a:ext uri="{FF2B5EF4-FFF2-40B4-BE49-F238E27FC236}">
                      <a16:creationId xmlns:a16="http://schemas.microsoft.com/office/drawing/2014/main" id="{4E3CA416-84DB-40E1-BAD8-DA2DDAA51BD6}"/>
                    </a:ext>
                  </a:extLst>
                </p:cNvPr>
                <p:cNvSpPr txBox="1"/>
                <p:nvPr/>
              </p:nvSpPr>
              <p:spPr>
                <a:xfrm>
                  <a:off x="6214081" y="2763495"/>
                  <a:ext cx="932235" cy="499945"/>
                </a:xfrm>
                <a:prstGeom prst="rect">
                  <a:avLst/>
                </a:prstGeom>
              </p:spPr>
              <p:txBody>
                <a:bodyPr wrap="square">
                  <a:spAutoFit/>
                </a:bodyPr>
                <a:lstStyle>
                  <a:defPPr>
                    <a:defRPr lang="en-US"/>
                  </a:defPPr>
                  <a:lvl2pPr marL="0" lvl="1" defTabSz="914400">
                    <a:defRPr sz="900" kern="0">
                      <a:solidFill>
                        <a:srgbClr val="302F31">
                          <a:lumMod val="75000"/>
                          <a:lumOff val="25000"/>
                        </a:srgbClr>
                      </a:solidFill>
                      <a:latin typeface="Roboto" panose="02000000000000000000"/>
                    </a:defRPr>
                  </a:lvl2pPr>
                </a:lstStyle>
                <a:p>
                  <a:pPr defTabSz="914377"/>
                  <a:r>
                    <a:rPr lang="en-US" sz="933" kern="0" dirty="0">
                      <a:solidFill>
                        <a:srgbClr val="302F31">
                          <a:lumMod val="75000"/>
                          <a:lumOff val="25000"/>
                        </a:srgbClr>
                      </a:solidFill>
                      <a:latin typeface="Roboto" panose="02000000000000000000"/>
                    </a:rPr>
                    <a:t>Secure secrets delivery with no container downtime/restart</a:t>
                  </a:r>
                </a:p>
              </p:txBody>
            </p:sp>
          </p:grpSp>
          <p:grpSp>
            <p:nvGrpSpPr>
              <p:cNvPr id="117" name="Group 116">
                <a:extLst>
                  <a:ext uri="{FF2B5EF4-FFF2-40B4-BE49-F238E27FC236}">
                    <a16:creationId xmlns:a16="http://schemas.microsoft.com/office/drawing/2014/main" id="{DB24BC31-2370-4C19-9F03-DDFBBFFE60E4}"/>
                  </a:ext>
                </a:extLst>
              </p:cNvPr>
              <p:cNvGrpSpPr/>
              <p:nvPr/>
            </p:nvGrpSpPr>
            <p:grpSpPr>
              <a:xfrm>
                <a:off x="4181864" y="1031629"/>
                <a:ext cx="1005831" cy="731523"/>
                <a:chOff x="6365400" y="2938740"/>
                <a:chExt cx="1014313" cy="731388"/>
              </a:xfrm>
            </p:grpSpPr>
            <p:pic>
              <p:nvPicPr>
                <p:cNvPr id="119" name="Picture 118">
                  <a:extLst>
                    <a:ext uri="{FF2B5EF4-FFF2-40B4-BE49-F238E27FC236}">
                      <a16:creationId xmlns:a16="http://schemas.microsoft.com/office/drawing/2014/main" id="{76E40ADB-8372-4E23-B772-1844CA6381C9}"/>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6681575" y="3333687"/>
                  <a:ext cx="698138" cy="336441"/>
                </a:xfrm>
                <a:prstGeom prst="rect">
                  <a:avLst/>
                </a:prstGeom>
              </p:spPr>
            </p:pic>
            <p:grpSp>
              <p:nvGrpSpPr>
                <p:cNvPr id="120" name="Group 119">
                  <a:extLst>
                    <a:ext uri="{FF2B5EF4-FFF2-40B4-BE49-F238E27FC236}">
                      <a16:creationId xmlns:a16="http://schemas.microsoft.com/office/drawing/2014/main" id="{1359DA1D-E53F-474B-8AD3-BAC1F74FEACB}"/>
                    </a:ext>
                  </a:extLst>
                </p:cNvPr>
                <p:cNvGrpSpPr/>
                <p:nvPr/>
              </p:nvGrpSpPr>
              <p:grpSpPr>
                <a:xfrm>
                  <a:off x="6365400" y="2938740"/>
                  <a:ext cx="779538" cy="607119"/>
                  <a:chOff x="7269457" y="1659303"/>
                  <a:chExt cx="1267472" cy="987132"/>
                </a:xfrm>
                <a:solidFill>
                  <a:srgbClr val="4C4D4C"/>
                </a:solidFill>
              </p:grpSpPr>
              <p:sp>
                <p:nvSpPr>
                  <p:cNvPr id="121" name="Freeform 6">
                    <a:extLst>
                      <a:ext uri="{FF2B5EF4-FFF2-40B4-BE49-F238E27FC236}">
                        <a16:creationId xmlns:a16="http://schemas.microsoft.com/office/drawing/2014/main" id="{8D80501A-E9F2-4FAD-8FBA-87AFF91F43BD}"/>
                      </a:ext>
                    </a:extLst>
                  </p:cNvPr>
                  <p:cNvSpPr/>
                  <p:nvPr/>
                </p:nvSpPr>
                <p:spPr>
                  <a:xfrm rot="18900000" flipH="1">
                    <a:off x="7269457" y="1659303"/>
                    <a:ext cx="1267472" cy="987132"/>
                  </a:xfrm>
                  <a:custGeom>
                    <a:avLst/>
                    <a:gdLst>
                      <a:gd name="connsiteX0" fmla="*/ 565302 w 1267470"/>
                      <a:gd name="connsiteY0" fmla="*/ 17448 h 987132"/>
                      <a:gd name="connsiteX1" fmla="*/ 17448 w 1267470"/>
                      <a:gd name="connsiteY1" fmla="*/ 565302 h 987132"/>
                      <a:gd name="connsiteX2" fmla="*/ 17448 w 1267470"/>
                      <a:gd name="connsiteY2" fmla="*/ 649548 h 987132"/>
                      <a:gd name="connsiteX3" fmla="*/ 355033 w 1267470"/>
                      <a:gd name="connsiteY3" fmla="*/ 987132 h 987132"/>
                      <a:gd name="connsiteX4" fmla="*/ 410967 w 1267470"/>
                      <a:gd name="connsiteY4" fmla="*/ 981494 h 987132"/>
                      <a:gd name="connsiteX5" fmla="*/ 439601 w 1267470"/>
                      <a:gd name="connsiteY5" fmla="*/ 982488 h 987132"/>
                      <a:gd name="connsiteX6" fmla="*/ 268237 w 1267470"/>
                      <a:gd name="connsiteY6" fmla="*/ 811124 h 987132"/>
                      <a:gd name="connsiteX7" fmla="*/ 246533 w 1267470"/>
                      <a:gd name="connsiteY7" fmla="*/ 832828 h 987132"/>
                      <a:gd name="connsiteX8" fmla="*/ 141666 w 1267470"/>
                      <a:gd name="connsiteY8" fmla="*/ 727961 h 987132"/>
                      <a:gd name="connsiteX9" fmla="*/ 163370 w 1267470"/>
                      <a:gd name="connsiteY9" fmla="*/ 706257 h 987132"/>
                      <a:gd name="connsiteX10" fmla="*/ 65935 w 1267470"/>
                      <a:gd name="connsiteY10" fmla="*/ 608822 h 987132"/>
                      <a:gd name="connsiteX11" fmla="*/ 608821 w 1267470"/>
                      <a:gd name="connsiteY11" fmla="*/ 65936 h 987132"/>
                      <a:gd name="connsiteX12" fmla="*/ 1201535 w 1267470"/>
                      <a:gd name="connsiteY12" fmla="*/ 658649 h 987132"/>
                      <a:gd name="connsiteX13" fmla="*/ 1116759 w 1267470"/>
                      <a:gd name="connsiteY13" fmla="*/ 743425 h 987132"/>
                      <a:gd name="connsiteX14" fmla="*/ 1131050 w 1267470"/>
                      <a:gd name="connsiteY14" fmla="*/ 769754 h 987132"/>
                      <a:gd name="connsiteX15" fmla="*/ 1143223 w 1267470"/>
                      <a:gd name="connsiteY15" fmla="*/ 808968 h 987132"/>
                      <a:gd name="connsiteX16" fmla="*/ 1250022 w 1267470"/>
                      <a:gd name="connsiteY16" fmla="*/ 702168 h 987132"/>
                      <a:gd name="connsiteX17" fmla="*/ 1250022 w 1267470"/>
                      <a:gd name="connsiteY17" fmla="*/ 617922 h 987132"/>
                      <a:gd name="connsiteX18" fmla="*/ 649548 w 1267470"/>
                      <a:gd name="connsiteY18" fmla="*/ 17448 h 987132"/>
                      <a:gd name="connsiteX19" fmla="*/ 565302 w 1267470"/>
                      <a:gd name="connsiteY19" fmla="*/ 17448 h 987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67470" h="987132">
                        <a:moveTo>
                          <a:pt x="565302" y="17448"/>
                        </a:moveTo>
                        <a:lnTo>
                          <a:pt x="17448" y="565302"/>
                        </a:lnTo>
                        <a:cubicBezTo>
                          <a:pt x="-5816" y="588565"/>
                          <a:pt x="-5816" y="626284"/>
                          <a:pt x="17448" y="649548"/>
                        </a:cubicBezTo>
                        <a:lnTo>
                          <a:pt x="355033" y="987132"/>
                        </a:lnTo>
                        <a:lnTo>
                          <a:pt x="410967" y="981494"/>
                        </a:lnTo>
                        <a:lnTo>
                          <a:pt x="439601" y="982488"/>
                        </a:lnTo>
                        <a:lnTo>
                          <a:pt x="268237" y="811124"/>
                        </a:lnTo>
                        <a:lnTo>
                          <a:pt x="246533" y="832828"/>
                        </a:lnTo>
                        <a:lnTo>
                          <a:pt x="141666" y="727961"/>
                        </a:lnTo>
                        <a:lnTo>
                          <a:pt x="163370" y="706257"/>
                        </a:lnTo>
                        <a:lnTo>
                          <a:pt x="65935" y="608822"/>
                        </a:lnTo>
                        <a:lnTo>
                          <a:pt x="608821" y="65936"/>
                        </a:lnTo>
                        <a:lnTo>
                          <a:pt x="1201535" y="658649"/>
                        </a:lnTo>
                        <a:lnTo>
                          <a:pt x="1116759" y="743425"/>
                        </a:lnTo>
                        <a:lnTo>
                          <a:pt x="1131050" y="769754"/>
                        </a:lnTo>
                        <a:lnTo>
                          <a:pt x="1143223" y="808968"/>
                        </a:lnTo>
                        <a:lnTo>
                          <a:pt x="1250022" y="702168"/>
                        </a:lnTo>
                        <a:cubicBezTo>
                          <a:pt x="1273286" y="678905"/>
                          <a:pt x="1273286" y="641186"/>
                          <a:pt x="1250022" y="617922"/>
                        </a:cubicBezTo>
                        <a:lnTo>
                          <a:pt x="649548" y="17448"/>
                        </a:lnTo>
                        <a:cubicBezTo>
                          <a:pt x="626284" y="-5816"/>
                          <a:pt x="588566" y="-5816"/>
                          <a:pt x="565302" y="17448"/>
                        </a:cubicBezTo>
                        <a:close/>
                      </a:path>
                    </a:pathLst>
                  </a:custGeom>
                  <a:grpFill/>
                  <a:ln w="3175" cap="flat" cmpd="sng" algn="ctr">
                    <a:noFill/>
                    <a:prstDash val="solid"/>
                    <a:miter lim="800000"/>
                  </a:ln>
                  <a:effectLst/>
                </p:spPr>
                <p:txBody>
                  <a:bodyPr rtlCol="0" anchor="ctr"/>
                  <a:lstStyle/>
                  <a:p>
                    <a:pPr algn="ctr" defTabSz="1219170">
                      <a:defRPr/>
                    </a:pPr>
                    <a:endParaRPr lang="en-GB" sz="2489" kern="0">
                      <a:solidFill>
                        <a:srgbClr val="FFFFFF"/>
                      </a:solidFill>
                      <a:latin typeface="Arial"/>
                      <a:sym typeface="Arial"/>
                    </a:endParaRPr>
                  </a:p>
                </p:txBody>
              </p:sp>
              <p:sp>
                <p:nvSpPr>
                  <p:cNvPr id="122" name="Freeform 7">
                    <a:extLst>
                      <a:ext uri="{FF2B5EF4-FFF2-40B4-BE49-F238E27FC236}">
                        <a16:creationId xmlns:a16="http://schemas.microsoft.com/office/drawing/2014/main" id="{37EFD876-8B0A-41CA-BFF3-715C6FC071FA}"/>
                      </a:ext>
                    </a:extLst>
                  </p:cNvPr>
                  <p:cNvSpPr/>
                  <p:nvPr/>
                </p:nvSpPr>
                <p:spPr>
                  <a:xfrm rot="18900000" flipH="1">
                    <a:off x="7479181" y="1808456"/>
                    <a:ext cx="933680" cy="774497"/>
                  </a:xfrm>
                  <a:custGeom>
                    <a:avLst/>
                    <a:gdLst>
                      <a:gd name="connsiteX0" fmla="*/ 446356 w 933680"/>
                      <a:gd name="connsiteY0" fmla="*/ 0 h 774497"/>
                      <a:gd name="connsiteX1" fmla="*/ 0 w 933680"/>
                      <a:gd name="connsiteY1" fmla="*/ 446356 h 774497"/>
                      <a:gd name="connsiteX2" fmla="*/ 44740 w 933680"/>
                      <a:gd name="connsiteY2" fmla="*/ 491096 h 774497"/>
                      <a:gd name="connsiteX3" fmla="*/ 73512 w 933680"/>
                      <a:gd name="connsiteY3" fmla="*/ 462324 h 774497"/>
                      <a:gd name="connsiteX4" fmla="*/ 178379 w 933680"/>
                      <a:gd name="connsiteY4" fmla="*/ 567191 h 774497"/>
                      <a:gd name="connsiteX5" fmla="*/ 149607 w 933680"/>
                      <a:gd name="connsiteY5" fmla="*/ 595963 h 774497"/>
                      <a:gd name="connsiteX6" fmla="*/ 328142 w 933680"/>
                      <a:gd name="connsiteY6" fmla="*/ 774497 h 774497"/>
                      <a:gd name="connsiteX7" fmla="*/ 326667 w 933680"/>
                      <a:gd name="connsiteY7" fmla="*/ 732002 h 774497"/>
                      <a:gd name="connsiteX8" fmla="*/ 333306 w 933680"/>
                      <a:gd name="connsiteY8" fmla="*/ 666140 h 774497"/>
                      <a:gd name="connsiteX9" fmla="*/ 297108 w 933680"/>
                      <a:gd name="connsiteY9" fmla="*/ 636572 h 774497"/>
                      <a:gd name="connsiteX10" fmla="*/ 297108 w 933680"/>
                      <a:gd name="connsiteY10" fmla="*/ 297108 h 774497"/>
                      <a:gd name="connsiteX11" fmla="*/ 636572 w 933680"/>
                      <a:gd name="connsiteY11" fmla="*/ 297108 h 774497"/>
                      <a:gd name="connsiteX12" fmla="*/ 689301 w 933680"/>
                      <a:gd name="connsiteY12" fmla="*/ 376513 h 774497"/>
                      <a:gd name="connsiteX13" fmla="*/ 697494 w 933680"/>
                      <a:gd name="connsiteY13" fmla="*/ 404158 h 774497"/>
                      <a:gd name="connsiteX14" fmla="*/ 725313 w 933680"/>
                      <a:gd name="connsiteY14" fmla="*/ 406962 h 774497"/>
                      <a:gd name="connsiteX15" fmla="*/ 893052 w 933680"/>
                      <a:gd name="connsiteY15" fmla="*/ 497398 h 774497"/>
                      <a:gd name="connsiteX16" fmla="*/ 906865 w 933680"/>
                      <a:gd name="connsiteY16" fmla="*/ 514139 h 774497"/>
                      <a:gd name="connsiteX17" fmla="*/ 933680 w 933680"/>
                      <a:gd name="connsiteY17" fmla="*/ 487324 h 774497"/>
                      <a:gd name="connsiteX18" fmla="*/ 446356 w 933680"/>
                      <a:gd name="connsiteY18" fmla="*/ 0 h 774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33680" h="774497">
                        <a:moveTo>
                          <a:pt x="446356" y="0"/>
                        </a:moveTo>
                        <a:lnTo>
                          <a:pt x="0" y="446356"/>
                        </a:lnTo>
                        <a:lnTo>
                          <a:pt x="44740" y="491096"/>
                        </a:lnTo>
                        <a:lnTo>
                          <a:pt x="73512" y="462324"/>
                        </a:lnTo>
                        <a:lnTo>
                          <a:pt x="178379" y="567191"/>
                        </a:lnTo>
                        <a:lnTo>
                          <a:pt x="149607" y="595963"/>
                        </a:lnTo>
                        <a:lnTo>
                          <a:pt x="328142" y="774497"/>
                        </a:lnTo>
                        <a:lnTo>
                          <a:pt x="326667" y="732002"/>
                        </a:lnTo>
                        <a:lnTo>
                          <a:pt x="333306" y="666140"/>
                        </a:lnTo>
                        <a:lnTo>
                          <a:pt x="297108" y="636572"/>
                        </a:lnTo>
                        <a:cubicBezTo>
                          <a:pt x="203368" y="542831"/>
                          <a:pt x="203368" y="390849"/>
                          <a:pt x="297108" y="297108"/>
                        </a:cubicBezTo>
                        <a:cubicBezTo>
                          <a:pt x="390849" y="203368"/>
                          <a:pt x="542832" y="203367"/>
                          <a:pt x="636572" y="297108"/>
                        </a:cubicBezTo>
                        <a:cubicBezTo>
                          <a:pt x="660008" y="320543"/>
                          <a:pt x="677584" y="347618"/>
                          <a:pt x="689301" y="376513"/>
                        </a:cubicBezTo>
                        <a:lnTo>
                          <a:pt x="697494" y="404158"/>
                        </a:lnTo>
                        <a:lnTo>
                          <a:pt x="725313" y="406962"/>
                        </a:lnTo>
                        <a:cubicBezTo>
                          <a:pt x="790107" y="420221"/>
                          <a:pt x="848022" y="452367"/>
                          <a:pt x="893052" y="497398"/>
                        </a:cubicBezTo>
                        <a:lnTo>
                          <a:pt x="906865" y="514139"/>
                        </a:lnTo>
                        <a:lnTo>
                          <a:pt x="933680" y="487324"/>
                        </a:lnTo>
                        <a:lnTo>
                          <a:pt x="446356" y="0"/>
                        </a:lnTo>
                        <a:close/>
                      </a:path>
                    </a:pathLst>
                  </a:custGeom>
                  <a:grpFill/>
                  <a:ln w="3175" cap="flat" cmpd="sng" algn="ctr">
                    <a:noFill/>
                    <a:prstDash val="solid"/>
                    <a:miter lim="800000"/>
                  </a:ln>
                  <a:effectLst/>
                </p:spPr>
                <p:txBody>
                  <a:bodyPr rtlCol="0" anchor="ctr"/>
                  <a:lstStyle/>
                  <a:p>
                    <a:pPr algn="ctr" defTabSz="1219170">
                      <a:defRPr/>
                    </a:pPr>
                    <a:endParaRPr lang="en-GB" sz="2489" kern="0">
                      <a:solidFill>
                        <a:srgbClr val="FFFFFF"/>
                      </a:solidFill>
                      <a:latin typeface="Arial"/>
                      <a:sym typeface="Arial"/>
                    </a:endParaRPr>
                  </a:p>
                </p:txBody>
              </p:sp>
              <p:sp>
                <p:nvSpPr>
                  <p:cNvPr id="124" name="Freeform 8">
                    <a:extLst>
                      <a:ext uri="{FF2B5EF4-FFF2-40B4-BE49-F238E27FC236}">
                        <a16:creationId xmlns:a16="http://schemas.microsoft.com/office/drawing/2014/main" id="{5CF933D4-4DF5-4262-9E06-6338F741C80D}"/>
                      </a:ext>
                    </a:extLst>
                  </p:cNvPr>
                  <p:cNvSpPr/>
                  <p:nvPr/>
                </p:nvSpPr>
                <p:spPr>
                  <a:xfrm rot="18900000" flipH="1">
                    <a:off x="7773470" y="2143139"/>
                    <a:ext cx="249391" cy="113260"/>
                  </a:xfrm>
                  <a:custGeom>
                    <a:avLst/>
                    <a:gdLst>
                      <a:gd name="connsiteX0" fmla="*/ 0 w 249391"/>
                      <a:gd name="connsiteY0" fmla="*/ 28314 h 113259"/>
                      <a:gd name="connsiteX1" fmla="*/ 50980 w 249391"/>
                      <a:gd name="connsiteY1" fmla="*/ 79294 h 113259"/>
                      <a:gd name="connsiteX2" fmla="*/ 55573 w 249391"/>
                      <a:gd name="connsiteY2" fmla="*/ 76877 h 113259"/>
                      <a:gd name="connsiteX3" fmla="*/ 169533 w 249391"/>
                      <a:gd name="connsiteY3" fmla="*/ 99983 h 113259"/>
                      <a:gd name="connsiteX4" fmla="*/ 180378 w 249391"/>
                      <a:gd name="connsiteY4" fmla="*/ 113259 h 113259"/>
                      <a:gd name="connsiteX5" fmla="*/ 249391 w 249391"/>
                      <a:gd name="connsiteY5" fmla="*/ 94767 h 113259"/>
                      <a:gd name="connsiteX6" fmla="*/ 240790 w 249391"/>
                      <a:gd name="connsiteY6" fmla="*/ 78422 h 113259"/>
                      <a:gd name="connsiteX7" fmla="*/ 218447 w 249391"/>
                      <a:gd name="connsiteY7" fmla="*/ 51069 h 113259"/>
                      <a:gd name="connsiteX8" fmla="*/ 29543 w 249391"/>
                      <a:gd name="connsiteY8" fmla="*/ 12767 h 113259"/>
                      <a:gd name="connsiteX9" fmla="*/ 0 w 249391"/>
                      <a:gd name="connsiteY9" fmla="*/ 28314 h 113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9391" h="113259">
                        <a:moveTo>
                          <a:pt x="0" y="28314"/>
                        </a:moveTo>
                        <a:lnTo>
                          <a:pt x="50980" y="79294"/>
                        </a:lnTo>
                        <a:lnTo>
                          <a:pt x="55573" y="76877"/>
                        </a:lnTo>
                        <a:cubicBezTo>
                          <a:pt x="93560" y="61472"/>
                          <a:pt x="138725" y="69175"/>
                          <a:pt x="169533" y="99983"/>
                        </a:cubicBezTo>
                        <a:lnTo>
                          <a:pt x="180378" y="113259"/>
                        </a:lnTo>
                        <a:lnTo>
                          <a:pt x="249391" y="94767"/>
                        </a:lnTo>
                        <a:lnTo>
                          <a:pt x="240790" y="78422"/>
                        </a:lnTo>
                        <a:cubicBezTo>
                          <a:pt x="234406" y="68753"/>
                          <a:pt x="226959" y="59580"/>
                          <a:pt x="218447" y="51069"/>
                        </a:cubicBezTo>
                        <a:cubicBezTo>
                          <a:pt x="167378" y="-1"/>
                          <a:pt x="92511" y="-12768"/>
                          <a:pt x="29543" y="12767"/>
                        </a:cubicBezTo>
                        <a:lnTo>
                          <a:pt x="0" y="28314"/>
                        </a:lnTo>
                        <a:close/>
                      </a:path>
                    </a:pathLst>
                  </a:custGeom>
                  <a:grpFill/>
                  <a:ln w="3175" cap="flat" cmpd="sng" algn="ctr">
                    <a:noFill/>
                    <a:prstDash val="solid"/>
                    <a:miter lim="800000"/>
                  </a:ln>
                  <a:effectLst/>
                </p:spPr>
                <p:txBody>
                  <a:bodyPr rtlCol="0" anchor="ctr"/>
                  <a:lstStyle/>
                  <a:p>
                    <a:pPr algn="ctr" defTabSz="1219170">
                      <a:defRPr/>
                    </a:pPr>
                    <a:endParaRPr lang="en-GB" sz="2489" kern="0">
                      <a:solidFill>
                        <a:srgbClr val="FFFFFF"/>
                      </a:solidFill>
                      <a:latin typeface="Arial"/>
                      <a:sym typeface="Arial"/>
                    </a:endParaRPr>
                  </a:p>
                </p:txBody>
              </p:sp>
              <p:sp>
                <p:nvSpPr>
                  <p:cNvPr id="125" name="Freeform 9">
                    <a:extLst>
                      <a:ext uri="{FF2B5EF4-FFF2-40B4-BE49-F238E27FC236}">
                        <a16:creationId xmlns:a16="http://schemas.microsoft.com/office/drawing/2014/main" id="{9771D2B3-3253-419E-8AC8-6067037C0B58}"/>
                      </a:ext>
                    </a:extLst>
                  </p:cNvPr>
                  <p:cNvSpPr/>
                  <p:nvPr/>
                </p:nvSpPr>
                <p:spPr>
                  <a:xfrm rot="18900000" flipH="1">
                    <a:off x="8055347" y="2062632"/>
                    <a:ext cx="97731" cy="227557"/>
                  </a:xfrm>
                  <a:custGeom>
                    <a:avLst/>
                    <a:gdLst>
                      <a:gd name="connsiteX0" fmla="*/ 28314 w 97731"/>
                      <a:gd name="connsiteY0" fmla="*/ 0 h 227558"/>
                      <a:gd name="connsiteX1" fmla="*/ 12767 w 97731"/>
                      <a:gd name="connsiteY1" fmla="*/ 29543 h 227558"/>
                      <a:gd name="connsiteX2" fmla="*/ 51070 w 97731"/>
                      <a:gd name="connsiteY2" fmla="*/ 218447 h 227558"/>
                      <a:gd name="connsiteX3" fmla="*/ 62223 w 97731"/>
                      <a:gd name="connsiteY3" fmla="*/ 227558 h 227558"/>
                      <a:gd name="connsiteX4" fmla="*/ 90851 w 97731"/>
                      <a:gd name="connsiteY4" fmla="*/ 174817 h 227558"/>
                      <a:gd name="connsiteX5" fmla="*/ 97731 w 97731"/>
                      <a:gd name="connsiteY5" fmla="*/ 166478 h 227558"/>
                      <a:gd name="connsiteX6" fmla="*/ 81210 w 97731"/>
                      <a:gd name="connsiteY6" fmla="*/ 144072 h 227558"/>
                      <a:gd name="connsiteX7" fmla="*/ 76877 w 97731"/>
                      <a:gd name="connsiteY7" fmla="*/ 55573 h 227558"/>
                      <a:gd name="connsiteX8" fmla="*/ 79295 w 97731"/>
                      <a:gd name="connsiteY8" fmla="*/ 50980 h 227558"/>
                      <a:gd name="connsiteX9" fmla="*/ 28314 w 97731"/>
                      <a:gd name="connsiteY9" fmla="*/ 0 h 227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7731" h="227558">
                        <a:moveTo>
                          <a:pt x="28314" y="0"/>
                        </a:moveTo>
                        <a:lnTo>
                          <a:pt x="12767" y="29543"/>
                        </a:lnTo>
                        <a:cubicBezTo>
                          <a:pt x="-12767" y="92511"/>
                          <a:pt x="0" y="167378"/>
                          <a:pt x="51070" y="218447"/>
                        </a:cubicBezTo>
                        <a:lnTo>
                          <a:pt x="62223" y="227558"/>
                        </a:lnTo>
                        <a:lnTo>
                          <a:pt x="90851" y="174817"/>
                        </a:lnTo>
                        <a:lnTo>
                          <a:pt x="97731" y="166478"/>
                        </a:lnTo>
                        <a:lnTo>
                          <a:pt x="81210" y="144072"/>
                        </a:lnTo>
                        <a:cubicBezTo>
                          <a:pt x="66768" y="116591"/>
                          <a:pt x="65324" y="84063"/>
                          <a:pt x="76877" y="55573"/>
                        </a:cubicBezTo>
                        <a:lnTo>
                          <a:pt x="79295" y="50980"/>
                        </a:lnTo>
                        <a:lnTo>
                          <a:pt x="28314" y="0"/>
                        </a:lnTo>
                        <a:close/>
                      </a:path>
                    </a:pathLst>
                  </a:custGeom>
                  <a:grpFill/>
                  <a:ln w="3175" cap="flat" cmpd="sng" algn="ctr">
                    <a:noFill/>
                    <a:prstDash val="solid"/>
                    <a:miter lim="800000"/>
                  </a:ln>
                  <a:effectLst/>
                </p:spPr>
                <p:txBody>
                  <a:bodyPr rtlCol="0" anchor="ctr"/>
                  <a:lstStyle/>
                  <a:p>
                    <a:pPr algn="ctr" defTabSz="1219170">
                      <a:defRPr/>
                    </a:pPr>
                    <a:endParaRPr lang="en-GB" sz="2489" kern="0">
                      <a:solidFill>
                        <a:srgbClr val="FFFFFF"/>
                      </a:solidFill>
                      <a:latin typeface="Arial"/>
                      <a:sym typeface="Arial"/>
                    </a:endParaRPr>
                  </a:p>
                </p:txBody>
              </p:sp>
            </p:grpSp>
          </p:grpSp>
        </p:grpSp>
      </p:grpSp>
      <p:pic>
        <p:nvPicPr>
          <p:cNvPr id="126" name="Picture 2" descr="Image result for cyberark logo">
            <a:extLst>
              <a:ext uri="{FF2B5EF4-FFF2-40B4-BE49-F238E27FC236}">
                <a16:creationId xmlns:a16="http://schemas.microsoft.com/office/drawing/2014/main" id="{87AD3C12-19DB-4664-9D1E-CC771804E05D}"/>
              </a:ext>
            </a:extLst>
          </p:cNvPr>
          <p:cNvPicPr>
            <a:picLocks noChangeAspect="1" noChangeArrowheads="1"/>
          </p:cNvPicPr>
          <p:nvPr/>
        </p:nvPicPr>
        <p:blipFill rotWithShape="1">
          <a:blip r:embed="rId9" cstate="print">
            <a:extLst>
              <a:ext uri="{28A0092B-C50C-407E-A947-70E740481C1C}">
                <a14:useLocalDpi xmlns:a14="http://schemas.microsoft.com/office/drawing/2010/main"/>
              </a:ext>
            </a:extLst>
          </a:blip>
          <a:srcRect/>
          <a:stretch/>
        </p:blipFill>
        <p:spPr bwMode="auto">
          <a:xfrm>
            <a:off x="10447921" y="271780"/>
            <a:ext cx="1600024" cy="3552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76653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04605" y="2553126"/>
            <a:ext cx="6654628" cy="1773499"/>
          </a:xfrm>
        </p:spPr>
        <p:txBody>
          <a:bodyPr anchor="ctr">
            <a:normAutofit/>
          </a:bodyPr>
          <a:lstStyle/>
          <a:p>
            <a:r>
              <a:rPr lang="en-US" dirty="0"/>
              <a:t>Azure Authentication Details</a:t>
            </a:r>
          </a:p>
        </p:txBody>
      </p:sp>
    </p:spTree>
    <p:extLst>
      <p:ext uri="{BB962C8B-B14F-4D97-AF65-F5344CB8AC3E}">
        <p14:creationId xmlns:p14="http://schemas.microsoft.com/office/powerpoint/2010/main" val="180724956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80153F-2E26-6B4B-B561-7B02A03668F7}"/>
              </a:ext>
            </a:extLst>
          </p:cNvPr>
          <p:cNvSpPr>
            <a:spLocks noGrp="1"/>
          </p:cNvSpPr>
          <p:nvPr>
            <p:ph type="title"/>
          </p:nvPr>
        </p:nvSpPr>
        <p:spPr>
          <a:xfrm>
            <a:off x="329852" y="327666"/>
            <a:ext cx="11544822" cy="402352"/>
          </a:xfrm>
        </p:spPr>
        <p:txBody>
          <a:bodyPr/>
          <a:lstStyle/>
          <a:p>
            <a:r>
              <a:rPr lang="en-US" dirty="0"/>
              <a:t>Authn-Azure: Identity validated by Azure</a:t>
            </a:r>
          </a:p>
        </p:txBody>
      </p:sp>
      <p:grpSp>
        <p:nvGrpSpPr>
          <p:cNvPr id="51" name="Group 50">
            <a:extLst>
              <a:ext uri="{FF2B5EF4-FFF2-40B4-BE49-F238E27FC236}">
                <a16:creationId xmlns:a16="http://schemas.microsoft.com/office/drawing/2014/main" id="{D8EEF3D5-40A5-6346-BBBF-6F270D386578}"/>
              </a:ext>
            </a:extLst>
          </p:cNvPr>
          <p:cNvGrpSpPr/>
          <p:nvPr/>
        </p:nvGrpSpPr>
        <p:grpSpPr>
          <a:xfrm>
            <a:off x="2714210" y="730018"/>
            <a:ext cx="7459437" cy="5574089"/>
            <a:chOff x="4122963" y="1110343"/>
            <a:chExt cx="7459437" cy="5574089"/>
          </a:xfrm>
        </p:grpSpPr>
        <p:sp>
          <p:nvSpPr>
            <p:cNvPr id="52" name="Rounded Rectangle 51">
              <a:extLst>
                <a:ext uri="{FF2B5EF4-FFF2-40B4-BE49-F238E27FC236}">
                  <a16:creationId xmlns:a16="http://schemas.microsoft.com/office/drawing/2014/main" id="{CD0EEF2D-7DA5-1945-9E05-BF01753B9AC8}"/>
                </a:ext>
              </a:extLst>
            </p:cNvPr>
            <p:cNvSpPr/>
            <p:nvPr/>
          </p:nvSpPr>
          <p:spPr>
            <a:xfrm>
              <a:off x="4122963" y="1110343"/>
              <a:ext cx="5257401" cy="5574089"/>
            </a:xfrm>
            <a:prstGeom prst="roundRect">
              <a:avLst>
                <a:gd name="adj" fmla="val 8038"/>
              </a:avLst>
            </a:prstGeom>
            <a:noFill/>
            <a:ln w="12700" cap="flat" cmpd="sng" algn="ctr">
              <a:solidFill>
                <a:srgbClr val="57A0EC"/>
              </a:solidFill>
              <a:prstDash val="solid"/>
            </a:ln>
            <a:effectLst/>
          </p:spPr>
          <p:txBody>
            <a:bodyPr rtlCol="0" anchor="t" anchorCtr="0"/>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57A0EC"/>
                </a:solidFill>
                <a:effectLst/>
                <a:uLnTx/>
                <a:uFillTx/>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57A0EC"/>
                </a:solidFill>
                <a:effectLst/>
                <a:uLnTx/>
                <a:uFillTx/>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57A0EC"/>
                </a:solidFill>
                <a:effectLst/>
                <a:uLnTx/>
                <a:uFillTx/>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57A0EC"/>
                  </a:solidFill>
                  <a:effectLst/>
                  <a:uLnTx/>
                  <a:uFillTx/>
                  <a:latin typeface="Calibri"/>
                  <a:ea typeface="+mn-ea"/>
                  <a:cs typeface="+mn-cs"/>
                </a:rPr>
                <a:t>Instance Metadata Service (IMDS)</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sng" strike="noStrike" kern="0" cap="none" spc="0" normalizeH="0" baseline="0" noProof="0" dirty="0">
                  <a:ln>
                    <a:noFill/>
                  </a:ln>
                  <a:solidFill>
                    <a:srgbClr val="57A0EC"/>
                  </a:solidFill>
                  <a:effectLst/>
                  <a:uLnTx/>
                  <a:uFillTx/>
                  <a:latin typeface="Calibri"/>
                  <a:ea typeface="+mn-ea"/>
                  <a:cs typeface="+mn-cs"/>
                </a:rPr>
                <a:t>http://169.254.169.254/metadata/identity/oauth2/</a:t>
              </a:r>
              <a:r>
                <a:rPr kumimoji="0" lang="en-US" sz="1400" b="0" i="0" u="sng" strike="noStrike" kern="0" cap="none" spc="0" normalizeH="0" baseline="0" noProof="0" dirty="0" err="1">
                  <a:ln>
                    <a:noFill/>
                  </a:ln>
                  <a:solidFill>
                    <a:srgbClr val="57A0EC"/>
                  </a:solidFill>
                  <a:effectLst/>
                  <a:uLnTx/>
                  <a:uFillTx/>
                  <a:latin typeface="Calibri"/>
                  <a:ea typeface="+mn-ea"/>
                  <a:cs typeface="+mn-cs"/>
                </a:rPr>
                <a:t>token?api-version</a:t>
              </a:r>
              <a:r>
                <a:rPr kumimoji="0" lang="en-US" sz="1400" b="0" i="0" u="sng" strike="noStrike" kern="0" cap="none" spc="0" normalizeH="0" baseline="0" noProof="0" dirty="0">
                  <a:ln>
                    <a:noFill/>
                  </a:ln>
                  <a:solidFill>
                    <a:srgbClr val="57A0EC"/>
                  </a:solidFill>
                  <a:effectLst/>
                  <a:uLnTx/>
                  <a:uFillTx/>
                  <a:latin typeface="Calibri"/>
                  <a:ea typeface="+mn-ea"/>
                  <a:cs typeface="+mn-cs"/>
                </a:rPr>
                <a:t>=2018-02-01&amp;resource=https://</a:t>
              </a:r>
              <a:r>
                <a:rPr kumimoji="0" lang="en-US" sz="1400" b="0" i="0" u="sng" strike="noStrike" kern="0" cap="none" spc="0" normalizeH="0" baseline="0" noProof="0" dirty="0" err="1">
                  <a:ln>
                    <a:noFill/>
                  </a:ln>
                  <a:solidFill>
                    <a:srgbClr val="57A0EC"/>
                  </a:solidFill>
                  <a:effectLst/>
                  <a:uLnTx/>
                  <a:uFillTx/>
                  <a:latin typeface="Calibri"/>
                  <a:ea typeface="+mn-ea"/>
                  <a:cs typeface="+mn-cs"/>
                </a:rPr>
                <a:t>management.azure.com</a:t>
              </a:r>
              <a:r>
                <a:rPr kumimoji="0" lang="en-US" sz="1400" b="0" i="0" u="sng" strike="noStrike" kern="0" cap="none" spc="0" normalizeH="0" baseline="0" noProof="0" dirty="0">
                  <a:ln>
                    <a:noFill/>
                  </a:ln>
                  <a:solidFill>
                    <a:srgbClr val="57A0EC"/>
                  </a:solidFill>
                  <a:effectLst/>
                  <a:uLnTx/>
                  <a:uFillTx/>
                  <a:latin typeface="Calibri"/>
                  <a:ea typeface="+mn-ea"/>
                  <a:cs typeface="+mn-cs"/>
                </a:rPr>
                <a:t>/</a:t>
              </a:r>
            </a:p>
          </p:txBody>
        </p:sp>
        <p:pic>
          <p:nvPicPr>
            <p:cNvPr id="53" name="Picture 52">
              <a:extLst>
                <a:ext uri="{FF2B5EF4-FFF2-40B4-BE49-F238E27FC236}">
                  <a16:creationId xmlns:a16="http://schemas.microsoft.com/office/drawing/2014/main" id="{1254FFCF-E1E1-2E45-BFF0-C61801636D54}"/>
                </a:ext>
              </a:extLst>
            </p:cNvPr>
            <p:cNvPicPr>
              <a:picLocks noChangeAspect="1"/>
            </p:cNvPicPr>
            <p:nvPr/>
          </p:nvPicPr>
          <p:blipFill rotWithShape="1">
            <a:blip r:embed="rId3"/>
            <a:srcRect l="6070" t="36804" r="6216" b="36181"/>
            <a:stretch/>
          </p:blipFill>
          <p:spPr>
            <a:xfrm>
              <a:off x="5503497" y="1171581"/>
              <a:ext cx="2305737" cy="710147"/>
            </a:xfrm>
            <a:prstGeom prst="rect">
              <a:avLst/>
            </a:prstGeom>
          </p:spPr>
        </p:pic>
        <p:grpSp>
          <p:nvGrpSpPr>
            <p:cNvPr id="54" name="Group 53">
              <a:extLst>
                <a:ext uri="{FF2B5EF4-FFF2-40B4-BE49-F238E27FC236}">
                  <a16:creationId xmlns:a16="http://schemas.microsoft.com/office/drawing/2014/main" id="{68996A4C-94BE-AE44-AF96-1AC6F1E24444}"/>
                </a:ext>
              </a:extLst>
            </p:cNvPr>
            <p:cNvGrpSpPr/>
            <p:nvPr/>
          </p:nvGrpSpPr>
          <p:grpSpPr>
            <a:xfrm>
              <a:off x="9681251" y="4373911"/>
              <a:ext cx="1462307" cy="1619004"/>
              <a:chOff x="5290813" y="1414226"/>
              <a:chExt cx="1472688" cy="1630498"/>
            </a:xfrm>
          </p:grpSpPr>
          <p:sp>
            <p:nvSpPr>
              <p:cNvPr id="63" name="Shape 187">
                <a:extLst>
                  <a:ext uri="{FF2B5EF4-FFF2-40B4-BE49-F238E27FC236}">
                    <a16:creationId xmlns:a16="http://schemas.microsoft.com/office/drawing/2014/main" id="{74B4C492-CA97-7643-AC20-F219A25D8469}"/>
                  </a:ext>
                </a:extLst>
              </p:cNvPr>
              <p:cNvSpPr txBox="1"/>
              <p:nvPr/>
            </p:nvSpPr>
            <p:spPr>
              <a:xfrm>
                <a:off x="5290813" y="1414226"/>
                <a:ext cx="1472688" cy="139482"/>
              </a:xfrm>
              <a:prstGeom prst="rect">
                <a:avLst/>
              </a:prstGeom>
              <a:noFill/>
              <a:ln>
                <a:noFill/>
              </a:ln>
            </p:spPr>
            <p:txBody>
              <a:bodyPr wrap="square" lIns="0" tIns="0" rIns="0" bIns="0" anchor="t" anchorCtr="0">
                <a:spAutoFit/>
              </a:bodyPr>
              <a:lstStyle/>
              <a:p>
                <a:pPr marL="0" marR="0" lvl="0" indent="0" algn="ctr" defTabSz="914400" eaLnBrk="1" fontAlgn="auto" latinLnBrk="0" hangingPunct="1">
                  <a:lnSpc>
                    <a:spcPct val="100000"/>
                  </a:lnSpc>
                  <a:spcBef>
                    <a:spcPts val="0"/>
                  </a:spcBef>
                  <a:spcAft>
                    <a:spcPts val="0"/>
                  </a:spcAft>
                  <a:buClrTx/>
                  <a:buSzPct val="25000"/>
                  <a:buFontTx/>
                  <a:buNone/>
                  <a:tabLst/>
                  <a:defRPr/>
                </a:pPr>
                <a:r>
                  <a:rPr kumimoji="0" lang="en-US" sz="900" b="1" i="0" u="none" strike="noStrike" kern="0" cap="none" spc="0" normalizeH="0" baseline="0" noProof="0" dirty="0">
                    <a:ln>
                      <a:noFill/>
                    </a:ln>
                    <a:solidFill>
                      <a:srgbClr val="224982"/>
                    </a:solidFill>
                    <a:effectLst/>
                    <a:uLnTx/>
                    <a:uFillTx/>
                    <a:latin typeface="Century Gothic"/>
                    <a:ea typeface="Calibri"/>
                    <a:cs typeface="Century Gothic"/>
                    <a:sym typeface="Calibri"/>
                  </a:rPr>
                  <a:t>CyberArk </a:t>
                </a:r>
                <a:r>
                  <a:rPr kumimoji="0" lang="en-US" sz="900" b="1" i="0" u="none" strike="noStrike" kern="0" cap="none" spc="0" normalizeH="0" baseline="0" noProof="0" dirty="0" err="1">
                    <a:ln>
                      <a:noFill/>
                    </a:ln>
                    <a:solidFill>
                      <a:srgbClr val="224982"/>
                    </a:solidFill>
                    <a:effectLst/>
                    <a:uLnTx/>
                    <a:uFillTx/>
                    <a:latin typeface="Century Gothic"/>
                    <a:ea typeface="Calibri"/>
                    <a:cs typeface="Century Gothic"/>
                    <a:sym typeface="Calibri"/>
                  </a:rPr>
                  <a:t>Conjur</a:t>
                </a:r>
                <a:endParaRPr kumimoji="0" lang="en-US" sz="900" b="1" i="0" u="none" strike="noStrike" kern="0" cap="none" spc="0" normalizeH="0" baseline="0" noProof="0" dirty="0">
                  <a:ln>
                    <a:noFill/>
                  </a:ln>
                  <a:solidFill>
                    <a:srgbClr val="224982"/>
                  </a:solidFill>
                  <a:effectLst/>
                  <a:uLnTx/>
                  <a:uFillTx/>
                  <a:latin typeface="Century Gothic"/>
                  <a:ea typeface="Calibri"/>
                  <a:cs typeface="Century Gothic"/>
                  <a:sym typeface="Calibri"/>
                </a:endParaRPr>
              </a:p>
            </p:txBody>
          </p:sp>
          <p:sp>
            <p:nvSpPr>
              <p:cNvPr id="64" name="Freeform 63">
                <a:extLst>
                  <a:ext uri="{FF2B5EF4-FFF2-40B4-BE49-F238E27FC236}">
                    <a16:creationId xmlns:a16="http://schemas.microsoft.com/office/drawing/2014/main" id="{C21E6B2A-4954-6447-99B5-CA0010C33E8C}"/>
                  </a:ext>
                </a:extLst>
              </p:cNvPr>
              <p:cNvSpPr/>
              <p:nvPr/>
            </p:nvSpPr>
            <p:spPr>
              <a:xfrm>
                <a:off x="5475580" y="1671334"/>
                <a:ext cx="1103156" cy="1194992"/>
              </a:xfrm>
              <a:custGeom>
                <a:avLst/>
                <a:gdLst>
                  <a:gd name="connsiteX0" fmla="*/ 105799 w 1587617"/>
                  <a:gd name="connsiteY0" fmla="*/ 0 h 1719782"/>
                  <a:gd name="connsiteX1" fmla="*/ 1481818 w 1587617"/>
                  <a:gd name="connsiteY1" fmla="*/ 0 h 1719782"/>
                  <a:gd name="connsiteX2" fmla="*/ 1587617 w 1587617"/>
                  <a:gd name="connsiteY2" fmla="*/ 105799 h 1719782"/>
                  <a:gd name="connsiteX3" fmla="*/ 1587617 w 1587617"/>
                  <a:gd name="connsiteY3" fmla="*/ 782397 h 1719782"/>
                  <a:gd name="connsiteX4" fmla="*/ 1587606 w 1587617"/>
                  <a:gd name="connsiteY4" fmla="*/ 782394 h 1719782"/>
                  <a:gd name="connsiteX5" fmla="*/ 1516145 w 1587617"/>
                  <a:gd name="connsiteY5" fmla="*/ 775190 h 1719782"/>
                  <a:gd name="connsiteX6" fmla="*/ 1475581 w 1587617"/>
                  <a:gd name="connsiteY6" fmla="*/ 779279 h 1719782"/>
                  <a:gd name="connsiteX7" fmla="*/ 1475581 w 1587617"/>
                  <a:gd name="connsiteY7" fmla="*/ 623658 h 1719782"/>
                  <a:gd name="connsiteX8" fmla="*/ 1530093 w 1587617"/>
                  <a:gd name="connsiteY8" fmla="*/ 623658 h 1719782"/>
                  <a:gd name="connsiteX9" fmla="*/ 1530093 w 1587617"/>
                  <a:gd name="connsiteY9" fmla="*/ 360268 h 1719782"/>
                  <a:gd name="connsiteX10" fmla="*/ 1475581 w 1587617"/>
                  <a:gd name="connsiteY10" fmla="*/ 360268 h 1719782"/>
                  <a:gd name="connsiteX11" fmla="*/ 1475581 w 1587617"/>
                  <a:gd name="connsiteY11" fmla="*/ 115545 h 1719782"/>
                  <a:gd name="connsiteX12" fmla="*/ 112037 w 1587617"/>
                  <a:gd name="connsiteY12" fmla="*/ 115545 h 1719782"/>
                  <a:gd name="connsiteX13" fmla="*/ 112037 w 1587617"/>
                  <a:gd name="connsiteY13" fmla="*/ 1604237 h 1719782"/>
                  <a:gd name="connsiteX14" fmla="*/ 1350446 w 1587617"/>
                  <a:gd name="connsiteY14" fmla="*/ 1604237 h 1719782"/>
                  <a:gd name="connsiteX15" fmla="*/ 1350315 w 1587617"/>
                  <a:gd name="connsiteY15" fmla="*/ 1719782 h 1719782"/>
                  <a:gd name="connsiteX16" fmla="*/ 105799 w 1587617"/>
                  <a:gd name="connsiteY16" fmla="*/ 1719782 h 1719782"/>
                  <a:gd name="connsiteX17" fmla="*/ 0 w 1587617"/>
                  <a:gd name="connsiteY17" fmla="*/ 1613983 h 1719782"/>
                  <a:gd name="connsiteX18" fmla="*/ 0 w 1587617"/>
                  <a:gd name="connsiteY18" fmla="*/ 105799 h 1719782"/>
                  <a:gd name="connsiteX19" fmla="*/ 105799 w 1587617"/>
                  <a:gd name="connsiteY19" fmla="*/ 0 h 1719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87617" h="1719782">
                    <a:moveTo>
                      <a:pt x="105799" y="0"/>
                    </a:moveTo>
                    <a:lnTo>
                      <a:pt x="1481818" y="0"/>
                    </a:lnTo>
                    <a:cubicBezTo>
                      <a:pt x="1540249" y="0"/>
                      <a:pt x="1587617" y="47368"/>
                      <a:pt x="1587617" y="105799"/>
                    </a:cubicBezTo>
                    <a:lnTo>
                      <a:pt x="1587617" y="782397"/>
                    </a:lnTo>
                    <a:lnTo>
                      <a:pt x="1587606" y="782394"/>
                    </a:lnTo>
                    <a:cubicBezTo>
                      <a:pt x="1564524" y="777671"/>
                      <a:pt x="1540624" y="775190"/>
                      <a:pt x="1516145" y="775190"/>
                    </a:cubicBezTo>
                    <a:lnTo>
                      <a:pt x="1475581" y="779279"/>
                    </a:lnTo>
                    <a:lnTo>
                      <a:pt x="1475581" y="623658"/>
                    </a:lnTo>
                    <a:lnTo>
                      <a:pt x="1530093" y="623658"/>
                    </a:lnTo>
                    <a:lnTo>
                      <a:pt x="1530093" y="360268"/>
                    </a:lnTo>
                    <a:lnTo>
                      <a:pt x="1475581" y="360268"/>
                    </a:lnTo>
                    <a:lnTo>
                      <a:pt x="1475581" y="115545"/>
                    </a:lnTo>
                    <a:lnTo>
                      <a:pt x="112037" y="115545"/>
                    </a:lnTo>
                    <a:lnTo>
                      <a:pt x="112037" y="1604237"/>
                    </a:lnTo>
                    <a:lnTo>
                      <a:pt x="1350446" y="1604237"/>
                    </a:lnTo>
                    <a:lnTo>
                      <a:pt x="1350315" y="1719782"/>
                    </a:lnTo>
                    <a:lnTo>
                      <a:pt x="105799" y="1719782"/>
                    </a:lnTo>
                    <a:cubicBezTo>
                      <a:pt x="47368" y="1719782"/>
                      <a:pt x="0" y="1672414"/>
                      <a:pt x="0" y="1613983"/>
                    </a:cubicBezTo>
                    <a:lnTo>
                      <a:pt x="0" y="105799"/>
                    </a:lnTo>
                    <a:cubicBezTo>
                      <a:pt x="0" y="47368"/>
                      <a:pt x="47368" y="0"/>
                      <a:pt x="105799" y="0"/>
                    </a:cubicBezTo>
                    <a:close/>
                  </a:path>
                </a:pathLst>
              </a:custGeom>
              <a:solidFill>
                <a:srgbClr val="224982"/>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100" b="0" i="0" u="none" strike="noStrike" kern="0" cap="none" spc="0" normalizeH="0" baseline="0" noProof="0">
                  <a:ln>
                    <a:noFill/>
                  </a:ln>
                  <a:solidFill>
                    <a:srgbClr val="FFFFFF"/>
                  </a:solidFill>
                  <a:effectLst/>
                  <a:uLnTx/>
                  <a:uFillTx/>
                  <a:latin typeface="Calibri"/>
                  <a:ea typeface="+mn-ea"/>
                  <a:cs typeface="+mn-cs"/>
                  <a:sym typeface="Arial"/>
                </a:endParaRPr>
              </a:p>
            </p:txBody>
          </p:sp>
          <p:sp>
            <p:nvSpPr>
              <p:cNvPr id="65" name="Freeform 64">
                <a:extLst>
                  <a:ext uri="{FF2B5EF4-FFF2-40B4-BE49-F238E27FC236}">
                    <a16:creationId xmlns:a16="http://schemas.microsoft.com/office/drawing/2014/main" id="{F8262578-AE2D-F647-8693-D25FF086EA59}"/>
                  </a:ext>
                </a:extLst>
              </p:cNvPr>
              <p:cNvSpPr/>
              <p:nvPr/>
            </p:nvSpPr>
            <p:spPr>
              <a:xfrm>
                <a:off x="5637662" y="1843586"/>
                <a:ext cx="778991" cy="850489"/>
              </a:xfrm>
              <a:custGeom>
                <a:avLst/>
                <a:gdLst>
                  <a:gd name="connsiteX0" fmla="*/ 0 w 1121094"/>
                  <a:gd name="connsiteY0" fmla="*/ 0 h 1223989"/>
                  <a:gd name="connsiteX1" fmla="*/ 1121094 w 1121094"/>
                  <a:gd name="connsiteY1" fmla="*/ 0 h 1223989"/>
                  <a:gd name="connsiteX2" fmla="*/ 1121094 w 1121094"/>
                  <a:gd name="connsiteY2" fmla="*/ 112371 h 1223989"/>
                  <a:gd name="connsiteX3" fmla="*/ 1048829 w 1121094"/>
                  <a:gd name="connsiteY3" fmla="*/ 112371 h 1223989"/>
                  <a:gd name="connsiteX4" fmla="*/ 1048829 w 1121094"/>
                  <a:gd name="connsiteY4" fmla="*/ 375761 h 1223989"/>
                  <a:gd name="connsiteX5" fmla="*/ 1121094 w 1121094"/>
                  <a:gd name="connsiteY5" fmla="*/ 375761 h 1223989"/>
                  <a:gd name="connsiteX6" fmla="*/ 1121094 w 1121094"/>
                  <a:gd name="connsiteY6" fmla="*/ 568059 h 1223989"/>
                  <a:gd name="connsiteX7" fmla="*/ 1084632 w 1121094"/>
                  <a:gd name="connsiteY7" fmla="*/ 587850 h 1223989"/>
                  <a:gd name="connsiteX8" fmla="*/ 988856 w 1121094"/>
                  <a:gd name="connsiteY8" fmla="*/ 683626 h 1223989"/>
                  <a:gd name="connsiteX9" fmla="*/ 974309 w 1121094"/>
                  <a:gd name="connsiteY9" fmla="*/ 710428 h 1223989"/>
                  <a:gd name="connsiteX10" fmla="*/ 978194 w 1121094"/>
                  <a:gd name="connsiteY10" fmla="*/ 697911 h 1223989"/>
                  <a:gd name="connsiteX11" fmla="*/ 986855 w 1121094"/>
                  <a:gd name="connsiteY11" fmla="*/ 611995 h 1223989"/>
                  <a:gd name="connsiteX12" fmla="*/ 560547 w 1121094"/>
                  <a:gd name="connsiteY12" fmla="*/ 185687 h 1223989"/>
                  <a:gd name="connsiteX13" fmla="*/ 134239 w 1121094"/>
                  <a:gd name="connsiteY13" fmla="*/ 611995 h 1223989"/>
                  <a:gd name="connsiteX14" fmla="*/ 560547 w 1121094"/>
                  <a:gd name="connsiteY14" fmla="*/ 1038302 h 1223989"/>
                  <a:gd name="connsiteX15" fmla="*/ 914048 w 1121094"/>
                  <a:gd name="connsiteY15" fmla="*/ 850347 h 1223989"/>
                  <a:gd name="connsiteX16" fmla="*/ 935453 w 1121094"/>
                  <a:gd name="connsiteY16" fmla="*/ 810912 h 1223989"/>
                  <a:gd name="connsiteX17" fmla="*/ 928299 w 1121094"/>
                  <a:gd name="connsiteY17" fmla="*/ 881877 h 1223989"/>
                  <a:gd name="connsiteX18" fmla="*/ 1032155 w 1121094"/>
                  <a:gd name="connsiteY18" fmla="*/ 1132606 h 1223989"/>
                  <a:gd name="connsiteX19" fmla="*/ 1050089 w 1121094"/>
                  <a:gd name="connsiteY19" fmla="*/ 1147403 h 1223989"/>
                  <a:gd name="connsiteX20" fmla="*/ 1042171 w 1121094"/>
                  <a:gd name="connsiteY20" fmla="*/ 1166519 h 1223989"/>
                  <a:gd name="connsiteX21" fmla="*/ 1052706 w 1121094"/>
                  <a:gd name="connsiteY21" fmla="*/ 1191954 h 1223989"/>
                  <a:gd name="connsiteX22" fmla="*/ 1084742 w 1121094"/>
                  <a:gd name="connsiteY22" fmla="*/ 1223989 h 1223989"/>
                  <a:gd name="connsiteX23" fmla="*/ 0 w 1121094"/>
                  <a:gd name="connsiteY23" fmla="*/ 1223989 h 1223989"/>
                  <a:gd name="connsiteX24" fmla="*/ 0 w 1121094"/>
                  <a:gd name="connsiteY24" fmla="*/ 0 h 1223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121094" h="1223989">
                    <a:moveTo>
                      <a:pt x="0" y="0"/>
                    </a:moveTo>
                    <a:lnTo>
                      <a:pt x="1121094" y="0"/>
                    </a:lnTo>
                    <a:lnTo>
                      <a:pt x="1121094" y="112371"/>
                    </a:lnTo>
                    <a:lnTo>
                      <a:pt x="1048829" y="112371"/>
                    </a:lnTo>
                    <a:lnTo>
                      <a:pt x="1048829" y="375761"/>
                    </a:lnTo>
                    <a:lnTo>
                      <a:pt x="1121094" y="375761"/>
                    </a:lnTo>
                    <a:lnTo>
                      <a:pt x="1121094" y="568059"/>
                    </a:lnTo>
                    <a:lnTo>
                      <a:pt x="1084632" y="587850"/>
                    </a:lnTo>
                    <a:cubicBezTo>
                      <a:pt x="1046904" y="613339"/>
                      <a:pt x="1014345" y="645898"/>
                      <a:pt x="988856" y="683626"/>
                    </a:cubicBezTo>
                    <a:lnTo>
                      <a:pt x="974309" y="710428"/>
                    </a:lnTo>
                    <a:lnTo>
                      <a:pt x="978194" y="697911"/>
                    </a:lnTo>
                    <a:cubicBezTo>
                      <a:pt x="983873" y="670159"/>
                      <a:pt x="986855" y="641425"/>
                      <a:pt x="986855" y="611995"/>
                    </a:cubicBezTo>
                    <a:cubicBezTo>
                      <a:pt x="986855" y="376551"/>
                      <a:pt x="795991" y="185687"/>
                      <a:pt x="560547" y="185687"/>
                    </a:cubicBezTo>
                    <a:cubicBezTo>
                      <a:pt x="325104" y="185687"/>
                      <a:pt x="134239" y="376551"/>
                      <a:pt x="134239" y="611995"/>
                    </a:cubicBezTo>
                    <a:cubicBezTo>
                      <a:pt x="134239" y="847438"/>
                      <a:pt x="325104" y="1038302"/>
                      <a:pt x="560547" y="1038302"/>
                    </a:cubicBezTo>
                    <a:cubicBezTo>
                      <a:pt x="707700" y="1038302"/>
                      <a:pt x="837438" y="963746"/>
                      <a:pt x="914048" y="850347"/>
                    </a:cubicBezTo>
                    <a:lnTo>
                      <a:pt x="935453" y="810912"/>
                    </a:lnTo>
                    <a:lnTo>
                      <a:pt x="928299" y="881877"/>
                    </a:lnTo>
                    <a:cubicBezTo>
                      <a:pt x="928299" y="979793"/>
                      <a:pt x="967987" y="1068439"/>
                      <a:pt x="1032155" y="1132606"/>
                    </a:cubicBezTo>
                    <a:lnTo>
                      <a:pt x="1050089" y="1147403"/>
                    </a:lnTo>
                    <a:lnTo>
                      <a:pt x="1042171" y="1166519"/>
                    </a:lnTo>
                    <a:cubicBezTo>
                      <a:pt x="1042171" y="1175725"/>
                      <a:pt x="1045683" y="1184930"/>
                      <a:pt x="1052706" y="1191954"/>
                    </a:cubicBezTo>
                    <a:lnTo>
                      <a:pt x="1084742" y="1223989"/>
                    </a:lnTo>
                    <a:lnTo>
                      <a:pt x="0" y="1223989"/>
                    </a:lnTo>
                    <a:lnTo>
                      <a:pt x="0" y="0"/>
                    </a:lnTo>
                    <a:close/>
                  </a:path>
                </a:pathLst>
              </a:custGeom>
              <a:solidFill>
                <a:srgbClr val="224982"/>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100" b="0" i="0" u="none" strike="noStrike" kern="0" cap="none" spc="0" normalizeH="0" baseline="0" noProof="0">
                  <a:ln>
                    <a:noFill/>
                  </a:ln>
                  <a:solidFill>
                    <a:srgbClr val="FFFFFF"/>
                  </a:solidFill>
                  <a:effectLst/>
                  <a:uLnTx/>
                  <a:uFillTx/>
                  <a:latin typeface="Calibri"/>
                  <a:ea typeface="+mn-ea"/>
                  <a:cs typeface="+mn-cs"/>
                  <a:sym typeface="Arial"/>
                </a:endParaRPr>
              </a:p>
            </p:txBody>
          </p:sp>
          <p:sp>
            <p:nvSpPr>
              <p:cNvPr id="66" name="Freeform 65">
                <a:extLst>
                  <a:ext uri="{FF2B5EF4-FFF2-40B4-BE49-F238E27FC236}">
                    <a16:creationId xmlns:a16="http://schemas.microsoft.com/office/drawing/2014/main" id="{92EAC560-3136-7F40-8ED9-D9535B1A0D3D}"/>
                  </a:ext>
                </a:extLst>
              </p:cNvPr>
              <p:cNvSpPr/>
              <p:nvPr/>
            </p:nvSpPr>
            <p:spPr>
              <a:xfrm>
                <a:off x="6345942" y="2271419"/>
                <a:ext cx="371912" cy="773305"/>
              </a:xfrm>
              <a:custGeom>
                <a:avLst/>
                <a:gdLst>
                  <a:gd name="connsiteX0" fmla="*/ 601292 w 1208199"/>
                  <a:gd name="connsiteY0" fmla="*/ 204378 h 2512169"/>
                  <a:gd name="connsiteX1" fmla="*/ 399823 w 1208199"/>
                  <a:gd name="connsiteY1" fmla="*/ 405847 h 2512169"/>
                  <a:gd name="connsiteX2" fmla="*/ 601292 w 1208199"/>
                  <a:gd name="connsiteY2" fmla="*/ 607316 h 2512169"/>
                  <a:gd name="connsiteX3" fmla="*/ 802761 w 1208199"/>
                  <a:gd name="connsiteY3" fmla="*/ 405847 h 2512169"/>
                  <a:gd name="connsiteX4" fmla="*/ 601292 w 1208199"/>
                  <a:gd name="connsiteY4" fmla="*/ 204378 h 2512169"/>
                  <a:gd name="connsiteX5" fmla="*/ 604100 w 1208199"/>
                  <a:gd name="connsiteY5" fmla="*/ 0 h 2512169"/>
                  <a:gd name="connsiteX6" fmla="*/ 1208199 w 1208199"/>
                  <a:gd name="connsiteY6" fmla="*/ 604099 h 2512169"/>
                  <a:gd name="connsiteX7" fmla="*/ 941857 w 1208199"/>
                  <a:gd name="connsiteY7" fmla="*/ 1105028 h 2512169"/>
                  <a:gd name="connsiteX8" fmla="*/ 877420 w 1208199"/>
                  <a:gd name="connsiteY8" fmla="*/ 1140003 h 2512169"/>
                  <a:gd name="connsiteX9" fmla="*/ 944307 w 1208199"/>
                  <a:gd name="connsiteY9" fmla="*/ 1206890 h 2512169"/>
                  <a:gd name="connsiteX10" fmla="*/ 944307 w 1208199"/>
                  <a:gd name="connsiteY10" fmla="*/ 1290420 h 2512169"/>
                  <a:gd name="connsiteX11" fmla="*/ 827261 w 1208199"/>
                  <a:gd name="connsiteY11" fmla="*/ 1407466 h 2512169"/>
                  <a:gd name="connsiteX12" fmla="*/ 827261 w 1208199"/>
                  <a:gd name="connsiteY12" fmla="*/ 1433607 h 2512169"/>
                  <a:gd name="connsiteX13" fmla="*/ 895049 w 1208199"/>
                  <a:gd name="connsiteY13" fmla="*/ 1501394 h 2512169"/>
                  <a:gd name="connsiteX14" fmla="*/ 895049 w 1208199"/>
                  <a:gd name="connsiteY14" fmla="*/ 1595984 h 2512169"/>
                  <a:gd name="connsiteX15" fmla="*/ 827261 w 1208199"/>
                  <a:gd name="connsiteY15" fmla="*/ 1663771 h 2512169"/>
                  <a:gd name="connsiteX16" fmla="*/ 827261 w 1208199"/>
                  <a:gd name="connsiteY16" fmla="*/ 1704646 h 2512169"/>
                  <a:gd name="connsiteX17" fmla="*/ 895048 w 1208199"/>
                  <a:gd name="connsiteY17" fmla="*/ 1772433 h 2512169"/>
                  <a:gd name="connsiteX18" fmla="*/ 895048 w 1208199"/>
                  <a:gd name="connsiteY18" fmla="*/ 1867023 h 2512169"/>
                  <a:gd name="connsiteX19" fmla="*/ 827261 w 1208199"/>
                  <a:gd name="connsiteY19" fmla="*/ 1934810 h 2512169"/>
                  <a:gd name="connsiteX20" fmla="*/ 827261 w 1208199"/>
                  <a:gd name="connsiteY20" fmla="*/ 1976018 h 2512169"/>
                  <a:gd name="connsiteX21" fmla="*/ 895046 w 1208199"/>
                  <a:gd name="connsiteY21" fmla="*/ 2043804 h 2512169"/>
                  <a:gd name="connsiteX22" fmla="*/ 895046 w 1208199"/>
                  <a:gd name="connsiteY22" fmla="*/ 2138393 h 2512169"/>
                  <a:gd name="connsiteX23" fmla="*/ 827261 w 1208199"/>
                  <a:gd name="connsiteY23" fmla="*/ 2206179 h 2512169"/>
                  <a:gd name="connsiteX24" fmla="*/ 827261 w 1208199"/>
                  <a:gd name="connsiteY24" fmla="*/ 2280797 h 2512169"/>
                  <a:gd name="connsiteX25" fmla="*/ 816914 w 1208199"/>
                  <a:gd name="connsiteY25" fmla="*/ 2309447 h 2512169"/>
                  <a:gd name="connsiteX26" fmla="*/ 625299 w 1208199"/>
                  <a:gd name="connsiteY26" fmla="*/ 2501062 h 2512169"/>
                  <a:gd name="connsiteX27" fmla="*/ 571669 w 1208199"/>
                  <a:gd name="connsiteY27" fmla="*/ 2501062 h 2512169"/>
                  <a:gd name="connsiteX28" fmla="*/ 380053 w 1208199"/>
                  <a:gd name="connsiteY28" fmla="*/ 2309447 h 2512169"/>
                  <a:gd name="connsiteX29" fmla="*/ 368946 w 1208199"/>
                  <a:gd name="connsiteY29" fmla="*/ 2282631 h 2512169"/>
                  <a:gd name="connsiteX30" fmla="*/ 369953 w 1208199"/>
                  <a:gd name="connsiteY30" fmla="*/ 1396484 h 2512169"/>
                  <a:gd name="connsiteX31" fmla="*/ 263888 w 1208199"/>
                  <a:gd name="connsiteY31" fmla="*/ 1290420 h 2512169"/>
                  <a:gd name="connsiteX32" fmla="*/ 263888 w 1208199"/>
                  <a:gd name="connsiteY32" fmla="*/ 1206891 h 2512169"/>
                  <a:gd name="connsiteX33" fmla="*/ 330775 w 1208199"/>
                  <a:gd name="connsiteY33" fmla="*/ 1140002 h 2512169"/>
                  <a:gd name="connsiteX34" fmla="*/ 266341 w 1208199"/>
                  <a:gd name="connsiteY34" fmla="*/ 1105027 h 2512169"/>
                  <a:gd name="connsiteX35" fmla="*/ 0 w 1208199"/>
                  <a:gd name="connsiteY35" fmla="*/ 604099 h 2512169"/>
                  <a:gd name="connsiteX36" fmla="*/ 604100 w 1208199"/>
                  <a:gd name="connsiteY36" fmla="*/ 0 h 2512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208199" h="2512169">
                    <a:moveTo>
                      <a:pt x="601292" y="204378"/>
                    </a:moveTo>
                    <a:cubicBezTo>
                      <a:pt x="490024" y="204378"/>
                      <a:pt x="399823" y="294579"/>
                      <a:pt x="399823" y="405847"/>
                    </a:cubicBezTo>
                    <a:cubicBezTo>
                      <a:pt x="399823" y="517115"/>
                      <a:pt x="490024" y="607316"/>
                      <a:pt x="601292" y="607316"/>
                    </a:cubicBezTo>
                    <a:cubicBezTo>
                      <a:pt x="712560" y="607316"/>
                      <a:pt x="802761" y="517115"/>
                      <a:pt x="802761" y="405847"/>
                    </a:cubicBezTo>
                    <a:cubicBezTo>
                      <a:pt x="802761" y="294579"/>
                      <a:pt x="712560" y="204378"/>
                      <a:pt x="601292" y="204378"/>
                    </a:cubicBezTo>
                    <a:close/>
                    <a:moveTo>
                      <a:pt x="604100" y="0"/>
                    </a:moveTo>
                    <a:cubicBezTo>
                      <a:pt x="937734" y="0"/>
                      <a:pt x="1208198" y="270464"/>
                      <a:pt x="1208199" y="604099"/>
                    </a:cubicBezTo>
                    <a:cubicBezTo>
                      <a:pt x="1208198" y="812621"/>
                      <a:pt x="1102548" y="996467"/>
                      <a:pt x="941857" y="1105028"/>
                    </a:cubicBezTo>
                    <a:lnTo>
                      <a:pt x="877420" y="1140003"/>
                    </a:lnTo>
                    <a:lnTo>
                      <a:pt x="944307" y="1206890"/>
                    </a:lnTo>
                    <a:cubicBezTo>
                      <a:pt x="967374" y="1229956"/>
                      <a:pt x="967374" y="1267354"/>
                      <a:pt x="944307" y="1290420"/>
                    </a:cubicBezTo>
                    <a:lnTo>
                      <a:pt x="827261" y="1407466"/>
                    </a:lnTo>
                    <a:lnTo>
                      <a:pt x="827261" y="1433607"/>
                    </a:lnTo>
                    <a:lnTo>
                      <a:pt x="895049" y="1501394"/>
                    </a:lnTo>
                    <a:cubicBezTo>
                      <a:pt x="921169" y="1527515"/>
                      <a:pt x="921169" y="1569863"/>
                      <a:pt x="895049" y="1595984"/>
                    </a:cubicBezTo>
                    <a:lnTo>
                      <a:pt x="827261" y="1663771"/>
                    </a:lnTo>
                    <a:lnTo>
                      <a:pt x="827261" y="1704646"/>
                    </a:lnTo>
                    <a:lnTo>
                      <a:pt x="895048" y="1772433"/>
                    </a:lnTo>
                    <a:cubicBezTo>
                      <a:pt x="921168" y="1798554"/>
                      <a:pt x="921168" y="1840902"/>
                      <a:pt x="895048" y="1867023"/>
                    </a:cubicBezTo>
                    <a:lnTo>
                      <a:pt x="827261" y="1934810"/>
                    </a:lnTo>
                    <a:lnTo>
                      <a:pt x="827261" y="1976018"/>
                    </a:lnTo>
                    <a:lnTo>
                      <a:pt x="895046" y="2043804"/>
                    </a:lnTo>
                    <a:cubicBezTo>
                      <a:pt x="921167" y="2069924"/>
                      <a:pt x="921167" y="2112273"/>
                      <a:pt x="895046" y="2138393"/>
                    </a:cubicBezTo>
                    <a:lnTo>
                      <a:pt x="827261" y="2206179"/>
                    </a:lnTo>
                    <a:lnTo>
                      <a:pt x="827261" y="2280797"/>
                    </a:lnTo>
                    <a:lnTo>
                      <a:pt x="816914" y="2309447"/>
                    </a:lnTo>
                    <a:lnTo>
                      <a:pt x="625299" y="2501062"/>
                    </a:lnTo>
                    <a:cubicBezTo>
                      <a:pt x="610489" y="2515872"/>
                      <a:pt x="586478" y="2515872"/>
                      <a:pt x="571669" y="2501062"/>
                    </a:cubicBezTo>
                    <a:lnTo>
                      <a:pt x="380053" y="2309447"/>
                    </a:lnTo>
                    <a:lnTo>
                      <a:pt x="368946" y="2282631"/>
                    </a:lnTo>
                    <a:lnTo>
                      <a:pt x="369953" y="1396484"/>
                    </a:lnTo>
                    <a:lnTo>
                      <a:pt x="263888" y="1290420"/>
                    </a:lnTo>
                    <a:cubicBezTo>
                      <a:pt x="240822" y="1267353"/>
                      <a:pt x="240822" y="1229956"/>
                      <a:pt x="263888" y="1206891"/>
                    </a:cubicBezTo>
                    <a:lnTo>
                      <a:pt x="330775" y="1140002"/>
                    </a:lnTo>
                    <a:lnTo>
                      <a:pt x="266341" y="1105027"/>
                    </a:lnTo>
                    <a:cubicBezTo>
                      <a:pt x="105650" y="996466"/>
                      <a:pt x="-1" y="812621"/>
                      <a:pt x="0" y="604099"/>
                    </a:cubicBezTo>
                    <a:cubicBezTo>
                      <a:pt x="-1" y="270464"/>
                      <a:pt x="270463" y="0"/>
                      <a:pt x="604100" y="0"/>
                    </a:cubicBezTo>
                    <a:close/>
                  </a:path>
                </a:pathLst>
              </a:custGeom>
              <a:solidFill>
                <a:srgbClr val="54B847"/>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100" b="0" i="0" u="none" strike="noStrike" kern="0" cap="none" spc="0" normalizeH="0" baseline="0" noProof="0">
                  <a:ln>
                    <a:noFill/>
                  </a:ln>
                  <a:solidFill>
                    <a:srgbClr val="FFFFFF"/>
                  </a:solidFill>
                  <a:effectLst/>
                  <a:uLnTx/>
                  <a:uFillTx/>
                  <a:latin typeface="Calibri"/>
                  <a:ea typeface="+mn-ea"/>
                  <a:cs typeface="+mn-cs"/>
                  <a:sym typeface="Arial"/>
                </a:endParaRPr>
              </a:p>
            </p:txBody>
          </p:sp>
        </p:grpSp>
        <p:sp>
          <p:nvSpPr>
            <p:cNvPr id="55" name="Rounded Rectangle 54">
              <a:extLst>
                <a:ext uri="{FF2B5EF4-FFF2-40B4-BE49-F238E27FC236}">
                  <a16:creationId xmlns:a16="http://schemas.microsoft.com/office/drawing/2014/main" id="{58FDC387-C8D1-0149-8F40-CFF5370A8926}"/>
                </a:ext>
              </a:extLst>
            </p:cNvPr>
            <p:cNvSpPr/>
            <p:nvPr/>
          </p:nvSpPr>
          <p:spPr>
            <a:xfrm>
              <a:off x="4985745" y="4327762"/>
              <a:ext cx="6596655" cy="1665153"/>
            </a:xfrm>
            <a:prstGeom prst="roundRect">
              <a:avLst>
                <a:gd name="adj" fmla="val 3686"/>
              </a:avLst>
            </a:prstGeom>
            <a:noFill/>
            <a:ln w="12700" cap="flat" cmpd="sng" algn="ctr">
              <a:solidFill>
                <a:srgbClr val="000000"/>
              </a:solidFill>
              <a:prstDash val="solid"/>
            </a:ln>
            <a:effectLst/>
          </p:spPr>
          <p:txBody>
            <a:bodyPr rtlCol="0" anchor="t" anchorCtr="0"/>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Calibri"/>
                <a:ea typeface="+mn-ea"/>
                <a:cs typeface="+mn-cs"/>
              </a:endParaRPr>
            </a:p>
          </p:txBody>
        </p:sp>
        <p:grpSp>
          <p:nvGrpSpPr>
            <p:cNvPr id="56" name="Group 55">
              <a:extLst>
                <a:ext uri="{FF2B5EF4-FFF2-40B4-BE49-F238E27FC236}">
                  <a16:creationId xmlns:a16="http://schemas.microsoft.com/office/drawing/2014/main" id="{41475256-5DA7-CE4F-ABF8-B1296DC8BF23}"/>
                </a:ext>
              </a:extLst>
            </p:cNvPr>
            <p:cNvGrpSpPr/>
            <p:nvPr/>
          </p:nvGrpSpPr>
          <p:grpSpPr>
            <a:xfrm>
              <a:off x="4563110" y="3429000"/>
              <a:ext cx="4201205" cy="2858063"/>
              <a:chOff x="1232806" y="3898995"/>
              <a:chExt cx="2381408" cy="1620062"/>
            </a:xfrm>
          </p:grpSpPr>
          <p:sp>
            <p:nvSpPr>
              <p:cNvPr id="58" name="Rounded Rectangle 57">
                <a:extLst>
                  <a:ext uri="{FF2B5EF4-FFF2-40B4-BE49-F238E27FC236}">
                    <a16:creationId xmlns:a16="http://schemas.microsoft.com/office/drawing/2014/main" id="{A5D772B6-B2C2-DF47-8F77-4C62EA2099E2}"/>
                  </a:ext>
                </a:extLst>
              </p:cNvPr>
              <p:cNvSpPr/>
              <p:nvPr/>
            </p:nvSpPr>
            <p:spPr>
              <a:xfrm>
                <a:off x="1232806" y="3898995"/>
                <a:ext cx="2381408" cy="1620062"/>
              </a:xfrm>
              <a:prstGeom prst="roundRect">
                <a:avLst>
                  <a:gd name="adj" fmla="val 8038"/>
                </a:avLst>
              </a:prstGeom>
              <a:noFill/>
              <a:ln w="12700" cap="flat" cmpd="sng" algn="ctr">
                <a:solidFill>
                  <a:srgbClr val="57A0EC"/>
                </a:solidFill>
                <a:prstDash val="solid"/>
              </a:ln>
              <a:effectLst/>
            </p:spPr>
            <p:txBody>
              <a:bodyPr rtlCol="0" anchor="t" anchorCtr="0"/>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57A0EC"/>
                    </a:solidFill>
                    <a:effectLst/>
                    <a:uLnTx/>
                    <a:uFillTx/>
                    <a:latin typeface="Calibri"/>
                    <a:ea typeface="+mn-ea"/>
                    <a:cs typeface="+mn-cs"/>
                  </a:rPr>
                  <a:t>Subscription(s)</a:t>
                </a:r>
              </a:p>
            </p:txBody>
          </p:sp>
          <p:sp>
            <p:nvSpPr>
              <p:cNvPr id="59" name="Rounded Rectangle 58">
                <a:extLst>
                  <a:ext uri="{FF2B5EF4-FFF2-40B4-BE49-F238E27FC236}">
                    <a16:creationId xmlns:a16="http://schemas.microsoft.com/office/drawing/2014/main" id="{CA14CEEC-9A15-9146-BD15-AC232C2741D5}"/>
                  </a:ext>
                </a:extLst>
              </p:cNvPr>
              <p:cNvSpPr/>
              <p:nvPr/>
            </p:nvSpPr>
            <p:spPr>
              <a:xfrm>
                <a:off x="1393370" y="4167410"/>
                <a:ext cx="2051957" cy="1237347"/>
              </a:xfrm>
              <a:prstGeom prst="roundRect">
                <a:avLst>
                  <a:gd name="adj" fmla="val 9048"/>
                </a:avLst>
              </a:prstGeom>
              <a:noFill/>
              <a:ln w="12700" cap="flat" cmpd="sng" algn="ctr">
                <a:solidFill>
                  <a:srgbClr val="57A0EC"/>
                </a:solidFill>
                <a:prstDash val="solid"/>
              </a:ln>
              <a:effectLst/>
            </p:spPr>
            <p:txBody>
              <a:bodyPr rtlCol="0" anchor="t" anchorCtr="0"/>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57A0EC"/>
                    </a:solidFill>
                    <a:effectLst/>
                    <a:uLnTx/>
                    <a:uFillTx/>
                    <a:latin typeface="Calibri"/>
                    <a:ea typeface="+mn-ea"/>
                    <a:cs typeface="+mn-cs"/>
                  </a:rPr>
                  <a:t>Resource Group(s)</a:t>
                </a:r>
              </a:p>
            </p:txBody>
          </p:sp>
          <p:sp>
            <p:nvSpPr>
              <p:cNvPr id="60" name="Rounded Rectangle 59">
                <a:extLst>
                  <a:ext uri="{FF2B5EF4-FFF2-40B4-BE49-F238E27FC236}">
                    <a16:creationId xmlns:a16="http://schemas.microsoft.com/office/drawing/2014/main" id="{DB02D449-822C-A445-BC24-838F61E5D997}"/>
                  </a:ext>
                </a:extLst>
              </p:cNvPr>
              <p:cNvSpPr/>
              <p:nvPr/>
            </p:nvSpPr>
            <p:spPr>
              <a:xfrm>
                <a:off x="1537264" y="4480148"/>
                <a:ext cx="1764167" cy="238125"/>
              </a:xfrm>
              <a:prstGeom prst="roundRect">
                <a:avLst/>
              </a:prstGeom>
              <a:noFill/>
              <a:ln w="12700" cap="flat" cmpd="sng" algn="ctr">
                <a:solidFill>
                  <a:srgbClr val="102441">
                    <a:lumMod val="75000"/>
                    <a:lumOff val="2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102441">
                        <a:lumMod val="75000"/>
                        <a:lumOff val="25000"/>
                      </a:srgbClr>
                    </a:solidFill>
                    <a:effectLst/>
                    <a:uLnTx/>
                    <a:uFillTx/>
                    <a:latin typeface="Calibri"/>
                    <a:ea typeface="+mn-ea"/>
                    <a:cs typeface="+mn-cs"/>
                  </a:rPr>
                  <a:t>“Group” Identity</a:t>
                </a:r>
              </a:p>
            </p:txBody>
          </p:sp>
          <p:sp>
            <p:nvSpPr>
              <p:cNvPr id="61" name="Rounded Rectangle 60">
                <a:extLst>
                  <a:ext uri="{FF2B5EF4-FFF2-40B4-BE49-F238E27FC236}">
                    <a16:creationId xmlns:a16="http://schemas.microsoft.com/office/drawing/2014/main" id="{36925537-AA12-D54F-A73E-6D2CDB586AE2}"/>
                  </a:ext>
                </a:extLst>
              </p:cNvPr>
              <p:cNvSpPr/>
              <p:nvPr/>
            </p:nvSpPr>
            <p:spPr>
              <a:xfrm>
                <a:off x="1537263" y="4774404"/>
                <a:ext cx="1764167" cy="238125"/>
              </a:xfrm>
              <a:prstGeom prst="roundRect">
                <a:avLst/>
              </a:prstGeom>
              <a:noFill/>
              <a:ln w="12700" cap="flat" cmpd="sng" algn="ctr">
                <a:solidFill>
                  <a:srgbClr val="102441">
                    <a:lumMod val="75000"/>
                    <a:lumOff val="2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102441">
                        <a:lumMod val="75000"/>
                        <a:lumOff val="25000"/>
                      </a:srgbClr>
                    </a:solidFill>
                    <a:effectLst/>
                    <a:uLnTx/>
                    <a:uFillTx/>
                    <a:latin typeface="Calibri"/>
                    <a:ea typeface="+mn-ea"/>
                    <a:cs typeface="+mn-cs"/>
                  </a:rPr>
                  <a:t>System-Assigned Identities</a:t>
                </a:r>
              </a:p>
            </p:txBody>
          </p:sp>
          <p:sp>
            <p:nvSpPr>
              <p:cNvPr id="62" name="Rounded Rectangle 61">
                <a:extLst>
                  <a:ext uri="{FF2B5EF4-FFF2-40B4-BE49-F238E27FC236}">
                    <a16:creationId xmlns:a16="http://schemas.microsoft.com/office/drawing/2014/main" id="{30FB4EE2-A4DC-B049-8B53-93D6D1B9D8EA}"/>
                  </a:ext>
                </a:extLst>
              </p:cNvPr>
              <p:cNvSpPr/>
              <p:nvPr/>
            </p:nvSpPr>
            <p:spPr>
              <a:xfrm>
                <a:off x="1537262" y="5055734"/>
                <a:ext cx="1764167" cy="238125"/>
              </a:xfrm>
              <a:prstGeom prst="roundRect">
                <a:avLst/>
              </a:prstGeom>
              <a:noFill/>
              <a:ln w="12700" cap="flat" cmpd="sng" algn="ctr">
                <a:solidFill>
                  <a:srgbClr val="102441">
                    <a:lumMod val="75000"/>
                    <a:lumOff val="2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102441">
                        <a:lumMod val="75000"/>
                        <a:lumOff val="25000"/>
                      </a:srgbClr>
                    </a:solidFill>
                    <a:effectLst/>
                    <a:uLnTx/>
                    <a:uFillTx/>
                    <a:latin typeface="Calibri"/>
                    <a:ea typeface="+mn-ea"/>
                    <a:cs typeface="+mn-cs"/>
                  </a:rPr>
                  <a:t>User-Assigned Identities</a:t>
                </a:r>
              </a:p>
            </p:txBody>
          </p:sp>
        </p:grpSp>
        <p:sp>
          <p:nvSpPr>
            <p:cNvPr id="57" name="Rounded Rectangle 56">
              <a:extLst>
                <a:ext uri="{FF2B5EF4-FFF2-40B4-BE49-F238E27FC236}">
                  <a16:creationId xmlns:a16="http://schemas.microsoft.com/office/drawing/2014/main" id="{286B3A53-E88A-DE41-B314-DCF8C0DFD494}"/>
                </a:ext>
              </a:extLst>
            </p:cNvPr>
            <p:cNvSpPr/>
            <p:nvPr/>
          </p:nvSpPr>
          <p:spPr>
            <a:xfrm>
              <a:off x="4294414" y="2718707"/>
              <a:ext cx="4946578" cy="3837214"/>
            </a:xfrm>
            <a:prstGeom prst="roundRect">
              <a:avLst>
                <a:gd name="adj" fmla="val 8038"/>
              </a:avLst>
            </a:prstGeom>
            <a:noFill/>
            <a:ln w="12700" cap="flat" cmpd="sng" algn="ctr">
              <a:solidFill>
                <a:srgbClr val="57A0EC"/>
              </a:solidFill>
              <a:prstDash val="solid"/>
            </a:ln>
            <a:effectLst/>
          </p:spPr>
          <p:txBody>
            <a:bodyPr rtlCol="0" anchor="t" anchorCtr="0"/>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57A0EC"/>
                  </a:solidFill>
                  <a:effectLst/>
                  <a:uLnTx/>
                  <a:uFillTx/>
                  <a:latin typeface="Calibri"/>
                  <a:ea typeface="+mn-ea"/>
                  <a:cs typeface="+mn-cs"/>
                </a:rPr>
                <a:t>Tenant(s)</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sng" strike="noStrike" kern="0" cap="none" spc="0" normalizeH="0" baseline="0" noProof="0" dirty="0">
                  <a:ln>
                    <a:noFill/>
                  </a:ln>
                  <a:solidFill>
                    <a:srgbClr val="57A0EC"/>
                  </a:solidFill>
                  <a:effectLst/>
                  <a:uLnTx/>
                  <a:uFillTx/>
                  <a:latin typeface="Calibri"/>
                  <a:ea typeface="+mn-ea"/>
                  <a:cs typeface="+mn-cs"/>
                </a:rPr>
                <a:t>Provider URI: https://</a:t>
              </a:r>
              <a:r>
                <a:rPr kumimoji="0" lang="en-US" sz="1400" b="0" i="0" u="sng" strike="noStrike" kern="0" cap="none" spc="0" normalizeH="0" baseline="0" noProof="0" dirty="0" err="1">
                  <a:ln>
                    <a:noFill/>
                  </a:ln>
                  <a:solidFill>
                    <a:srgbClr val="57A0EC"/>
                  </a:solidFill>
                  <a:effectLst/>
                  <a:uLnTx/>
                  <a:uFillTx/>
                  <a:latin typeface="Calibri"/>
                  <a:ea typeface="+mn-ea"/>
                  <a:cs typeface="+mn-cs"/>
                </a:rPr>
                <a:t>sts.windows.com</a:t>
              </a:r>
              <a:r>
                <a:rPr kumimoji="0" lang="en-US" sz="1400" b="0" i="0" u="sng" strike="noStrike" kern="0" cap="none" spc="0" normalizeH="0" baseline="0" noProof="0" dirty="0">
                  <a:ln>
                    <a:noFill/>
                  </a:ln>
                  <a:solidFill>
                    <a:srgbClr val="57A0EC"/>
                  </a:solidFill>
                  <a:effectLst/>
                  <a:uLnTx/>
                  <a:uFillTx/>
                  <a:latin typeface="Calibri"/>
                  <a:ea typeface="+mn-ea"/>
                  <a:cs typeface="+mn-cs"/>
                </a:rPr>
                <a:t>/&lt;tenant-id&gt;</a:t>
              </a:r>
            </a:p>
          </p:txBody>
        </p:sp>
      </p:grpSp>
      <p:sp>
        <p:nvSpPr>
          <p:cNvPr id="67" name="Rounded Rectangular Callout 66">
            <a:extLst>
              <a:ext uri="{FF2B5EF4-FFF2-40B4-BE49-F238E27FC236}">
                <a16:creationId xmlns:a16="http://schemas.microsoft.com/office/drawing/2014/main" id="{CB2CDC0C-0D94-A74E-9373-33663DBDEE08}"/>
              </a:ext>
            </a:extLst>
          </p:cNvPr>
          <p:cNvSpPr/>
          <p:nvPr/>
        </p:nvSpPr>
        <p:spPr>
          <a:xfrm>
            <a:off x="8455963" y="868552"/>
            <a:ext cx="3286734" cy="881149"/>
          </a:xfrm>
          <a:prstGeom prst="wedgeRoundRectCallout">
            <a:avLst>
              <a:gd name="adj1" fmla="val -73440"/>
              <a:gd name="adj2" fmla="val 64387"/>
              <a:gd name="adj3" fmla="val 16667"/>
            </a:avLst>
          </a:prstGeom>
          <a:solidFill>
            <a:srgbClr val="224982"/>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Calibri"/>
                <a:ea typeface="+mn-ea"/>
                <a:cs typeface="+mn-cs"/>
              </a:rPr>
              <a:t>Issues Azure access tokens (</a:t>
            </a:r>
            <a:r>
              <a:rPr kumimoji="0" lang="en-US" sz="1800" b="0" i="0" u="none" strike="noStrike" kern="0" cap="none" spc="0" normalizeH="0" baseline="0" noProof="0" dirty="0" err="1">
                <a:ln>
                  <a:noFill/>
                </a:ln>
                <a:solidFill>
                  <a:srgbClr val="FFFFFF"/>
                </a:solidFill>
                <a:effectLst/>
                <a:uLnTx/>
                <a:uFillTx/>
                <a:latin typeface="Calibri"/>
                <a:ea typeface="+mn-ea"/>
                <a:cs typeface="+mn-cs"/>
              </a:rPr>
              <a:t>jwt</a:t>
            </a:r>
            <a:r>
              <a:rPr kumimoji="0" lang="en-US" sz="1800" b="0" i="0" u="none" strike="noStrike" kern="0" cap="none" spc="0" normalizeH="0" baseline="0" noProof="0" dirty="0">
                <a:ln>
                  <a:noFill/>
                </a:ln>
                <a:solidFill>
                  <a:srgbClr val="FFFFFF"/>
                </a:solidFill>
                <a:effectLst/>
                <a:uLnTx/>
                <a:uFillTx/>
                <a:latin typeface="Calibri"/>
                <a:ea typeface="+mn-ea"/>
                <a:cs typeface="+mn-cs"/>
              </a:rPr>
              <a:t>)</a:t>
            </a:r>
          </a:p>
        </p:txBody>
      </p:sp>
      <p:sp>
        <p:nvSpPr>
          <p:cNvPr id="68" name="Rounded Rectangular Callout 67">
            <a:extLst>
              <a:ext uri="{FF2B5EF4-FFF2-40B4-BE49-F238E27FC236}">
                <a16:creationId xmlns:a16="http://schemas.microsoft.com/office/drawing/2014/main" id="{3EE9B44F-0331-0F48-9E8E-3C7A5BE37D2B}"/>
              </a:ext>
            </a:extLst>
          </p:cNvPr>
          <p:cNvSpPr/>
          <p:nvPr/>
        </p:nvSpPr>
        <p:spPr>
          <a:xfrm>
            <a:off x="8459438" y="1920738"/>
            <a:ext cx="3286734" cy="881149"/>
          </a:xfrm>
          <a:prstGeom prst="wedgeRoundRectCallout">
            <a:avLst>
              <a:gd name="adj1" fmla="val -86845"/>
              <a:gd name="adj2" fmla="val 50236"/>
              <a:gd name="adj3" fmla="val 16667"/>
            </a:avLst>
          </a:prstGeom>
          <a:solidFill>
            <a:srgbClr val="224982"/>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Calibri"/>
                <a:ea typeface="+mn-ea"/>
                <a:cs typeface="+mn-cs"/>
              </a:rPr>
              <a:t>Validates Azure access tokens for identities in Tenant</a:t>
            </a:r>
          </a:p>
        </p:txBody>
      </p:sp>
    </p:spTree>
    <p:extLst>
      <p:ext uri="{BB962C8B-B14F-4D97-AF65-F5344CB8AC3E}">
        <p14:creationId xmlns:p14="http://schemas.microsoft.com/office/powerpoint/2010/main" val="1004166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80153F-2E26-6B4B-B561-7B02A03668F7}"/>
              </a:ext>
            </a:extLst>
          </p:cNvPr>
          <p:cNvSpPr>
            <a:spLocks noGrp="1"/>
          </p:cNvSpPr>
          <p:nvPr>
            <p:ph type="title"/>
          </p:nvPr>
        </p:nvSpPr>
        <p:spPr/>
        <p:txBody>
          <a:bodyPr/>
          <a:lstStyle/>
          <a:p>
            <a:r>
              <a:rPr lang="en-US" dirty="0"/>
              <a:t>Authn-k8s: Identity validated by K8s</a:t>
            </a:r>
          </a:p>
        </p:txBody>
      </p:sp>
      <p:sp>
        <p:nvSpPr>
          <p:cNvPr id="8" name="Rounded Rectangle 7">
            <a:extLst>
              <a:ext uri="{FF2B5EF4-FFF2-40B4-BE49-F238E27FC236}">
                <a16:creationId xmlns:a16="http://schemas.microsoft.com/office/drawing/2014/main" id="{BF2C3AAF-44D6-F943-961A-99D3C6A68A26}"/>
              </a:ext>
            </a:extLst>
          </p:cNvPr>
          <p:cNvSpPr/>
          <p:nvPr/>
        </p:nvSpPr>
        <p:spPr>
          <a:xfrm>
            <a:off x="4262743" y="2017491"/>
            <a:ext cx="3242260" cy="3782468"/>
          </a:xfrm>
          <a:prstGeom prst="roundRect">
            <a:avLst>
              <a:gd name="adj" fmla="val 8038"/>
            </a:avLst>
          </a:prstGeom>
          <a:noFill/>
          <a:ln w="12700" cap="flat" cmpd="sng" algn="ctr">
            <a:solidFill>
              <a:srgbClr val="57A0EC"/>
            </a:solidFill>
            <a:prstDash val="solid"/>
          </a:ln>
          <a:effectLst/>
        </p:spPr>
        <p:txBody>
          <a:bodyPr rtlCol="0" anchor="t" anchorCtr="0"/>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57A0EC"/>
                </a:solidFill>
                <a:effectLst/>
                <a:uLnTx/>
                <a:uFillTx/>
                <a:latin typeface="Calibri"/>
                <a:ea typeface="+mn-ea"/>
                <a:cs typeface="+mn-cs"/>
              </a:rPr>
              <a:t>Namespaces(s)</a:t>
            </a:r>
          </a:p>
        </p:txBody>
      </p:sp>
      <p:sp>
        <p:nvSpPr>
          <p:cNvPr id="9" name="Rounded Rectangle 8">
            <a:extLst>
              <a:ext uri="{FF2B5EF4-FFF2-40B4-BE49-F238E27FC236}">
                <a16:creationId xmlns:a16="http://schemas.microsoft.com/office/drawing/2014/main" id="{1444A4D3-ECFD-7F40-A91C-2EEEA99A0CBD}"/>
              </a:ext>
            </a:extLst>
          </p:cNvPr>
          <p:cNvSpPr/>
          <p:nvPr/>
        </p:nvSpPr>
        <p:spPr>
          <a:xfrm>
            <a:off x="3857027" y="1344618"/>
            <a:ext cx="4109987" cy="4733824"/>
          </a:xfrm>
          <a:prstGeom prst="roundRect">
            <a:avLst>
              <a:gd name="adj" fmla="val 4378"/>
            </a:avLst>
          </a:prstGeom>
          <a:noFill/>
          <a:ln w="12700" cap="flat" cmpd="sng" algn="ctr">
            <a:solidFill>
              <a:srgbClr val="57A0EC"/>
            </a:solidFill>
            <a:prstDash val="solid"/>
          </a:ln>
          <a:effectLst/>
        </p:spPr>
        <p:txBody>
          <a:bodyPr rtlCol="0" anchor="t" anchorCtr="0"/>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57A0EC"/>
                </a:solidFill>
                <a:effectLst/>
                <a:uLnTx/>
                <a:uFillTx/>
                <a:latin typeface="Calibri"/>
                <a:ea typeface="+mn-ea"/>
                <a:cs typeface="+mn-cs"/>
              </a:rPr>
              <a:t>Cluster(s)</a:t>
            </a:r>
            <a:br>
              <a:rPr kumimoji="0" lang="en-US" sz="1400" b="0" i="0" u="none" strike="noStrike" kern="0" cap="none" spc="0" normalizeH="0" baseline="0" noProof="0" dirty="0">
                <a:ln>
                  <a:noFill/>
                </a:ln>
                <a:solidFill>
                  <a:srgbClr val="57A0EC"/>
                </a:solidFill>
                <a:effectLst/>
                <a:uLnTx/>
                <a:uFillTx/>
                <a:latin typeface="Calibri"/>
                <a:ea typeface="+mn-ea"/>
                <a:cs typeface="+mn-cs"/>
              </a:rPr>
            </a:br>
            <a:r>
              <a:rPr kumimoji="0" lang="en-US" sz="1400" b="0" i="0" u="sng" strike="noStrike" kern="0" cap="none" spc="0" normalizeH="0" baseline="0" noProof="0" dirty="0" err="1">
                <a:ln>
                  <a:noFill/>
                </a:ln>
                <a:solidFill>
                  <a:srgbClr val="224982"/>
                </a:solidFill>
                <a:effectLst/>
                <a:uLnTx/>
                <a:uFillTx/>
                <a:latin typeface="Calibri"/>
                <a:ea typeface="+mn-ea"/>
                <a:cs typeface="+mn-cs"/>
              </a:rPr>
              <a:t>Conjur</a:t>
            </a:r>
            <a:r>
              <a:rPr kumimoji="0" lang="en-US" sz="1400" b="0" i="0" u="sng" strike="noStrike" kern="0" cap="none" spc="0" normalizeH="0" baseline="0" noProof="0" dirty="0">
                <a:ln>
                  <a:noFill/>
                </a:ln>
                <a:solidFill>
                  <a:srgbClr val="224982"/>
                </a:solidFill>
                <a:effectLst/>
                <a:uLnTx/>
                <a:uFillTx/>
                <a:latin typeface="Calibri"/>
                <a:ea typeface="+mn-ea"/>
                <a:cs typeface="+mn-cs"/>
              </a:rPr>
              <a:t> Authenticator ID</a:t>
            </a:r>
          </a:p>
        </p:txBody>
      </p:sp>
      <p:sp>
        <p:nvSpPr>
          <p:cNvPr id="10" name="Rounded Rectangle 9">
            <a:extLst>
              <a:ext uri="{FF2B5EF4-FFF2-40B4-BE49-F238E27FC236}">
                <a16:creationId xmlns:a16="http://schemas.microsoft.com/office/drawing/2014/main" id="{F96E1BDA-F13F-A448-9D59-CD64CAC39376}"/>
              </a:ext>
            </a:extLst>
          </p:cNvPr>
          <p:cNvSpPr/>
          <p:nvPr/>
        </p:nvSpPr>
        <p:spPr>
          <a:xfrm>
            <a:off x="4981578" y="4844672"/>
            <a:ext cx="1860884" cy="420093"/>
          </a:xfrm>
          <a:prstGeom prst="roundRect">
            <a:avLst/>
          </a:prstGeom>
          <a:noFill/>
          <a:ln w="12700" cap="flat" cmpd="sng" algn="ctr">
            <a:solidFill>
              <a:srgbClr val="102441">
                <a:lumMod val="75000"/>
                <a:lumOff val="2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102441">
                    <a:lumMod val="75000"/>
                    <a:lumOff val="25000"/>
                  </a:srgbClr>
                </a:solidFill>
                <a:effectLst/>
                <a:uLnTx/>
                <a:uFillTx/>
                <a:latin typeface="Calibri"/>
                <a:ea typeface="+mn-ea"/>
                <a:cs typeface="+mn-cs"/>
              </a:rPr>
              <a:t>Service Account Identities</a:t>
            </a:r>
          </a:p>
        </p:txBody>
      </p:sp>
      <p:sp>
        <p:nvSpPr>
          <p:cNvPr id="11" name="Rounded Rectangle 10">
            <a:extLst>
              <a:ext uri="{FF2B5EF4-FFF2-40B4-BE49-F238E27FC236}">
                <a16:creationId xmlns:a16="http://schemas.microsoft.com/office/drawing/2014/main" id="{D65463EA-B1BA-D340-9AF9-8510580180C2}"/>
              </a:ext>
            </a:extLst>
          </p:cNvPr>
          <p:cNvSpPr/>
          <p:nvPr/>
        </p:nvSpPr>
        <p:spPr>
          <a:xfrm>
            <a:off x="4676983" y="3205316"/>
            <a:ext cx="2361777" cy="2421873"/>
          </a:xfrm>
          <a:prstGeom prst="roundRect">
            <a:avLst>
              <a:gd name="adj" fmla="val 9048"/>
            </a:avLst>
          </a:prstGeom>
          <a:noFill/>
          <a:ln w="12700" cap="flat" cmpd="sng" algn="ctr">
            <a:solidFill>
              <a:srgbClr val="57A0EC"/>
            </a:solidFill>
            <a:prstDash val="solid"/>
          </a:ln>
          <a:effectLst/>
        </p:spPr>
        <p:txBody>
          <a:bodyPr rtlCol="0" anchor="t" anchorCtr="0"/>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57A0EC"/>
                </a:solidFill>
                <a:effectLst/>
                <a:uLnTx/>
                <a:uFillTx/>
                <a:latin typeface="Calibri"/>
                <a:ea typeface="+mn-ea"/>
                <a:cs typeface="+mn-cs"/>
              </a:rPr>
              <a:t>Deployment(s)</a:t>
            </a:r>
            <a:br>
              <a:rPr kumimoji="0" lang="en-US" sz="1400" b="0" i="0" u="none" strike="noStrike" kern="0" cap="none" spc="0" normalizeH="0" baseline="0" noProof="0" dirty="0">
                <a:ln>
                  <a:noFill/>
                </a:ln>
                <a:solidFill>
                  <a:srgbClr val="57A0EC"/>
                </a:solidFill>
                <a:effectLst/>
                <a:uLnTx/>
                <a:uFillTx/>
                <a:latin typeface="Calibri"/>
                <a:ea typeface="+mn-ea"/>
                <a:cs typeface="+mn-cs"/>
              </a:rPr>
            </a:br>
            <a:r>
              <a:rPr kumimoji="0" lang="en-US" sz="1400" b="0" i="0" u="none" strike="noStrike" kern="0" cap="none" spc="0" normalizeH="0" baseline="0" noProof="0" dirty="0">
                <a:ln>
                  <a:noFill/>
                </a:ln>
                <a:solidFill>
                  <a:srgbClr val="57A0EC"/>
                </a:solidFill>
                <a:effectLst/>
                <a:uLnTx/>
                <a:uFillTx/>
                <a:latin typeface="Calibri"/>
                <a:ea typeface="+mn-ea"/>
                <a:cs typeface="+mn-cs"/>
              </a:rPr>
              <a:t>Stateful Set(s)</a:t>
            </a:r>
            <a:br>
              <a:rPr kumimoji="0" lang="en-US" sz="1400" b="0" i="0" u="none" strike="noStrike" kern="0" cap="none" spc="0" normalizeH="0" baseline="0" noProof="0" dirty="0">
                <a:ln>
                  <a:noFill/>
                </a:ln>
                <a:solidFill>
                  <a:srgbClr val="57A0EC"/>
                </a:solidFill>
                <a:effectLst/>
                <a:uLnTx/>
                <a:uFillTx/>
                <a:latin typeface="Calibri"/>
                <a:ea typeface="+mn-ea"/>
                <a:cs typeface="+mn-cs"/>
              </a:rPr>
            </a:br>
            <a:r>
              <a:rPr kumimoji="0" lang="en-US" sz="1400" b="0" i="0" u="none" strike="noStrike" kern="0" cap="none" spc="0" normalizeH="0" baseline="0" noProof="0" dirty="0">
                <a:ln>
                  <a:noFill/>
                </a:ln>
                <a:solidFill>
                  <a:srgbClr val="57A0EC"/>
                </a:solidFill>
                <a:effectLst/>
                <a:uLnTx/>
                <a:uFillTx/>
                <a:latin typeface="Calibri"/>
                <a:ea typeface="+mn-ea"/>
                <a:cs typeface="+mn-cs"/>
              </a:rPr>
              <a:t>Daemon Sets(s)</a:t>
            </a:r>
            <a:br>
              <a:rPr kumimoji="0" lang="en-US" sz="1400" b="0" i="0" u="none" strike="noStrike" kern="0" cap="none" spc="0" normalizeH="0" baseline="0" noProof="0" dirty="0">
                <a:ln>
                  <a:noFill/>
                </a:ln>
                <a:solidFill>
                  <a:srgbClr val="57A0EC"/>
                </a:solidFill>
                <a:effectLst/>
                <a:uLnTx/>
                <a:uFillTx/>
                <a:latin typeface="Calibri"/>
                <a:ea typeface="+mn-ea"/>
                <a:cs typeface="+mn-cs"/>
              </a:rPr>
            </a:br>
            <a:r>
              <a:rPr kumimoji="0" lang="en-US" sz="1400" b="0" i="0" u="none" strike="noStrike" kern="0" cap="none" spc="0" normalizeH="0" baseline="0" noProof="0" dirty="0">
                <a:ln>
                  <a:noFill/>
                </a:ln>
                <a:solidFill>
                  <a:srgbClr val="57A0EC"/>
                </a:solidFill>
                <a:effectLst/>
                <a:uLnTx/>
                <a:uFillTx/>
                <a:latin typeface="Calibri"/>
                <a:ea typeface="+mn-ea"/>
                <a:cs typeface="+mn-cs"/>
              </a:rPr>
              <a:t>Replica Set(s)</a:t>
            </a:r>
            <a:br>
              <a:rPr kumimoji="0" lang="en-US" sz="1400" b="0" i="0" u="none" strike="noStrike" kern="0" cap="none" spc="0" normalizeH="0" baseline="0" noProof="0" dirty="0">
                <a:ln>
                  <a:noFill/>
                </a:ln>
                <a:solidFill>
                  <a:srgbClr val="57A0EC"/>
                </a:solidFill>
                <a:effectLst/>
                <a:uLnTx/>
                <a:uFillTx/>
                <a:latin typeface="Calibri"/>
                <a:ea typeface="+mn-ea"/>
                <a:cs typeface="+mn-cs"/>
              </a:rPr>
            </a:br>
            <a:r>
              <a:rPr kumimoji="0" lang="en-US" sz="1400" b="0" i="0" u="none" strike="noStrike" kern="0" cap="none" spc="0" normalizeH="0" baseline="0" noProof="0" dirty="0">
                <a:ln>
                  <a:noFill/>
                </a:ln>
                <a:solidFill>
                  <a:srgbClr val="57A0EC"/>
                </a:solidFill>
                <a:effectLst/>
                <a:uLnTx/>
                <a:uFillTx/>
                <a:latin typeface="Calibri"/>
                <a:ea typeface="+mn-ea"/>
                <a:cs typeface="+mn-cs"/>
              </a:rPr>
              <a:t>Pod(s)</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57A0EC"/>
                </a:solidFill>
                <a:effectLst/>
                <a:uLnTx/>
                <a:uFillTx/>
                <a:latin typeface="Calibri"/>
                <a:ea typeface="+mn-ea"/>
                <a:cs typeface="+mn-cs"/>
              </a:rPr>
              <a:t>etc.</a:t>
            </a:r>
          </a:p>
        </p:txBody>
      </p:sp>
      <p:sp>
        <p:nvSpPr>
          <p:cNvPr id="12" name="Rounded Rectangle 11">
            <a:extLst>
              <a:ext uri="{FF2B5EF4-FFF2-40B4-BE49-F238E27FC236}">
                <a16:creationId xmlns:a16="http://schemas.microsoft.com/office/drawing/2014/main" id="{57F6CA0F-08AA-4747-9BA9-52F5906D8691}"/>
              </a:ext>
            </a:extLst>
          </p:cNvPr>
          <p:cNvSpPr/>
          <p:nvPr/>
        </p:nvSpPr>
        <p:spPr>
          <a:xfrm>
            <a:off x="5252515" y="2564325"/>
            <a:ext cx="1210715" cy="420093"/>
          </a:xfrm>
          <a:prstGeom prst="roundRect">
            <a:avLst/>
          </a:prstGeom>
          <a:noFill/>
          <a:ln w="12700" cap="flat" cmpd="sng" algn="ctr">
            <a:solidFill>
              <a:srgbClr val="102441">
                <a:lumMod val="75000"/>
                <a:lumOff val="2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102441">
                    <a:lumMod val="75000"/>
                    <a:lumOff val="25000"/>
                  </a:srgbClr>
                </a:solidFill>
                <a:effectLst/>
                <a:uLnTx/>
                <a:uFillTx/>
                <a:latin typeface="Calibri"/>
                <a:ea typeface="+mn-ea"/>
                <a:cs typeface="+mn-cs"/>
              </a:rPr>
              <a:t>Namespace</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102441">
                    <a:lumMod val="75000"/>
                    <a:lumOff val="25000"/>
                  </a:srgbClr>
                </a:solidFill>
                <a:effectLst/>
                <a:uLnTx/>
                <a:uFillTx/>
                <a:latin typeface="Calibri"/>
                <a:ea typeface="+mn-ea"/>
                <a:cs typeface="+mn-cs"/>
              </a:rPr>
              <a:t>Identities</a:t>
            </a:r>
          </a:p>
        </p:txBody>
      </p:sp>
    </p:spTree>
    <p:extLst>
      <p:ext uri="{BB962C8B-B14F-4D97-AF65-F5344CB8AC3E}">
        <p14:creationId xmlns:p14="http://schemas.microsoft.com/office/powerpoint/2010/main" val="1946570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6D9F7A3-DF9F-FC44-96D1-0E2C5D56B47B}"/>
              </a:ext>
            </a:extLst>
          </p:cNvPr>
          <p:cNvSpPr>
            <a:spLocks noGrp="1"/>
          </p:cNvSpPr>
          <p:nvPr>
            <p:ph type="body" sz="quarter" idx="13"/>
          </p:nvPr>
        </p:nvSpPr>
        <p:spPr/>
        <p:txBody>
          <a:bodyPr/>
          <a:lstStyle/>
          <a:p>
            <a:r>
              <a:rPr lang="en-US" dirty="0"/>
              <a:t>Subscription ID + Resource Group</a:t>
            </a:r>
          </a:p>
        </p:txBody>
      </p:sp>
      <p:sp>
        <p:nvSpPr>
          <p:cNvPr id="4" name="Title 3">
            <a:extLst>
              <a:ext uri="{FF2B5EF4-FFF2-40B4-BE49-F238E27FC236}">
                <a16:creationId xmlns:a16="http://schemas.microsoft.com/office/drawing/2014/main" id="{B042CA91-F094-654B-BFC3-D1BED928CC10}"/>
              </a:ext>
            </a:extLst>
          </p:cNvPr>
          <p:cNvSpPr>
            <a:spLocks noGrp="1"/>
          </p:cNvSpPr>
          <p:nvPr>
            <p:ph type="title"/>
          </p:nvPr>
        </p:nvSpPr>
        <p:spPr/>
        <p:txBody>
          <a:bodyPr/>
          <a:lstStyle/>
          <a:p>
            <a:r>
              <a:rPr lang="en-US" dirty="0"/>
              <a:t>Azure Identity Option 1:</a:t>
            </a:r>
          </a:p>
        </p:txBody>
      </p:sp>
      <p:grpSp>
        <p:nvGrpSpPr>
          <p:cNvPr id="9" name="Group 8">
            <a:extLst>
              <a:ext uri="{FF2B5EF4-FFF2-40B4-BE49-F238E27FC236}">
                <a16:creationId xmlns:a16="http://schemas.microsoft.com/office/drawing/2014/main" id="{EC31A183-0AF6-A745-9FB9-C4F88BD25272}"/>
              </a:ext>
            </a:extLst>
          </p:cNvPr>
          <p:cNvGrpSpPr/>
          <p:nvPr/>
        </p:nvGrpSpPr>
        <p:grpSpPr>
          <a:xfrm>
            <a:off x="609600" y="1081875"/>
            <a:ext cx="8758989" cy="5519558"/>
            <a:chOff x="1645920" y="1121434"/>
            <a:chExt cx="8758989" cy="5519558"/>
          </a:xfrm>
        </p:grpSpPr>
        <p:pic>
          <p:nvPicPr>
            <p:cNvPr id="6" name="Picture 5" descr="A screenshot of a computer&#10;&#10;Description automatically generated">
              <a:extLst>
                <a:ext uri="{FF2B5EF4-FFF2-40B4-BE49-F238E27FC236}">
                  <a16:creationId xmlns:a16="http://schemas.microsoft.com/office/drawing/2014/main" id="{56C56572-4C11-D34E-90F5-2C1028C9CA10}"/>
                </a:ext>
              </a:extLst>
            </p:cNvPr>
            <p:cNvPicPr>
              <a:picLocks noChangeAspect="1"/>
            </p:cNvPicPr>
            <p:nvPr/>
          </p:nvPicPr>
          <p:blipFill rotWithShape="1">
            <a:blip r:embed="rId3"/>
            <a:srcRect l="5001" r="5736"/>
            <a:stretch/>
          </p:blipFill>
          <p:spPr>
            <a:xfrm>
              <a:off x="1645920" y="1121434"/>
              <a:ext cx="8758989" cy="5519558"/>
            </a:xfrm>
            <a:prstGeom prst="rect">
              <a:avLst/>
            </a:prstGeom>
          </p:spPr>
        </p:pic>
        <p:sp>
          <p:nvSpPr>
            <p:cNvPr id="7" name="Oval 6">
              <a:extLst>
                <a:ext uri="{FF2B5EF4-FFF2-40B4-BE49-F238E27FC236}">
                  <a16:creationId xmlns:a16="http://schemas.microsoft.com/office/drawing/2014/main" id="{24AB0D6B-E305-A549-AE62-61374A58977A}"/>
                </a:ext>
              </a:extLst>
            </p:cNvPr>
            <p:cNvSpPr/>
            <p:nvPr/>
          </p:nvSpPr>
          <p:spPr>
            <a:xfrm>
              <a:off x="3474720" y="2915339"/>
              <a:ext cx="1684421" cy="281365"/>
            </a:xfrm>
            <a:prstGeom prst="ellipse">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0575D87A-8B29-1243-A617-33E5B8BF9FFD}"/>
                </a:ext>
              </a:extLst>
            </p:cNvPr>
            <p:cNvSpPr/>
            <p:nvPr/>
          </p:nvSpPr>
          <p:spPr>
            <a:xfrm>
              <a:off x="3368842" y="3661297"/>
              <a:ext cx="3070458" cy="281365"/>
            </a:xfrm>
            <a:prstGeom prst="ellipse">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3" name="Group 12">
            <a:extLst>
              <a:ext uri="{FF2B5EF4-FFF2-40B4-BE49-F238E27FC236}">
                <a16:creationId xmlns:a16="http://schemas.microsoft.com/office/drawing/2014/main" id="{B7F74FFE-542C-6F41-AE88-4A5C5A3C7E21}"/>
              </a:ext>
            </a:extLst>
          </p:cNvPr>
          <p:cNvGrpSpPr/>
          <p:nvPr/>
        </p:nvGrpSpPr>
        <p:grpSpPr>
          <a:xfrm>
            <a:off x="5232054" y="4206949"/>
            <a:ext cx="6436092" cy="1501541"/>
            <a:chOff x="5633988" y="4158114"/>
            <a:chExt cx="6436092" cy="1501541"/>
          </a:xfrm>
        </p:grpSpPr>
        <p:sp>
          <p:nvSpPr>
            <p:cNvPr id="12" name="Rectangle 11">
              <a:extLst>
                <a:ext uri="{FF2B5EF4-FFF2-40B4-BE49-F238E27FC236}">
                  <a16:creationId xmlns:a16="http://schemas.microsoft.com/office/drawing/2014/main" id="{01ED82FC-6F90-9043-A113-2C1059B65C2E}"/>
                </a:ext>
              </a:extLst>
            </p:cNvPr>
            <p:cNvSpPr/>
            <p:nvPr/>
          </p:nvSpPr>
          <p:spPr>
            <a:xfrm>
              <a:off x="5633988" y="4158114"/>
              <a:ext cx="6436092" cy="1501541"/>
            </a:xfrm>
            <a:prstGeom prst="rect">
              <a:avLst/>
            </a:prstGeom>
            <a:solidFill>
              <a:schemeClr val="bg1"/>
            </a:solidFill>
            <a:ln>
              <a:solidFill>
                <a:schemeClr val="tx1">
                  <a:lumMod val="65000"/>
                  <a:lumOff val="35000"/>
                </a:schemeClr>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t" anchorCtr="0"/>
            <a:lstStyle/>
            <a:p>
              <a:r>
                <a:rPr lang="en-US" dirty="0">
                  <a:solidFill>
                    <a:schemeClr val="tx1"/>
                  </a:solidFill>
                </a:rPr>
                <a:t>Identity definition in </a:t>
              </a:r>
              <a:r>
                <a:rPr lang="en-US" dirty="0" err="1">
                  <a:solidFill>
                    <a:schemeClr val="tx1"/>
                  </a:solidFill>
                </a:rPr>
                <a:t>Conjur</a:t>
              </a:r>
              <a:r>
                <a:rPr lang="en-US" dirty="0">
                  <a:solidFill>
                    <a:schemeClr val="tx1"/>
                  </a:solidFill>
                </a:rPr>
                <a:t> Policy </a:t>
              </a:r>
              <a:r>
                <a:rPr lang="en-US" dirty="0" err="1">
                  <a:solidFill>
                    <a:schemeClr val="tx1"/>
                  </a:solidFill>
                </a:rPr>
                <a:t>yaml</a:t>
              </a:r>
              <a:r>
                <a:rPr lang="en-US" dirty="0">
                  <a:solidFill>
                    <a:schemeClr val="tx1"/>
                  </a:solidFill>
                </a:rPr>
                <a:t>:</a:t>
              </a:r>
            </a:p>
          </p:txBody>
        </p:sp>
        <p:pic>
          <p:nvPicPr>
            <p:cNvPr id="10" name="Picture 9" descr="A screenshot of a computer&#10;&#10;Description automatically generated">
              <a:extLst>
                <a:ext uri="{FF2B5EF4-FFF2-40B4-BE49-F238E27FC236}">
                  <a16:creationId xmlns:a16="http://schemas.microsoft.com/office/drawing/2014/main" id="{627DEAD0-5FBF-6743-87EC-F351A5E68872}"/>
                </a:ext>
              </a:extLst>
            </p:cNvPr>
            <p:cNvPicPr>
              <a:picLocks noChangeAspect="1"/>
            </p:cNvPicPr>
            <p:nvPr/>
          </p:nvPicPr>
          <p:blipFill rotWithShape="1">
            <a:blip r:embed="rId4"/>
            <a:srcRect l="5000" t="14141" r="48999" b="70577"/>
            <a:stretch/>
          </p:blipFill>
          <p:spPr>
            <a:xfrm>
              <a:off x="5633988" y="4456937"/>
              <a:ext cx="6436092" cy="1202718"/>
            </a:xfrm>
            <a:prstGeom prst="rect">
              <a:avLst/>
            </a:prstGeom>
          </p:spPr>
        </p:pic>
      </p:grpSp>
      <p:sp>
        <p:nvSpPr>
          <p:cNvPr id="14" name="Curved Down Arrow 13">
            <a:extLst>
              <a:ext uri="{FF2B5EF4-FFF2-40B4-BE49-F238E27FC236}">
                <a16:creationId xmlns:a16="http://schemas.microsoft.com/office/drawing/2014/main" id="{48E5D319-1C69-4640-AFCF-E3990E8AAFD7}"/>
              </a:ext>
            </a:extLst>
          </p:cNvPr>
          <p:cNvSpPr/>
          <p:nvPr/>
        </p:nvSpPr>
        <p:spPr>
          <a:xfrm rot="1262900">
            <a:off x="4902679" y="1306351"/>
            <a:ext cx="5080317" cy="3120779"/>
          </a:xfrm>
          <a:prstGeom prst="curvedDownArrow">
            <a:avLst>
              <a:gd name="adj1" fmla="val 7492"/>
              <a:gd name="adj2" fmla="val 18471"/>
              <a:gd name="adj3" fmla="val 12119"/>
            </a:avLst>
          </a:prstGeom>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499820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5333E81-0C4C-A741-B8C7-DBD1B9EDC5D2}"/>
              </a:ext>
            </a:extLst>
          </p:cNvPr>
          <p:cNvSpPr>
            <a:spLocks noGrp="1"/>
          </p:cNvSpPr>
          <p:nvPr>
            <p:ph type="body" sz="quarter" idx="13"/>
          </p:nvPr>
        </p:nvSpPr>
        <p:spPr/>
        <p:txBody>
          <a:bodyPr/>
          <a:lstStyle/>
          <a:p>
            <a:r>
              <a:rPr lang="en-US" dirty="0"/>
              <a:t>Subscription ID + Resource Group + System Assigned Identity</a:t>
            </a:r>
          </a:p>
        </p:txBody>
      </p:sp>
      <p:sp>
        <p:nvSpPr>
          <p:cNvPr id="9" name="Title 1">
            <a:extLst>
              <a:ext uri="{FF2B5EF4-FFF2-40B4-BE49-F238E27FC236}">
                <a16:creationId xmlns:a16="http://schemas.microsoft.com/office/drawing/2014/main" id="{ACC8CE2D-AAC0-4A73-93CC-22468AB35DDC}"/>
              </a:ext>
            </a:extLst>
          </p:cNvPr>
          <p:cNvSpPr>
            <a:spLocks noGrp="1"/>
          </p:cNvSpPr>
          <p:nvPr>
            <p:ph type="title"/>
          </p:nvPr>
        </p:nvSpPr>
        <p:spPr/>
        <p:txBody>
          <a:bodyPr/>
          <a:lstStyle/>
          <a:p>
            <a:r>
              <a:rPr lang="en-US" dirty="0"/>
              <a:t>Azure Identity Option 2:</a:t>
            </a:r>
          </a:p>
        </p:txBody>
      </p:sp>
      <p:pic>
        <p:nvPicPr>
          <p:cNvPr id="4" name="Picture 3" descr="A screenshot of a social media post&#10;&#10;Description automatically generated">
            <a:extLst>
              <a:ext uri="{FF2B5EF4-FFF2-40B4-BE49-F238E27FC236}">
                <a16:creationId xmlns:a16="http://schemas.microsoft.com/office/drawing/2014/main" id="{3E33FC0C-2559-254B-A9F9-6719266C9798}"/>
              </a:ext>
            </a:extLst>
          </p:cNvPr>
          <p:cNvPicPr>
            <a:picLocks noChangeAspect="1"/>
          </p:cNvPicPr>
          <p:nvPr/>
        </p:nvPicPr>
        <p:blipFill rotWithShape="1">
          <a:blip r:embed="rId3"/>
          <a:srcRect l="5059" r="5204" b="13651"/>
          <a:stretch/>
        </p:blipFill>
        <p:spPr>
          <a:xfrm>
            <a:off x="622609" y="1045189"/>
            <a:ext cx="10388692" cy="5623026"/>
          </a:xfrm>
          <a:prstGeom prst="rect">
            <a:avLst/>
          </a:prstGeom>
          <a:noFill/>
        </p:spPr>
      </p:pic>
      <p:grpSp>
        <p:nvGrpSpPr>
          <p:cNvPr id="5" name="Group 4">
            <a:extLst>
              <a:ext uri="{FF2B5EF4-FFF2-40B4-BE49-F238E27FC236}">
                <a16:creationId xmlns:a16="http://schemas.microsoft.com/office/drawing/2014/main" id="{3576202D-2276-9142-B2C1-08C07895048F}"/>
              </a:ext>
            </a:extLst>
          </p:cNvPr>
          <p:cNvGrpSpPr/>
          <p:nvPr/>
        </p:nvGrpSpPr>
        <p:grpSpPr>
          <a:xfrm>
            <a:off x="2802643" y="5034056"/>
            <a:ext cx="6028624" cy="1501541"/>
            <a:chOff x="5553776" y="2021306"/>
            <a:chExt cx="6028624" cy="1501541"/>
          </a:xfrm>
        </p:grpSpPr>
        <p:sp>
          <p:nvSpPr>
            <p:cNvPr id="7" name="Rectangle 6">
              <a:extLst>
                <a:ext uri="{FF2B5EF4-FFF2-40B4-BE49-F238E27FC236}">
                  <a16:creationId xmlns:a16="http://schemas.microsoft.com/office/drawing/2014/main" id="{A637B421-A128-5841-9ED4-1557917E54B7}"/>
                </a:ext>
              </a:extLst>
            </p:cNvPr>
            <p:cNvSpPr/>
            <p:nvPr/>
          </p:nvSpPr>
          <p:spPr>
            <a:xfrm>
              <a:off x="5553776" y="2021306"/>
              <a:ext cx="6028624" cy="1501541"/>
            </a:xfrm>
            <a:prstGeom prst="rect">
              <a:avLst/>
            </a:prstGeom>
            <a:solidFill>
              <a:schemeClr val="bg1"/>
            </a:solidFill>
            <a:ln>
              <a:solidFill>
                <a:schemeClr val="tx1">
                  <a:lumMod val="65000"/>
                  <a:lumOff val="35000"/>
                </a:schemeClr>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t" anchorCtr="0"/>
            <a:lstStyle/>
            <a:p>
              <a:r>
                <a:rPr lang="en-US" dirty="0">
                  <a:solidFill>
                    <a:schemeClr val="tx1"/>
                  </a:solidFill>
                </a:rPr>
                <a:t>Identity definition in </a:t>
              </a:r>
              <a:r>
                <a:rPr lang="en-US" dirty="0" err="1">
                  <a:solidFill>
                    <a:schemeClr val="tx1"/>
                  </a:solidFill>
                </a:rPr>
                <a:t>Conjur</a:t>
              </a:r>
              <a:r>
                <a:rPr lang="en-US" dirty="0">
                  <a:solidFill>
                    <a:schemeClr val="tx1"/>
                  </a:solidFill>
                </a:rPr>
                <a:t> Policy </a:t>
              </a:r>
              <a:r>
                <a:rPr lang="en-US" dirty="0" err="1">
                  <a:solidFill>
                    <a:schemeClr val="tx1"/>
                  </a:solidFill>
                </a:rPr>
                <a:t>yaml</a:t>
              </a:r>
              <a:r>
                <a:rPr lang="en-US" dirty="0">
                  <a:solidFill>
                    <a:schemeClr val="tx1"/>
                  </a:solidFill>
                </a:rPr>
                <a:t>:</a:t>
              </a:r>
            </a:p>
          </p:txBody>
        </p:sp>
        <p:pic>
          <p:nvPicPr>
            <p:cNvPr id="8" name="Picture 7" descr="A screenshot of a computer&#10;&#10;Description automatically generated">
              <a:extLst>
                <a:ext uri="{FF2B5EF4-FFF2-40B4-BE49-F238E27FC236}">
                  <a16:creationId xmlns:a16="http://schemas.microsoft.com/office/drawing/2014/main" id="{4715120A-65A7-A54F-97F5-74C2F3408A5F}"/>
                </a:ext>
              </a:extLst>
            </p:cNvPr>
            <p:cNvPicPr>
              <a:picLocks noChangeAspect="1"/>
            </p:cNvPicPr>
            <p:nvPr/>
          </p:nvPicPr>
          <p:blipFill rotWithShape="1">
            <a:blip r:embed="rId4"/>
            <a:srcRect l="7913" t="29423" r="48999" b="56880"/>
            <a:stretch/>
          </p:blipFill>
          <p:spPr>
            <a:xfrm>
              <a:off x="5553777" y="2444819"/>
              <a:ext cx="6028623" cy="1078028"/>
            </a:xfrm>
            <a:prstGeom prst="rect">
              <a:avLst/>
            </a:prstGeom>
          </p:spPr>
        </p:pic>
      </p:grpSp>
      <p:sp>
        <p:nvSpPr>
          <p:cNvPr id="10" name="Curved Down Arrow 9">
            <a:extLst>
              <a:ext uri="{FF2B5EF4-FFF2-40B4-BE49-F238E27FC236}">
                <a16:creationId xmlns:a16="http://schemas.microsoft.com/office/drawing/2014/main" id="{F628D4BC-80F0-2C4C-87BE-5EE6253CE0F6}"/>
              </a:ext>
            </a:extLst>
          </p:cNvPr>
          <p:cNvSpPr/>
          <p:nvPr/>
        </p:nvSpPr>
        <p:spPr>
          <a:xfrm rot="2363566">
            <a:off x="4930098" y="4088246"/>
            <a:ext cx="2762421" cy="1688535"/>
          </a:xfrm>
          <a:prstGeom prst="curvedDownArrow">
            <a:avLst>
              <a:gd name="adj1" fmla="val 13548"/>
              <a:gd name="adj2" fmla="val 36924"/>
              <a:gd name="adj3" fmla="val 16305"/>
            </a:avLst>
          </a:prstGeom>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578942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4986245-42C5-BA46-A25C-AE48CF7BA742}"/>
              </a:ext>
            </a:extLst>
          </p:cNvPr>
          <p:cNvSpPr>
            <a:spLocks noGrp="1"/>
          </p:cNvSpPr>
          <p:nvPr>
            <p:ph type="body" sz="quarter" idx="13"/>
          </p:nvPr>
        </p:nvSpPr>
        <p:spPr/>
        <p:txBody>
          <a:bodyPr/>
          <a:lstStyle/>
          <a:p>
            <a:r>
              <a:rPr lang="en-US" dirty="0"/>
              <a:t>Subscription ID + Resource Group + User Assigned Identity</a:t>
            </a:r>
          </a:p>
        </p:txBody>
      </p:sp>
      <p:sp>
        <p:nvSpPr>
          <p:cNvPr id="4" name="Title 3">
            <a:extLst>
              <a:ext uri="{FF2B5EF4-FFF2-40B4-BE49-F238E27FC236}">
                <a16:creationId xmlns:a16="http://schemas.microsoft.com/office/drawing/2014/main" id="{54B816C3-0ACE-2D4B-A5EC-9A4BF5862DC2}"/>
              </a:ext>
            </a:extLst>
          </p:cNvPr>
          <p:cNvSpPr>
            <a:spLocks noGrp="1"/>
          </p:cNvSpPr>
          <p:nvPr>
            <p:ph type="title"/>
          </p:nvPr>
        </p:nvSpPr>
        <p:spPr/>
        <p:txBody>
          <a:bodyPr/>
          <a:lstStyle/>
          <a:p>
            <a:r>
              <a:rPr lang="en-US" dirty="0"/>
              <a:t>Azure Identity Option 3:</a:t>
            </a:r>
          </a:p>
        </p:txBody>
      </p:sp>
      <p:pic>
        <p:nvPicPr>
          <p:cNvPr id="6" name="Picture 5" descr="A screenshot of a social media post&#10;&#10;Description automatically generated">
            <a:extLst>
              <a:ext uri="{FF2B5EF4-FFF2-40B4-BE49-F238E27FC236}">
                <a16:creationId xmlns:a16="http://schemas.microsoft.com/office/drawing/2014/main" id="{292AAD01-3185-EC4C-B6D9-1D415FB8D178}"/>
              </a:ext>
            </a:extLst>
          </p:cNvPr>
          <p:cNvPicPr>
            <a:picLocks noChangeAspect="1"/>
          </p:cNvPicPr>
          <p:nvPr/>
        </p:nvPicPr>
        <p:blipFill rotWithShape="1">
          <a:blip r:embed="rId3"/>
          <a:srcRect l="4968" r="5033" b="15120"/>
          <a:stretch/>
        </p:blipFill>
        <p:spPr>
          <a:xfrm>
            <a:off x="609600" y="1121744"/>
            <a:ext cx="10443587" cy="5540314"/>
          </a:xfrm>
          <a:prstGeom prst="rect">
            <a:avLst/>
          </a:prstGeom>
        </p:spPr>
      </p:pic>
      <p:grpSp>
        <p:nvGrpSpPr>
          <p:cNvPr id="11" name="Group 10">
            <a:extLst>
              <a:ext uri="{FF2B5EF4-FFF2-40B4-BE49-F238E27FC236}">
                <a16:creationId xmlns:a16="http://schemas.microsoft.com/office/drawing/2014/main" id="{03F86F13-79B6-6E49-84C9-A98BF604B453}"/>
              </a:ext>
            </a:extLst>
          </p:cNvPr>
          <p:cNvGrpSpPr/>
          <p:nvPr/>
        </p:nvGrpSpPr>
        <p:grpSpPr>
          <a:xfrm>
            <a:off x="3253903" y="4788456"/>
            <a:ext cx="6436092" cy="1501541"/>
            <a:chOff x="4681086" y="2045369"/>
            <a:chExt cx="6436092" cy="1501541"/>
          </a:xfrm>
        </p:grpSpPr>
        <p:sp>
          <p:nvSpPr>
            <p:cNvPr id="8" name="Rectangle 7">
              <a:extLst>
                <a:ext uri="{FF2B5EF4-FFF2-40B4-BE49-F238E27FC236}">
                  <a16:creationId xmlns:a16="http://schemas.microsoft.com/office/drawing/2014/main" id="{66765C63-B0DD-9145-9EA3-E0BD58EA325A}"/>
                </a:ext>
              </a:extLst>
            </p:cNvPr>
            <p:cNvSpPr/>
            <p:nvPr/>
          </p:nvSpPr>
          <p:spPr>
            <a:xfrm>
              <a:off x="4681086" y="2045369"/>
              <a:ext cx="6436092" cy="1501541"/>
            </a:xfrm>
            <a:prstGeom prst="rect">
              <a:avLst/>
            </a:prstGeom>
            <a:solidFill>
              <a:schemeClr val="bg1"/>
            </a:solidFill>
            <a:ln>
              <a:solidFill>
                <a:schemeClr val="tx1">
                  <a:lumMod val="65000"/>
                  <a:lumOff val="35000"/>
                </a:schemeClr>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t" anchorCtr="0"/>
            <a:lstStyle/>
            <a:p>
              <a:r>
                <a:rPr lang="en-US" dirty="0">
                  <a:solidFill>
                    <a:schemeClr val="tx1"/>
                  </a:solidFill>
                </a:rPr>
                <a:t>Identity definition in </a:t>
              </a:r>
              <a:r>
                <a:rPr lang="en-US" dirty="0" err="1">
                  <a:solidFill>
                    <a:schemeClr val="tx1"/>
                  </a:solidFill>
                </a:rPr>
                <a:t>Conjur</a:t>
              </a:r>
              <a:r>
                <a:rPr lang="en-US" dirty="0">
                  <a:solidFill>
                    <a:schemeClr val="tx1"/>
                  </a:solidFill>
                </a:rPr>
                <a:t> Policy </a:t>
              </a:r>
              <a:r>
                <a:rPr lang="en-US" dirty="0" err="1">
                  <a:solidFill>
                    <a:schemeClr val="tx1"/>
                  </a:solidFill>
                </a:rPr>
                <a:t>yaml</a:t>
              </a:r>
              <a:r>
                <a:rPr lang="en-US" dirty="0">
                  <a:solidFill>
                    <a:schemeClr val="tx1"/>
                  </a:solidFill>
                </a:rPr>
                <a:t>:</a:t>
              </a:r>
            </a:p>
          </p:txBody>
        </p:sp>
        <p:pic>
          <p:nvPicPr>
            <p:cNvPr id="9" name="Picture 8" descr="A screenshot of a computer&#10;&#10;Description automatically generated">
              <a:extLst>
                <a:ext uri="{FF2B5EF4-FFF2-40B4-BE49-F238E27FC236}">
                  <a16:creationId xmlns:a16="http://schemas.microsoft.com/office/drawing/2014/main" id="{29BC2D6F-42E3-3145-98E3-4C7F9FE91EB0}"/>
                </a:ext>
              </a:extLst>
            </p:cNvPr>
            <p:cNvPicPr>
              <a:picLocks noChangeAspect="1"/>
            </p:cNvPicPr>
            <p:nvPr/>
          </p:nvPicPr>
          <p:blipFill rotWithShape="1">
            <a:blip r:embed="rId4"/>
            <a:srcRect l="5000" t="43734" r="48999" b="42690"/>
            <a:stretch/>
          </p:blipFill>
          <p:spPr>
            <a:xfrm>
              <a:off x="4681086" y="2478505"/>
              <a:ext cx="6436092" cy="1068405"/>
            </a:xfrm>
            <a:prstGeom prst="rect">
              <a:avLst/>
            </a:prstGeom>
          </p:spPr>
        </p:pic>
      </p:grpSp>
      <p:sp>
        <p:nvSpPr>
          <p:cNvPr id="12" name="Curved Down Arrow 11">
            <a:extLst>
              <a:ext uri="{FF2B5EF4-FFF2-40B4-BE49-F238E27FC236}">
                <a16:creationId xmlns:a16="http://schemas.microsoft.com/office/drawing/2014/main" id="{C3ED8FE8-AED5-9745-82A7-9F864DD2F5B3}"/>
              </a:ext>
            </a:extLst>
          </p:cNvPr>
          <p:cNvSpPr/>
          <p:nvPr/>
        </p:nvSpPr>
        <p:spPr>
          <a:xfrm rot="1460606">
            <a:off x="3705518" y="3395562"/>
            <a:ext cx="4333566" cy="2044776"/>
          </a:xfrm>
          <a:prstGeom prst="curvedDownArrow">
            <a:avLst>
              <a:gd name="adj1" fmla="val 13548"/>
              <a:gd name="adj2" fmla="val 36924"/>
              <a:gd name="adj3" fmla="val 16305"/>
            </a:avLst>
          </a:prstGeom>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5717480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B1E86-440E-D64B-97D4-A1F7EBF583EE}"/>
              </a:ext>
            </a:extLst>
          </p:cNvPr>
          <p:cNvSpPr>
            <a:spLocks noGrp="1"/>
          </p:cNvSpPr>
          <p:nvPr>
            <p:ph type="title"/>
          </p:nvPr>
        </p:nvSpPr>
        <p:spPr>
          <a:xfrm>
            <a:off x="329852" y="327666"/>
            <a:ext cx="11544822" cy="402352"/>
          </a:xfrm>
        </p:spPr>
        <p:txBody>
          <a:bodyPr/>
          <a:lstStyle/>
          <a:p>
            <a:r>
              <a:rPr lang="en-US" dirty="0"/>
              <a:t>Policy Detail: Configure Azure authenticator ID named “prod”</a:t>
            </a:r>
          </a:p>
        </p:txBody>
      </p:sp>
      <p:grpSp>
        <p:nvGrpSpPr>
          <p:cNvPr id="7" name="Group 6">
            <a:extLst>
              <a:ext uri="{FF2B5EF4-FFF2-40B4-BE49-F238E27FC236}">
                <a16:creationId xmlns:a16="http://schemas.microsoft.com/office/drawing/2014/main" id="{78F5B983-6A31-1E46-8BC8-F79F5F570CC9}"/>
              </a:ext>
            </a:extLst>
          </p:cNvPr>
          <p:cNvGrpSpPr/>
          <p:nvPr/>
        </p:nvGrpSpPr>
        <p:grpSpPr>
          <a:xfrm>
            <a:off x="492898" y="1138590"/>
            <a:ext cx="11089502" cy="5509200"/>
            <a:chOff x="460240" y="1154919"/>
            <a:chExt cx="11089502" cy="5509200"/>
          </a:xfrm>
        </p:grpSpPr>
        <p:sp>
          <p:nvSpPr>
            <p:cNvPr id="5" name="Rectangle 4">
              <a:extLst>
                <a:ext uri="{FF2B5EF4-FFF2-40B4-BE49-F238E27FC236}">
                  <a16:creationId xmlns:a16="http://schemas.microsoft.com/office/drawing/2014/main" id="{E5408207-EB08-D748-9BAE-09C662B8FBC9}"/>
                </a:ext>
              </a:extLst>
            </p:cNvPr>
            <p:cNvSpPr/>
            <p:nvPr/>
          </p:nvSpPr>
          <p:spPr>
            <a:xfrm>
              <a:off x="460240" y="2109026"/>
              <a:ext cx="3741019" cy="3816429"/>
            </a:xfrm>
            <a:prstGeom prst="rect">
              <a:avLst/>
            </a:prstGeom>
          </p:spPr>
          <p:txBody>
            <a:bodyPr wrap="square">
              <a:spAutoFit/>
            </a:bodyPr>
            <a:lstStyle/>
            <a:p>
              <a:pPr algn="r"/>
              <a:r>
                <a:rPr lang="en-US" dirty="0"/>
                <a:t>Create Azure authentication webservice endpoint named “prod”</a:t>
              </a:r>
            </a:p>
            <a:p>
              <a:pPr algn="r"/>
              <a:endParaRPr lang="en-US" dirty="0"/>
            </a:p>
            <a:p>
              <a:pPr algn="r"/>
              <a:r>
                <a:rPr lang="en-US" dirty="0"/>
                <a:t>Define variable to hold </a:t>
              </a:r>
              <a:r>
                <a:rPr lang="en-US" sz="1200" dirty="0">
                  <a:latin typeface="Courier" pitchFamily="2" charset="0"/>
                </a:rPr>
                <a:t>https://</a:t>
              </a:r>
              <a:r>
                <a:rPr lang="en-US" sz="1200" dirty="0" err="1">
                  <a:latin typeface="Courier" pitchFamily="2" charset="0"/>
                </a:rPr>
                <a:t>sts.windows.net</a:t>
              </a:r>
              <a:r>
                <a:rPr lang="en-US" sz="1200" dirty="0">
                  <a:latin typeface="Courier" pitchFamily="2" charset="0"/>
                </a:rPr>
                <a:t>/{tenant-id}</a:t>
              </a:r>
              <a:endParaRPr lang="en-US" dirty="0"/>
            </a:p>
            <a:p>
              <a:pPr algn="r"/>
              <a:endParaRPr lang="en-US" dirty="0"/>
            </a:p>
            <a:p>
              <a:pPr algn="r"/>
              <a:r>
                <a:rPr lang="en-US" dirty="0"/>
                <a:t>Define prod/apps role</a:t>
              </a:r>
            </a:p>
            <a:p>
              <a:pPr algn="r"/>
              <a:endParaRPr lang="en-US" dirty="0"/>
            </a:p>
            <a:p>
              <a:pPr algn="r"/>
              <a:endParaRPr lang="en-US" dirty="0"/>
            </a:p>
            <a:p>
              <a:pPr algn="r"/>
              <a:endParaRPr lang="en-US" dirty="0"/>
            </a:p>
            <a:p>
              <a:pPr algn="r"/>
              <a:r>
                <a:rPr lang="en-US" dirty="0"/>
                <a:t>Permit apps group role to authenticate to</a:t>
              </a:r>
            </a:p>
            <a:p>
              <a:pPr algn="r"/>
              <a:r>
                <a:rPr lang="en-US" sz="1400" dirty="0" err="1">
                  <a:latin typeface="Courier" pitchFamily="2" charset="0"/>
                </a:rPr>
                <a:t>conjur</a:t>
              </a:r>
              <a:r>
                <a:rPr lang="en-US" sz="1400" dirty="0">
                  <a:latin typeface="Courier" pitchFamily="2" charset="0"/>
                </a:rPr>
                <a:t>/authn-azure/prod </a:t>
              </a:r>
              <a:r>
                <a:rPr lang="en-US" dirty="0"/>
                <a:t>webservice</a:t>
              </a:r>
            </a:p>
          </p:txBody>
        </p:sp>
        <p:sp>
          <p:nvSpPr>
            <p:cNvPr id="6" name="Rectangle 5">
              <a:extLst>
                <a:ext uri="{FF2B5EF4-FFF2-40B4-BE49-F238E27FC236}">
                  <a16:creationId xmlns:a16="http://schemas.microsoft.com/office/drawing/2014/main" id="{908F034D-7DDF-1045-BD65-36171923BB8A}"/>
                </a:ext>
              </a:extLst>
            </p:cNvPr>
            <p:cNvSpPr/>
            <p:nvPr/>
          </p:nvSpPr>
          <p:spPr>
            <a:xfrm>
              <a:off x="4201259" y="1154919"/>
              <a:ext cx="7348483" cy="5509200"/>
            </a:xfrm>
            <a:prstGeom prst="rect">
              <a:avLst/>
            </a:prstGeom>
            <a:solidFill>
              <a:schemeClr val="tx1"/>
            </a:solidFill>
          </p:spPr>
          <p:txBody>
            <a:bodyPr wrap="square">
              <a:spAutoFit/>
            </a:bodyPr>
            <a:lstStyle/>
            <a:p>
              <a:r>
                <a:rPr lang="en-US" sz="1100" dirty="0">
                  <a:solidFill>
                    <a:schemeClr val="bg1"/>
                  </a:solidFill>
                  <a:latin typeface="Courier" pitchFamily="2" charset="0"/>
                </a:rPr>
                <a:t>---</a:t>
              </a:r>
            </a:p>
            <a:p>
              <a:r>
                <a:rPr lang="en-US" sz="1100" dirty="0">
                  <a:solidFill>
                    <a:schemeClr val="bg1"/>
                  </a:solidFill>
                  <a:latin typeface="Courier" pitchFamily="2" charset="0"/>
                </a:rPr>
                <a:t>- !policy</a:t>
              </a:r>
            </a:p>
            <a:p>
              <a:r>
                <a:rPr lang="en-US" sz="1100" dirty="0">
                  <a:solidFill>
                    <a:schemeClr val="bg1"/>
                  </a:solidFill>
                  <a:latin typeface="Courier" pitchFamily="2" charset="0"/>
                </a:rPr>
                <a:t>  id: </a:t>
              </a:r>
              <a:r>
                <a:rPr lang="en-US" sz="1100" dirty="0" err="1">
                  <a:solidFill>
                    <a:schemeClr val="bg1"/>
                  </a:solidFill>
                  <a:latin typeface="Courier" pitchFamily="2" charset="0"/>
                </a:rPr>
                <a:t>conjur</a:t>
              </a:r>
              <a:r>
                <a:rPr lang="en-US" sz="1100" dirty="0">
                  <a:solidFill>
                    <a:schemeClr val="bg1"/>
                  </a:solidFill>
                  <a:latin typeface="Courier" pitchFamily="2" charset="0"/>
                </a:rPr>
                <a:t>/authn-azure/prod</a:t>
              </a:r>
            </a:p>
            <a:p>
              <a:r>
                <a:rPr lang="en-US" sz="1100" dirty="0">
                  <a:solidFill>
                    <a:schemeClr val="bg1"/>
                  </a:solidFill>
                  <a:latin typeface="Courier" pitchFamily="2" charset="0"/>
                </a:rPr>
                <a:t>  body:</a:t>
              </a:r>
            </a:p>
            <a:p>
              <a:endParaRPr lang="en-US" sz="1100" dirty="0">
                <a:solidFill>
                  <a:schemeClr val="bg1"/>
                </a:solidFill>
                <a:latin typeface="Courier" pitchFamily="2" charset="0"/>
              </a:endParaRPr>
            </a:p>
            <a:p>
              <a:endParaRPr lang="en-US" sz="1100" dirty="0">
                <a:solidFill>
                  <a:schemeClr val="bg1"/>
                </a:solidFill>
                <a:latin typeface="Courier" pitchFamily="2" charset="0"/>
              </a:endParaRPr>
            </a:p>
            <a:p>
              <a:r>
                <a:rPr lang="en-US" sz="1100" dirty="0">
                  <a:solidFill>
                    <a:schemeClr val="bg1"/>
                  </a:solidFill>
                  <a:latin typeface="Courier" pitchFamily="2" charset="0"/>
                </a:rPr>
                <a:t>  - !webservice</a:t>
              </a:r>
            </a:p>
            <a:p>
              <a:endParaRPr lang="en-US" sz="1100" dirty="0">
                <a:solidFill>
                  <a:schemeClr val="bg1"/>
                </a:solidFill>
                <a:latin typeface="Courier" pitchFamily="2" charset="0"/>
              </a:endParaRPr>
            </a:p>
            <a:p>
              <a:endParaRPr lang="en-US" sz="1100" dirty="0">
                <a:solidFill>
                  <a:schemeClr val="bg1"/>
                </a:solidFill>
                <a:latin typeface="Courier" pitchFamily="2" charset="0"/>
              </a:endParaRPr>
            </a:p>
            <a:p>
              <a:endParaRPr lang="en-US" sz="1100" dirty="0">
                <a:solidFill>
                  <a:schemeClr val="bg1"/>
                </a:solidFill>
                <a:latin typeface="Courier" pitchFamily="2" charset="0"/>
              </a:endParaRPr>
            </a:p>
            <a:p>
              <a:endParaRPr lang="en-US" sz="1100" dirty="0">
                <a:solidFill>
                  <a:schemeClr val="bg1"/>
                </a:solidFill>
                <a:latin typeface="Courier" pitchFamily="2" charset="0"/>
              </a:endParaRPr>
            </a:p>
            <a:p>
              <a:r>
                <a:rPr lang="en-US" sz="1100" dirty="0">
                  <a:solidFill>
                    <a:schemeClr val="bg1"/>
                  </a:solidFill>
                  <a:latin typeface="Courier" pitchFamily="2" charset="0"/>
                </a:rPr>
                <a:t>  - !variable provider-</a:t>
              </a:r>
              <a:r>
                <a:rPr lang="en-US" sz="1100" dirty="0" err="1">
                  <a:solidFill>
                    <a:schemeClr val="bg1"/>
                  </a:solidFill>
                  <a:latin typeface="Courier" pitchFamily="2" charset="0"/>
                </a:rPr>
                <a:t>uri</a:t>
              </a:r>
              <a:endParaRPr lang="en-US" sz="1100" dirty="0">
                <a:solidFill>
                  <a:schemeClr val="bg1"/>
                </a:solidFill>
                <a:latin typeface="Courier" pitchFamily="2" charset="0"/>
              </a:endParaRPr>
            </a:p>
            <a:p>
              <a:endParaRPr lang="en-US" sz="1100" dirty="0">
                <a:solidFill>
                  <a:schemeClr val="bg1"/>
                </a:solidFill>
                <a:latin typeface="Courier" pitchFamily="2" charset="0"/>
              </a:endParaRPr>
            </a:p>
            <a:p>
              <a:endParaRPr lang="en-US" sz="1100" dirty="0">
                <a:solidFill>
                  <a:schemeClr val="bg1"/>
                </a:solidFill>
                <a:latin typeface="Courier" pitchFamily="2" charset="0"/>
              </a:endParaRPr>
            </a:p>
            <a:p>
              <a:endParaRPr lang="en-US" sz="1100" dirty="0">
                <a:solidFill>
                  <a:schemeClr val="bg1"/>
                </a:solidFill>
                <a:latin typeface="Courier" pitchFamily="2" charset="0"/>
              </a:endParaRPr>
            </a:p>
            <a:p>
              <a:r>
                <a:rPr lang="en-US" sz="1100" dirty="0">
                  <a:solidFill>
                    <a:schemeClr val="bg1"/>
                  </a:solidFill>
                  <a:latin typeface="Courier" pitchFamily="2" charset="0"/>
                </a:rPr>
                <a:t>  - !group</a:t>
              </a:r>
            </a:p>
            <a:p>
              <a:r>
                <a:rPr lang="en-US" sz="1100" dirty="0">
                  <a:solidFill>
                    <a:schemeClr val="bg1"/>
                  </a:solidFill>
                  <a:latin typeface="Courier" pitchFamily="2" charset="0"/>
                </a:rPr>
                <a:t>    id: apps</a:t>
              </a:r>
            </a:p>
            <a:p>
              <a:r>
                <a:rPr lang="en-US" sz="1100" dirty="0">
                  <a:solidFill>
                    <a:schemeClr val="bg1"/>
                  </a:solidFill>
                  <a:latin typeface="Courier" pitchFamily="2" charset="0"/>
                </a:rPr>
                <a:t>    annotations:</a:t>
              </a:r>
            </a:p>
            <a:p>
              <a:r>
                <a:rPr lang="en-US" sz="1100" dirty="0">
                  <a:solidFill>
                    <a:schemeClr val="bg1"/>
                  </a:solidFill>
                  <a:latin typeface="Courier" pitchFamily="2" charset="0"/>
                </a:rPr>
                <a:t>      description: Role for authn to authn-azure/prod webservice</a:t>
              </a:r>
            </a:p>
            <a:p>
              <a:endParaRPr lang="en-US" sz="1100" dirty="0">
                <a:solidFill>
                  <a:schemeClr val="bg1"/>
                </a:solidFill>
                <a:latin typeface="Courier" pitchFamily="2" charset="0"/>
              </a:endParaRPr>
            </a:p>
            <a:p>
              <a:endParaRPr lang="en-US" sz="1100" dirty="0">
                <a:solidFill>
                  <a:schemeClr val="bg1"/>
                </a:solidFill>
                <a:latin typeface="Courier" pitchFamily="2" charset="0"/>
              </a:endParaRPr>
            </a:p>
            <a:p>
              <a:endParaRPr lang="en-US" sz="1100" dirty="0">
                <a:solidFill>
                  <a:schemeClr val="bg1"/>
                </a:solidFill>
                <a:latin typeface="Courier" pitchFamily="2" charset="0"/>
              </a:endParaRPr>
            </a:p>
            <a:p>
              <a:r>
                <a:rPr lang="en-US" sz="1100" dirty="0">
                  <a:solidFill>
                    <a:schemeClr val="bg1"/>
                  </a:solidFill>
                  <a:latin typeface="Courier" pitchFamily="2" charset="0"/>
                </a:rPr>
                <a:t>  - !permit</a:t>
              </a:r>
            </a:p>
            <a:p>
              <a:r>
                <a:rPr lang="en-US" sz="1100" dirty="0">
                  <a:solidFill>
                    <a:schemeClr val="bg1"/>
                  </a:solidFill>
                  <a:latin typeface="Courier" pitchFamily="2" charset="0"/>
                </a:rPr>
                <a:t>    role: !group apps</a:t>
              </a:r>
            </a:p>
            <a:p>
              <a:r>
                <a:rPr lang="en-US" sz="1100" dirty="0">
                  <a:solidFill>
                    <a:schemeClr val="bg1"/>
                  </a:solidFill>
                  <a:latin typeface="Courier" pitchFamily="2" charset="0"/>
                </a:rPr>
                <a:t>    privilege: [ read, authenticate ]</a:t>
              </a:r>
            </a:p>
            <a:p>
              <a:r>
                <a:rPr lang="en-US" sz="1100" dirty="0">
                  <a:solidFill>
                    <a:schemeClr val="bg1"/>
                  </a:solidFill>
                  <a:latin typeface="Courier" pitchFamily="2" charset="0"/>
                </a:rPr>
                <a:t>    resource: !webservice</a:t>
              </a:r>
            </a:p>
            <a:p>
              <a:endParaRPr lang="en-US" sz="1100" dirty="0">
                <a:solidFill>
                  <a:schemeClr val="bg1"/>
                </a:solidFill>
                <a:latin typeface="Courier" pitchFamily="2" charset="0"/>
              </a:endParaRPr>
            </a:p>
            <a:p>
              <a:endParaRPr lang="en-US" sz="1100" dirty="0">
                <a:solidFill>
                  <a:schemeClr val="bg1"/>
                </a:solidFill>
                <a:latin typeface="Courier" pitchFamily="2" charset="0"/>
              </a:endParaRPr>
            </a:p>
            <a:p>
              <a:endParaRPr lang="en-US" sz="1100" dirty="0">
                <a:solidFill>
                  <a:schemeClr val="bg1"/>
                </a:solidFill>
                <a:latin typeface="Courier" pitchFamily="2" charset="0"/>
              </a:endParaRPr>
            </a:p>
            <a:p>
              <a:endParaRPr lang="en-US" sz="1100" dirty="0">
                <a:solidFill>
                  <a:schemeClr val="bg1"/>
                </a:solidFill>
                <a:latin typeface="Courier" pitchFamily="2" charset="0"/>
              </a:endParaRPr>
            </a:p>
            <a:p>
              <a:endParaRPr lang="en-US" sz="1100" dirty="0">
                <a:solidFill>
                  <a:schemeClr val="bg1"/>
                </a:solidFill>
                <a:latin typeface="Courier" pitchFamily="2" charset="0"/>
              </a:endParaRPr>
            </a:p>
            <a:p>
              <a:endParaRPr lang="en-US" sz="1100" dirty="0">
                <a:solidFill>
                  <a:schemeClr val="bg1"/>
                </a:solidFill>
                <a:latin typeface="Courier" pitchFamily="2" charset="0"/>
              </a:endParaRPr>
            </a:p>
          </p:txBody>
        </p:sp>
      </p:grpSp>
    </p:spTree>
    <p:extLst>
      <p:ext uri="{BB962C8B-B14F-4D97-AF65-F5344CB8AC3E}">
        <p14:creationId xmlns:p14="http://schemas.microsoft.com/office/powerpoint/2010/main" val="1275048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01A7CE4D-A7E9-0E46-B7D7-78DB657B3776}"/>
              </a:ext>
            </a:extLst>
          </p:cNvPr>
          <p:cNvSpPr>
            <a:spLocks noGrp="1"/>
          </p:cNvSpPr>
          <p:nvPr>
            <p:ph sz="half" idx="1"/>
          </p:nvPr>
        </p:nvSpPr>
        <p:spPr>
          <a:xfrm>
            <a:off x="6096000" y="2527210"/>
            <a:ext cx="5568950" cy="3784867"/>
          </a:xfrm>
          <a:solidFill>
            <a:schemeClr val="bg1"/>
          </a:solidFill>
          <a:ln>
            <a:solidFill>
              <a:schemeClr val="bg1">
                <a:lumMod val="50000"/>
              </a:schemeClr>
            </a:solidFill>
          </a:ln>
          <a:effectLst>
            <a:outerShdw blurRad="50800" dist="38100" dir="2700000" algn="tl" rotWithShape="0">
              <a:prstClr val="black">
                <a:alpha val="40000"/>
              </a:prstClr>
            </a:outerShdw>
          </a:effectLst>
        </p:spPr>
        <p:txBody>
          <a:bodyPr>
            <a:normAutofit fontScale="77500" lnSpcReduction="20000"/>
          </a:bodyPr>
          <a:lstStyle/>
          <a:p>
            <a:pPr marL="0" indent="0" algn="ctr">
              <a:lnSpc>
                <a:spcPct val="120000"/>
              </a:lnSpc>
              <a:buNone/>
            </a:pPr>
            <a:r>
              <a:rPr lang="en-US" sz="1800" b="1" dirty="0"/>
              <a:t>Benefits to CyberArk</a:t>
            </a:r>
          </a:p>
          <a:p>
            <a:pPr marL="0" indent="0">
              <a:lnSpc>
                <a:spcPct val="120000"/>
              </a:lnSpc>
              <a:buNone/>
            </a:pPr>
            <a:r>
              <a:rPr lang="en-US" u="sng" dirty="0"/>
              <a:t>Documentation</a:t>
            </a:r>
          </a:p>
          <a:p>
            <a:pPr>
              <a:lnSpc>
                <a:spcPct val="120000"/>
              </a:lnSpc>
            </a:pPr>
            <a:r>
              <a:rPr lang="en-US" dirty="0"/>
              <a:t>Single source of truth for the </a:t>
            </a:r>
            <a:r>
              <a:rPr lang="en-US" dirty="0" err="1"/>
              <a:t>Conjur</a:t>
            </a:r>
            <a:r>
              <a:rPr lang="en-US" dirty="0"/>
              <a:t> API</a:t>
            </a:r>
          </a:p>
          <a:p>
            <a:pPr lvl="1">
              <a:lnSpc>
                <a:spcPct val="120000"/>
              </a:lnSpc>
            </a:pPr>
            <a:r>
              <a:rPr lang="en-US" dirty="0"/>
              <a:t>Development on the </a:t>
            </a:r>
            <a:r>
              <a:rPr lang="en-US" dirty="0" err="1"/>
              <a:t>OpenAPI</a:t>
            </a:r>
            <a:r>
              <a:rPr lang="en-US" dirty="0"/>
              <a:t> spec proved fruitful - we were able to document HTTP responses that weren’t previously, as well as specifying edge cases on a few endpoints that can take multiple URL parameters</a:t>
            </a:r>
          </a:p>
          <a:p>
            <a:pPr>
              <a:lnSpc>
                <a:spcPct val="120000"/>
              </a:lnSpc>
            </a:pPr>
            <a:r>
              <a:rPr lang="en-US" dirty="0"/>
              <a:t>Can use the </a:t>
            </a:r>
            <a:r>
              <a:rPr lang="en-US" dirty="0" err="1"/>
              <a:t>OpenAPI</a:t>
            </a:r>
            <a:r>
              <a:rPr lang="en-US" dirty="0"/>
              <a:t> description to generate human-readable documentation</a:t>
            </a:r>
          </a:p>
          <a:p>
            <a:pPr lvl="1">
              <a:lnSpc>
                <a:spcPct val="120000"/>
              </a:lnSpc>
            </a:pPr>
            <a:r>
              <a:rPr lang="en-US" dirty="0"/>
              <a:t>Can generate Markdown/HTML documentation</a:t>
            </a:r>
          </a:p>
          <a:p>
            <a:pPr lvl="1">
              <a:lnSpc>
                <a:spcPct val="120000"/>
              </a:lnSpc>
            </a:pPr>
            <a:r>
              <a:rPr lang="en-US" dirty="0"/>
              <a:t>Interactive API documentation with Swagger UI (</a:t>
            </a:r>
            <a:r>
              <a:rPr lang="en-US" dirty="0">
                <a:hlinkClick r:id="rId2"/>
              </a:rPr>
              <a:t>https://swagger.io/tools/swagger-ui/</a:t>
            </a:r>
            <a:r>
              <a:rPr lang="en-US" dirty="0"/>
              <a:t>)</a:t>
            </a:r>
          </a:p>
          <a:p>
            <a:pPr marL="0" indent="0">
              <a:lnSpc>
                <a:spcPct val="120000"/>
              </a:lnSpc>
              <a:buNone/>
            </a:pPr>
            <a:r>
              <a:rPr lang="en-US" u="sng" dirty="0"/>
              <a:t>Generated REST clients</a:t>
            </a:r>
          </a:p>
          <a:p>
            <a:pPr>
              <a:lnSpc>
                <a:spcPct val="120000"/>
              </a:lnSpc>
            </a:pPr>
            <a:r>
              <a:rPr lang="en-US" dirty="0"/>
              <a:t>Makes the </a:t>
            </a:r>
            <a:r>
              <a:rPr lang="en-US" dirty="0" err="1"/>
              <a:t>Conjur</a:t>
            </a:r>
            <a:r>
              <a:rPr lang="en-US" dirty="0"/>
              <a:t> SDK simpler to maintain</a:t>
            </a:r>
          </a:p>
          <a:p>
            <a:pPr lvl="1">
              <a:lnSpc>
                <a:spcPct val="120000"/>
              </a:lnSpc>
            </a:pPr>
            <a:r>
              <a:rPr lang="en-US" dirty="0"/>
              <a:t>Previously, making a change to the </a:t>
            </a:r>
            <a:r>
              <a:rPr lang="en-US" dirty="0" err="1"/>
              <a:t>Conjur</a:t>
            </a:r>
            <a:r>
              <a:rPr lang="en-US" dirty="0"/>
              <a:t> API would mean each individual </a:t>
            </a:r>
            <a:r>
              <a:rPr lang="en-US" dirty="0" err="1"/>
              <a:t>Conjur</a:t>
            </a:r>
            <a:r>
              <a:rPr lang="en-US" dirty="0"/>
              <a:t> SDK would have to be updated with hand-crafted updates</a:t>
            </a:r>
          </a:p>
          <a:p>
            <a:pPr lvl="1">
              <a:lnSpc>
                <a:spcPct val="120000"/>
              </a:lnSpc>
            </a:pPr>
            <a:r>
              <a:rPr lang="en-US" dirty="0"/>
              <a:t>If the </a:t>
            </a:r>
            <a:r>
              <a:rPr lang="en-US" dirty="0" err="1"/>
              <a:t>Conjur</a:t>
            </a:r>
            <a:r>
              <a:rPr lang="en-US" dirty="0"/>
              <a:t> SDK was generated from the </a:t>
            </a:r>
            <a:r>
              <a:rPr lang="en-US" dirty="0" err="1"/>
              <a:t>OpenAPI</a:t>
            </a:r>
            <a:r>
              <a:rPr lang="en-US" dirty="0"/>
              <a:t> spec, updating these clients would be as simple as generating a new batch of clients from the </a:t>
            </a:r>
            <a:r>
              <a:rPr lang="en-US" dirty="0" err="1"/>
              <a:t>OpenAPI</a:t>
            </a:r>
            <a:r>
              <a:rPr lang="en-US" dirty="0"/>
              <a:t> description</a:t>
            </a:r>
          </a:p>
        </p:txBody>
      </p:sp>
      <p:sp>
        <p:nvSpPr>
          <p:cNvPr id="5" name="Content Placeholder 4">
            <a:extLst>
              <a:ext uri="{FF2B5EF4-FFF2-40B4-BE49-F238E27FC236}">
                <a16:creationId xmlns:a16="http://schemas.microsoft.com/office/drawing/2014/main" id="{BA1D0FFA-4435-F246-B48D-A274AB49AA41}"/>
              </a:ext>
            </a:extLst>
          </p:cNvPr>
          <p:cNvSpPr>
            <a:spLocks noGrp="1"/>
          </p:cNvSpPr>
          <p:nvPr>
            <p:ph sz="half" idx="2"/>
          </p:nvPr>
        </p:nvSpPr>
        <p:spPr>
          <a:xfrm>
            <a:off x="329852" y="2530995"/>
            <a:ext cx="5360987" cy="3784867"/>
          </a:xfrm>
          <a:solidFill>
            <a:schemeClr val="bg1"/>
          </a:solidFill>
          <a:ln>
            <a:solidFill>
              <a:schemeClr val="bg1">
                <a:lumMod val="50000"/>
              </a:schemeClr>
            </a:solidFill>
          </a:ln>
          <a:effectLst>
            <a:outerShdw blurRad="50800" dist="38100" dir="2700000" algn="tl" rotWithShape="0">
              <a:prstClr val="black">
                <a:alpha val="40000"/>
              </a:prstClr>
            </a:outerShdw>
          </a:effectLst>
        </p:spPr>
        <p:txBody>
          <a:bodyPr>
            <a:normAutofit fontScale="77500" lnSpcReduction="20000"/>
          </a:bodyPr>
          <a:lstStyle/>
          <a:p>
            <a:pPr marL="0" indent="0" algn="ctr">
              <a:buNone/>
            </a:pPr>
            <a:r>
              <a:rPr lang="en-US" sz="1800" b="1" dirty="0"/>
              <a:t>Benefits to Customers</a:t>
            </a:r>
          </a:p>
          <a:p>
            <a:pPr marL="0" indent="0">
              <a:buNone/>
            </a:pPr>
            <a:r>
              <a:rPr lang="en-US" dirty="0"/>
              <a:t>Multi-language support</a:t>
            </a:r>
          </a:p>
          <a:p>
            <a:pPr lvl="1"/>
            <a:r>
              <a:rPr lang="en-US" dirty="0"/>
              <a:t>Allow users to generate </a:t>
            </a:r>
            <a:r>
              <a:rPr lang="en-US" dirty="0" err="1"/>
              <a:t>Conjur</a:t>
            </a:r>
            <a:r>
              <a:rPr lang="en-US" dirty="0"/>
              <a:t> client libraries for their own use</a:t>
            </a:r>
          </a:p>
          <a:p>
            <a:pPr lvl="1"/>
            <a:r>
              <a:rPr lang="en-US" dirty="0"/>
              <a:t>If a user is trying to incorporate </a:t>
            </a:r>
            <a:r>
              <a:rPr lang="en-US" dirty="0" err="1"/>
              <a:t>Conjur</a:t>
            </a:r>
            <a:r>
              <a:rPr lang="en-US" dirty="0"/>
              <a:t> into their project for which CyberArk does not offer an official client, customers can generate a client from the </a:t>
            </a:r>
            <a:r>
              <a:rPr lang="en-US" dirty="0" err="1"/>
              <a:t>OpenAPI</a:t>
            </a:r>
            <a:r>
              <a:rPr lang="en-US" dirty="0"/>
              <a:t> spec instead of writing their own client/wrappers/HTTP requests</a:t>
            </a:r>
          </a:p>
          <a:p>
            <a:pPr marL="0" indent="0">
              <a:buNone/>
            </a:pPr>
            <a:r>
              <a:rPr lang="en-US" dirty="0"/>
              <a:t>Integrations</a:t>
            </a:r>
          </a:p>
          <a:p>
            <a:r>
              <a:rPr lang="en-US" dirty="0"/>
              <a:t>Can be used to configure API gateways, </a:t>
            </a:r>
            <a:r>
              <a:rPr lang="en-US" dirty="0" err="1"/>
              <a:t>eg.</a:t>
            </a:r>
            <a:endParaRPr lang="en-US" dirty="0"/>
          </a:p>
          <a:p>
            <a:pPr lvl="1"/>
            <a:r>
              <a:rPr lang="en-US" dirty="0"/>
              <a:t>AWS Gateway (</a:t>
            </a:r>
            <a:r>
              <a:rPr lang="en-US" dirty="0">
                <a:hlinkClick r:id="rId3"/>
              </a:rPr>
              <a:t>https://docs.aws.amazon.com/apigateway/latest/developerguide/http-api-open-api.html</a:t>
            </a:r>
            <a:r>
              <a:rPr lang="en-US" dirty="0"/>
              <a:t>)</a:t>
            </a:r>
          </a:p>
          <a:p>
            <a:pPr lvl="1"/>
            <a:r>
              <a:rPr lang="en-US" dirty="0"/>
              <a:t>Apigee (</a:t>
            </a:r>
            <a:r>
              <a:rPr lang="en-US" dirty="0">
                <a:hlinkClick r:id="rId4"/>
              </a:rPr>
              <a:t>https://docs.apigee.com/api-platform/publish/specs/intro</a:t>
            </a:r>
            <a:r>
              <a:rPr lang="en-US" dirty="0"/>
              <a:t>)</a:t>
            </a:r>
          </a:p>
          <a:p>
            <a:r>
              <a:rPr lang="en-US" dirty="0"/>
              <a:t>Can be imported to Postman for API experimentation/discovery</a:t>
            </a:r>
          </a:p>
        </p:txBody>
      </p:sp>
      <p:sp>
        <p:nvSpPr>
          <p:cNvPr id="3" name="Title 2">
            <a:extLst>
              <a:ext uri="{FF2B5EF4-FFF2-40B4-BE49-F238E27FC236}">
                <a16:creationId xmlns:a16="http://schemas.microsoft.com/office/drawing/2014/main" id="{19D12C4C-8B0D-AD4B-81EC-BE8D16D6A2C9}"/>
              </a:ext>
            </a:extLst>
          </p:cNvPr>
          <p:cNvSpPr>
            <a:spLocks noGrp="1"/>
          </p:cNvSpPr>
          <p:nvPr>
            <p:ph type="title"/>
          </p:nvPr>
        </p:nvSpPr>
        <p:spPr>
          <a:xfrm>
            <a:off x="329852" y="327666"/>
            <a:ext cx="11544822" cy="402352"/>
          </a:xfrm>
        </p:spPr>
        <p:txBody>
          <a:bodyPr>
            <a:normAutofit fontScale="90000"/>
          </a:bodyPr>
          <a:lstStyle/>
          <a:p>
            <a:r>
              <a:rPr lang="en-US" dirty="0" err="1"/>
              <a:t>Conjur</a:t>
            </a:r>
            <a:r>
              <a:rPr lang="en-US" dirty="0"/>
              <a:t> </a:t>
            </a:r>
            <a:r>
              <a:rPr lang="en-US" dirty="0" err="1"/>
              <a:t>OpenAPI</a:t>
            </a:r>
            <a:r>
              <a:rPr lang="en-US" dirty="0"/>
              <a:t> Spec</a:t>
            </a:r>
          </a:p>
        </p:txBody>
      </p:sp>
      <p:sp>
        <p:nvSpPr>
          <p:cNvPr id="9" name="Rectangle 8">
            <a:extLst>
              <a:ext uri="{FF2B5EF4-FFF2-40B4-BE49-F238E27FC236}">
                <a16:creationId xmlns:a16="http://schemas.microsoft.com/office/drawing/2014/main" id="{8AA6674B-CC36-804D-9430-EE9045D4F2D5}"/>
              </a:ext>
            </a:extLst>
          </p:cNvPr>
          <p:cNvSpPr/>
          <p:nvPr/>
        </p:nvSpPr>
        <p:spPr>
          <a:xfrm>
            <a:off x="330200" y="896667"/>
            <a:ext cx="11471205" cy="1067343"/>
          </a:xfrm>
          <a:prstGeom prst="rect">
            <a:avLst/>
          </a:prstGeom>
        </p:spPr>
        <p:txBody>
          <a:bodyPr wrap="square">
            <a:spAutoFit/>
          </a:bodyPr>
          <a:lstStyle/>
          <a:p>
            <a:pPr marL="285750" indent="-285750">
              <a:lnSpc>
                <a:spcPct val="120000"/>
              </a:lnSpc>
              <a:buFont typeface="Arial" panose="020B0604020202020204" pitchFamily="34" charset="0"/>
              <a:buChar char="•"/>
            </a:pPr>
            <a:r>
              <a:rPr lang="en-US" dirty="0"/>
              <a:t>Documents and describes the </a:t>
            </a:r>
            <a:r>
              <a:rPr lang="en-US" dirty="0" err="1"/>
              <a:t>Conjur</a:t>
            </a:r>
            <a:r>
              <a:rPr lang="en-US" dirty="0"/>
              <a:t> API in a machine-readable standard, </a:t>
            </a:r>
            <a:r>
              <a:rPr lang="en-US" dirty="0" err="1"/>
              <a:t>OpenAPI</a:t>
            </a:r>
            <a:r>
              <a:rPr lang="en-US" dirty="0"/>
              <a:t> Specification v3</a:t>
            </a:r>
          </a:p>
          <a:p>
            <a:pPr marL="285750" indent="-285750">
              <a:lnSpc>
                <a:spcPct val="120000"/>
              </a:lnSpc>
              <a:buFont typeface="Arial" panose="020B0604020202020204" pitchFamily="34" charset="0"/>
              <a:buChar char="•"/>
            </a:pPr>
            <a:r>
              <a:rPr lang="en-US" dirty="0"/>
              <a:t>Successor to Swagger</a:t>
            </a:r>
          </a:p>
          <a:p>
            <a:pPr marL="285750" indent="-285750">
              <a:lnSpc>
                <a:spcPct val="120000"/>
              </a:lnSpc>
              <a:buFont typeface="Arial" panose="020B0604020202020204" pitchFamily="34" charset="0"/>
              <a:buChar char="•"/>
            </a:pPr>
            <a:r>
              <a:rPr lang="en-US" dirty="0"/>
              <a:t>Swagger 2.0 was donated to the </a:t>
            </a:r>
            <a:r>
              <a:rPr lang="en-US" dirty="0" err="1"/>
              <a:t>OpenAPI</a:t>
            </a:r>
            <a:r>
              <a:rPr lang="en-US" dirty="0"/>
              <a:t> Initiative in 2015, included in the </a:t>
            </a:r>
            <a:r>
              <a:rPr lang="en-US" dirty="0" err="1"/>
              <a:t>OpenAPI</a:t>
            </a:r>
            <a:r>
              <a:rPr lang="en-US" dirty="0"/>
              <a:t> Specification v3.0 onward</a:t>
            </a:r>
          </a:p>
        </p:txBody>
      </p:sp>
    </p:spTree>
    <p:extLst>
      <p:ext uri="{BB962C8B-B14F-4D97-AF65-F5344CB8AC3E}">
        <p14:creationId xmlns:p14="http://schemas.microsoft.com/office/powerpoint/2010/main" val="34648607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D42042-3732-A048-84B4-11114E23D68B}"/>
              </a:ext>
            </a:extLst>
          </p:cNvPr>
          <p:cNvSpPr>
            <a:spLocks noGrp="1"/>
          </p:cNvSpPr>
          <p:nvPr>
            <p:ph type="title"/>
          </p:nvPr>
        </p:nvSpPr>
        <p:spPr>
          <a:xfrm>
            <a:off x="329852" y="327666"/>
            <a:ext cx="11544822" cy="402352"/>
          </a:xfrm>
        </p:spPr>
        <p:txBody>
          <a:bodyPr/>
          <a:lstStyle/>
          <a:p>
            <a:r>
              <a:rPr lang="en-US" dirty="0"/>
              <a:t>Policy Detail: Identity Definitions</a:t>
            </a:r>
          </a:p>
        </p:txBody>
      </p:sp>
      <p:grpSp>
        <p:nvGrpSpPr>
          <p:cNvPr id="3" name="Group 2">
            <a:extLst>
              <a:ext uri="{FF2B5EF4-FFF2-40B4-BE49-F238E27FC236}">
                <a16:creationId xmlns:a16="http://schemas.microsoft.com/office/drawing/2014/main" id="{0F110C8C-40AD-3C4F-A8F3-A5FDEA153819}"/>
              </a:ext>
            </a:extLst>
          </p:cNvPr>
          <p:cNvGrpSpPr/>
          <p:nvPr/>
        </p:nvGrpSpPr>
        <p:grpSpPr>
          <a:xfrm>
            <a:off x="609600" y="1158730"/>
            <a:ext cx="10972800" cy="5509200"/>
            <a:chOff x="-51707" y="1158730"/>
            <a:chExt cx="10972800" cy="5509200"/>
          </a:xfrm>
        </p:grpSpPr>
        <p:sp>
          <p:nvSpPr>
            <p:cNvPr id="5" name="Rectangle 4">
              <a:extLst>
                <a:ext uri="{FF2B5EF4-FFF2-40B4-BE49-F238E27FC236}">
                  <a16:creationId xmlns:a16="http://schemas.microsoft.com/office/drawing/2014/main" id="{99B5731F-EC2A-3340-A092-4B512C4EFDE2}"/>
                </a:ext>
              </a:extLst>
            </p:cNvPr>
            <p:cNvSpPr/>
            <p:nvPr/>
          </p:nvSpPr>
          <p:spPr>
            <a:xfrm>
              <a:off x="-51707" y="2122124"/>
              <a:ext cx="3650569" cy="4524315"/>
            </a:xfrm>
            <a:prstGeom prst="rect">
              <a:avLst/>
            </a:prstGeom>
          </p:spPr>
          <p:txBody>
            <a:bodyPr wrap="square">
              <a:spAutoFit/>
            </a:bodyPr>
            <a:lstStyle/>
            <a:p>
              <a:pPr algn="r"/>
              <a:r>
                <a:rPr lang="en-US" dirty="0"/>
                <a:t>Create Azure Identities</a:t>
              </a:r>
            </a:p>
            <a:p>
              <a:pPr algn="r"/>
              <a:endParaRPr lang="en-US" dirty="0"/>
            </a:p>
            <a:p>
              <a:pPr algn="r"/>
              <a:endParaRPr lang="en-US" dirty="0"/>
            </a:p>
            <a:p>
              <a:pPr algn="r"/>
              <a:endParaRPr lang="en-US" dirty="0"/>
            </a:p>
            <a:p>
              <a:pPr algn="r"/>
              <a:endParaRPr lang="en-US" dirty="0"/>
            </a:p>
            <a:p>
              <a:pPr algn="r"/>
              <a:endParaRPr lang="en-US" dirty="0"/>
            </a:p>
            <a:p>
              <a:pPr algn="r"/>
              <a:endParaRPr lang="en-US" dirty="0"/>
            </a:p>
            <a:p>
              <a:pPr algn="r"/>
              <a:endParaRPr lang="en-US" dirty="0"/>
            </a:p>
            <a:p>
              <a:pPr algn="r"/>
              <a:endParaRPr lang="en-US" dirty="0"/>
            </a:p>
            <a:p>
              <a:pPr algn="r"/>
              <a:endParaRPr lang="en-US" dirty="0"/>
            </a:p>
            <a:p>
              <a:pPr algn="r"/>
              <a:endParaRPr lang="en-US" dirty="0"/>
            </a:p>
            <a:p>
              <a:pPr algn="r"/>
              <a:r>
                <a:rPr lang="en-US" dirty="0"/>
                <a:t>Grant my-apps group role </a:t>
              </a:r>
              <a:br>
                <a:rPr lang="en-US" dirty="0"/>
              </a:br>
              <a:r>
                <a:rPr lang="en-US" dirty="0"/>
                <a:t>to Azure Identities</a:t>
              </a:r>
            </a:p>
            <a:p>
              <a:pPr algn="r"/>
              <a:endParaRPr lang="en-US" dirty="0"/>
            </a:p>
            <a:p>
              <a:pPr algn="r"/>
              <a:r>
                <a:rPr lang="en-US" dirty="0"/>
                <a:t>Grant prod/apps role </a:t>
              </a:r>
              <a:br>
                <a:rPr lang="en-US" dirty="0"/>
              </a:br>
              <a:r>
                <a:rPr lang="en-US" dirty="0"/>
                <a:t>to azure-apps role</a:t>
              </a:r>
            </a:p>
          </p:txBody>
        </p:sp>
        <p:sp>
          <p:nvSpPr>
            <p:cNvPr id="6" name="Rectangle 5">
              <a:extLst>
                <a:ext uri="{FF2B5EF4-FFF2-40B4-BE49-F238E27FC236}">
                  <a16:creationId xmlns:a16="http://schemas.microsoft.com/office/drawing/2014/main" id="{D749E82A-59BE-0140-8058-F23848E9B323}"/>
                </a:ext>
              </a:extLst>
            </p:cNvPr>
            <p:cNvSpPr/>
            <p:nvPr/>
          </p:nvSpPr>
          <p:spPr>
            <a:xfrm>
              <a:off x="3598862" y="1158730"/>
              <a:ext cx="7322231" cy="5509200"/>
            </a:xfrm>
            <a:prstGeom prst="rect">
              <a:avLst/>
            </a:prstGeom>
            <a:solidFill>
              <a:schemeClr val="tx1"/>
            </a:solidFill>
          </p:spPr>
          <p:txBody>
            <a:bodyPr wrap="square">
              <a:spAutoFit/>
            </a:bodyPr>
            <a:lstStyle/>
            <a:p>
              <a:r>
                <a:rPr lang="en-US" sz="1100" dirty="0">
                  <a:solidFill>
                    <a:schemeClr val="bg1"/>
                  </a:solidFill>
                  <a:latin typeface="Courier" pitchFamily="2" charset="0"/>
                </a:rPr>
                <a:t>---</a:t>
              </a:r>
            </a:p>
            <a:p>
              <a:r>
                <a:rPr lang="en-US" sz="1100" dirty="0">
                  <a:solidFill>
                    <a:schemeClr val="bg1"/>
                  </a:solidFill>
                  <a:latin typeface="Courier" pitchFamily="2" charset="0"/>
                </a:rPr>
                <a:t>- !policy</a:t>
              </a:r>
            </a:p>
            <a:p>
              <a:r>
                <a:rPr lang="en-US" sz="1100" dirty="0">
                  <a:solidFill>
                    <a:schemeClr val="bg1"/>
                  </a:solidFill>
                  <a:latin typeface="Courier" pitchFamily="2" charset="0"/>
                </a:rPr>
                <a:t>  id: my-apps</a:t>
              </a:r>
            </a:p>
            <a:p>
              <a:r>
                <a:rPr lang="en-US" sz="1100" dirty="0">
                  <a:solidFill>
                    <a:schemeClr val="bg1"/>
                  </a:solidFill>
                  <a:latin typeface="Courier" pitchFamily="2" charset="0"/>
                </a:rPr>
                <a:t>  body:</a:t>
              </a:r>
            </a:p>
            <a:p>
              <a:r>
                <a:rPr lang="en-US" sz="1100" dirty="0">
                  <a:solidFill>
                    <a:schemeClr val="bg1"/>
                  </a:solidFill>
                  <a:latin typeface="Courier" pitchFamily="2" charset="0"/>
                </a:rPr>
                <a:t>  - !group</a:t>
              </a:r>
            </a:p>
            <a:p>
              <a:endParaRPr lang="en-US" sz="1100" dirty="0">
                <a:solidFill>
                  <a:schemeClr val="bg1"/>
                </a:solidFill>
                <a:latin typeface="Courier" pitchFamily="2" charset="0"/>
              </a:endParaRPr>
            </a:p>
            <a:p>
              <a:r>
                <a:rPr lang="en-US" sz="1100" dirty="0">
                  <a:solidFill>
                    <a:schemeClr val="bg1"/>
                  </a:solidFill>
                  <a:latin typeface="Courier" pitchFamily="2" charset="0"/>
                </a:rPr>
                <a:t>  - &amp;my-hosts</a:t>
              </a:r>
            </a:p>
            <a:p>
              <a:r>
                <a:rPr lang="en-US" sz="1100" dirty="0">
                  <a:solidFill>
                    <a:schemeClr val="bg1"/>
                  </a:solidFill>
                  <a:latin typeface="Courier" pitchFamily="2" charset="0"/>
                </a:rPr>
                <a:t>    - !host rgrp1</a:t>
              </a:r>
            </a:p>
            <a:p>
              <a:r>
                <a:rPr lang="en-US" sz="1100" dirty="0">
                  <a:solidFill>
                    <a:schemeClr val="bg1"/>
                  </a:solidFill>
                  <a:latin typeface="Courier" pitchFamily="2" charset="0"/>
                </a:rPr>
                <a:t>      annotations:</a:t>
              </a:r>
            </a:p>
            <a:p>
              <a:r>
                <a:rPr lang="en-US" sz="1100" dirty="0">
                  <a:solidFill>
                    <a:schemeClr val="bg1"/>
                  </a:solidFill>
                  <a:latin typeface="Courier" pitchFamily="2" charset="0"/>
                </a:rPr>
                <a:t>        authn-azure/subscription-id: a01ff134-ae78-4497-b11c-7a698736b8a0</a:t>
              </a:r>
            </a:p>
            <a:p>
              <a:r>
                <a:rPr lang="en-US" sz="1100" dirty="0">
                  <a:solidFill>
                    <a:schemeClr val="bg1"/>
                  </a:solidFill>
                  <a:latin typeface="Courier" pitchFamily="2" charset="0"/>
                </a:rPr>
                <a:t>        authn-azure/resource-group: </a:t>
              </a:r>
              <a:r>
                <a:rPr lang="en-US" sz="1100" dirty="0" err="1">
                  <a:solidFill>
                    <a:schemeClr val="bg1"/>
                  </a:solidFill>
                  <a:latin typeface="Courier" pitchFamily="2" charset="0"/>
                </a:rPr>
                <a:t>JodyTest</a:t>
              </a:r>
              <a:endParaRPr lang="en-US" sz="1100" dirty="0">
                <a:solidFill>
                  <a:schemeClr val="bg1"/>
                </a:solidFill>
                <a:latin typeface="Courier" pitchFamily="2" charset="0"/>
              </a:endParaRPr>
            </a:p>
            <a:p>
              <a:endParaRPr lang="en-US" sz="1100" dirty="0">
                <a:solidFill>
                  <a:schemeClr val="bg1"/>
                </a:solidFill>
                <a:latin typeface="Courier" pitchFamily="2" charset="0"/>
              </a:endParaRPr>
            </a:p>
            <a:p>
              <a:r>
                <a:rPr lang="en-US" sz="1100" dirty="0">
                  <a:solidFill>
                    <a:schemeClr val="bg1"/>
                  </a:solidFill>
                  <a:latin typeface="Courier" pitchFamily="2" charset="0"/>
                </a:rPr>
                <a:t>    - !host rgrp1-sid1</a:t>
              </a:r>
            </a:p>
            <a:p>
              <a:r>
                <a:rPr lang="en-US" sz="1100" dirty="0">
                  <a:solidFill>
                    <a:schemeClr val="bg1"/>
                  </a:solidFill>
                  <a:latin typeface="Courier" pitchFamily="2" charset="0"/>
                </a:rPr>
                <a:t>      annotations:</a:t>
              </a:r>
            </a:p>
            <a:p>
              <a:r>
                <a:rPr lang="en-US" sz="1100" dirty="0">
                  <a:solidFill>
                    <a:schemeClr val="bg1"/>
                  </a:solidFill>
                  <a:latin typeface="Courier" pitchFamily="2" charset="0"/>
                </a:rPr>
                <a:t>        authn-azure/subscription-id: a01ff134-ae78-4497-b11c-7a698736b8a0</a:t>
              </a:r>
            </a:p>
            <a:p>
              <a:r>
                <a:rPr lang="en-US" sz="1100" dirty="0">
                  <a:solidFill>
                    <a:schemeClr val="bg1"/>
                  </a:solidFill>
                  <a:latin typeface="Courier" pitchFamily="2" charset="0"/>
                </a:rPr>
                <a:t>        authn-azure/resource-group: </a:t>
              </a:r>
              <a:r>
                <a:rPr lang="en-US" sz="1100" dirty="0" err="1">
                  <a:solidFill>
                    <a:schemeClr val="bg1"/>
                  </a:solidFill>
                  <a:latin typeface="Courier" pitchFamily="2" charset="0"/>
                </a:rPr>
                <a:t>JodyTest</a:t>
              </a:r>
              <a:endParaRPr lang="en-US" sz="1100" dirty="0">
                <a:solidFill>
                  <a:schemeClr val="bg1"/>
                </a:solidFill>
                <a:latin typeface="Courier" pitchFamily="2" charset="0"/>
              </a:endParaRPr>
            </a:p>
            <a:p>
              <a:r>
                <a:rPr lang="en-US" sz="1100" dirty="0">
                  <a:solidFill>
                    <a:schemeClr val="bg1"/>
                  </a:solidFill>
                  <a:latin typeface="Courier" pitchFamily="2" charset="0"/>
                </a:rPr>
                <a:t>        authn-azure/system-assigned-identity: 48268f7c-9470-4aff-97a9-fa6c736479f1</a:t>
              </a:r>
            </a:p>
            <a:p>
              <a:endParaRPr lang="en-US" sz="1100" dirty="0">
                <a:solidFill>
                  <a:schemeClr val="bg1"/>
                </a:solidFill>
                <a:latin typeface="Courier" pitchFamily="2" charset="0"/>
              </a:endParaRPr>
            </a:p>
            <a:p>
              <a:r>
                <a:rPr lang="en-US" sz="1100" dirty="0">
                  <a:solidFill>
                    <a:schemeClr val="bg1"/>
                  </a:solidFill>
                  <a:latin typeface="Courier" pitchFamily="2" charset="0"/>
                </a:rPr>
                <a:t>    - !host rgrp2-uid1</a:t>
              </a:r>
            </a:p>
            <a:p>
              <a:r>
                <a:rPr lang="en-US" sz="1100" dirty="0">
                  <a:solidFill>
                    <a:schemeClr val="bg1"/>
                  </a:solidFill>
                  <a:latin typeface="Courier" pitchFamily="2" charset="0"/>
                </a:rPr>
                <a:t>      annotations:</a:t>
              </a:r>
            </a:p>
            <a:p>
              <a:r>
                <a:rPr lang="en-US" sz="1100" dirty="0">
                  <a:solidFill>
                    <a:schemeClr val="bg1"/>
                  </a:solidFill>
                  <a:latin typeface="Courier" pitchFamily="2" charset="0"/>
                </a:rPr>
                <a:t>        authn-azure/subscription-id: a01ff134-ae78-4497-b11c-7a698736b8a0</a:t>
              </a:r>
            </a:p>
            <a:p>
              <a:r>
                <a:rPr lang="en-US" sz="1100" dirty="0">
                  <a:solidFill>
                    <a:schemeClr val="bg1"/>
                  </a:solidFill>
                  <a:latin typeface="Courier" pitchFamily="2" charset="0"/>
                </a:rPr>
                <a:t>        authn-azure/resource-group: </a:t>
              </a:r>
              <a:r>
                <a:rPr lang="en-US" sz="1100" dirty="0" err="1">
                  <a:solidFill>
                    <a:schemeClr val="bg1"/>
                  </a:solidFill>
                  <a:latin typeface="Courier" pitchFamily="2" charset="0"/>
                </a:rPr>
                <a:t>Conjur</a:t>
              </a:r>
              <a:r>
                <a:rPr lang="en-US" sz="1100" dirty="0">
                  <a:solidFill>
                    <a:schemeClr val="bg1"/>
                  </a:solidFill>
                  <a:latin typeface="Courier" pitchFamily="2" charset="0"/>
                </a:rPr>
                <a:t>-Demo</a:t>
              </a:r>
            </a:p>
            <a:p>
              <a:r>
                <a:rPr lang="en-US" sz="1100" dirty="0">
                  <a:solidFill>
                    <a:schemeClr val="bg1"/>
                  </a:solidFill>
                  <a:latin typeface="Courier" pitchFamily="2" charset="0"/>
                </a:rPr>
                <a:t>        authn-azure/user-assigned-identity: </a:t>
              </a:r>
              <a:r>
                <a:rPr lang="en-US" sz="1100" dirty="0" err="1">
                  <a:solidFill>
                    <a:schemeClr val="bg1"/>
                  </a:solidFill>
                  <a:latin typeface="Courier" pitchFamily="2" charset="0"/>
                </a:rPr>
                <a:t>Conjur</a:t>
              </a:r>
              <a:r>
                <a:rPr lang="en-US" sz="1100" dirty="0">
                  <a:solidFill>
                    <a:schemeClr val="bg1"/>
                  </a:solidFill>
                  <a:latin typeface="Courier" pitchFamily="2" charset="0"/>
                </a:rPr>
                <a:t>-demo-UA-Identity</a:t>
              </a:r>
            </a:p>
            <a:p>
              <a:endParaRPr lang="en-US" sz="1100" dirty="0">
                <a:solidFill>
                  <a:schemeClr val="bg1"/>
                </a:solidFill>
                <a:latin typeface="Courier" pitchFamily="2" charset="0"/>
              </a:endParaRPr>
            </a:p>
            <a:p>
              <a:r>
                <a:rPr lang="en-US" sz="1100" dirty="0">
                  <a:solidFill>
                    <a:schemeClr val="bg1"/>
                  </a:solidFill>
                  <a:latin typeface="Courier" pitchFamily="2" charset="0"/>
                </a:rPr>
                <a:t>  - !grant</a:t>
              </a:r>
            </a:p>
            <a:p>
              <a:r>
                <a:rPr lang="en-US" sz="1100" dirty="0">
                  <a:solidFill>
                    <a:schemeClr val="bg1"/>
                  </a:solidFill>
                  <a:latin typeface="Courier" pitchFamily="2" charset="0"/>
                </a:rPr>
                <a:t>    role: !group</a:t>
              </a:r>
            </a:p>
            <a:p>
              <a:r>
                <a:rPr lang="en-US" sz="1100" dirty="0">
                  <a:solidFill>
                    <a:schemeClr val="bg1"/>
                  </a:solidFill>
                  <a:latin typeface="Courier" pitchFamily="2" charset="0"/>
                </a:rPr>
                <a:t>    members: *my-hosts</a:t>
              </a:r>
            </a:p>
            <a:p>
              <a:endParaRPr lang="en-US" sz="1100" dirty="0">
                <a:solidFill>
                  <a:schemeClr val="bg1"/>
                </a:solidFill>
                <a:latin typeface="Courier" pitchFamily="2" charset="0"/>
              </a:endParaRPr>
            </a:p>
            <a:p>
              <a:endParaRPr lang="en-US" sz="1100" dirty="0">
                <a:solidFill>
                  <a:schemeClr val="bg1"/>
                </a:solidFill>
                <a:latin typeface="Courier" pitchFamily="2" charset="0"/>
              </a:endParaRPr>
            </a:p>
            <a:p>
              <a:r>
                <a:rPr lang="en-US" sz="1100" dirty="0">
                  <a:solidFill>
                    <a:schemeClr val="bg1"/>
                  </a:solidFill>
                  <a:latin typeface="Courier" pitchFamily="2" charset="0"/>
                </a:rPr>
                <a:t>- !grant</a:t>
              </a:r>
            </a:p>
            <a:p>
              <a:r>
                <a:rPr lang="en-US" sz="1100" dirty="0">
                  <a:solidFill>
                    <a:schemeClr val="bg1"/>
                  </a:solidFill>
                  <a:latin typeface="Courier" pitchFamily="2" charset="0"/>
                </a:rPr>
                <a:t>  role: !group </a:t>
              </a:r>
              <a:r>
                <a:rPr lang="en-US" sz="1100" dirty="0" err="1">
                  <a:solidFill>
                    <a:schemeClr val="bg1"/>
                  </a:solidFill>
                  <a:latin typeface="Courier" pitchFamily="2" charset="0"/>
                </a:rPr>
                <a:t>conjur</a:t>
              </a:r>
              <a:r>
                <a:rPr lang="en-US" sz="1100" dirty="0">
                  <a:solidFill>
                    <a:schemeClr val="bg1"/>
                  </a:solidFill>
                  <a:latin typeface="Courier" pitchFamily="2" charset="0"/>
                </a:rPr>
                <a:t>/authn-azure/prod/apps</a:t>
              </a:r>
            </a:p>
            <a:p>
              <a:r>
                <a:rPr lang="en-US" sz="1100" dirty="0">
                  <a:solidFill>
                    <a:schemeClr val="bg1"/>
                  </a:solidFill>
                  <a:latin typeface="Courier" pitchFamily="2" charset="0"/>
                </a:rPr>
                <a:t>  member: !group my-apps</a:t>
              </a:r>
            </a:p>
          </p:txBody>
        </p:sp>
      </p:grpSp>
    </p:spTree>
    <p:extLst>
      <p:ext uri="{BB962C8B-B14F-4D97-AF65-F5344CB8AC3E}">
        <p14:creationId xmlns:p14="http://schemas.microsoft.com/office/powerpoint/2010/main" val="17810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1ED11A-0BEA-D24F-9435-76060A4100F7}"/>
              </a:ext>
            </a:extLst>
          </p:cNvPr>
          <p:cNvSpPr>
            <a:spLocks noGrp="1"/>
          </p:cNvSpPr>
          <p:nvPr>
            <p:ph type="title"/>
          </p:nvPr>
        </p:nvSpPr>
        <p:spPr/>
        <p:txBody>
          <a:bodyPr/>
          <a:lstStyle/>
          <a:p>
            <a:r>
              <a:rPr lang="en-US" dirty="0"/>
              <a:t>Policy Detail: Resource definition &amp; access grant</a:t>
            </a:r>
          </a:p>
        </p:txBody>
      </p:sp>
      <p:grpSp>
        <p:nvGrpSpPr>
          <p:cNvPr id="6" name="Group 5">
            <a:extLst>
              <a:ext uri="{FF2B5EF4-FFF2-40B4-BE49-F238E27FC236}">
                <a16:creationId xmlns:a16="http://schemas.microsoft.com/office/drawing/2014/main" id="{A5CFBA00-0B1F-284D-B469-98C0D977DED8}"/>
              </a:ext>
            </a:extLst>
          </p:cNvPr>
          <p:cNvGrpSpPr/>
          <p:nvPr/>
        </p:nvGrpSpPr>
        <p:grpSpPr>
          <a:xfrm>
            <a:off x="609600" y="1080397"/>
            <a:ext cx="10972799" cy="5678478"/>
            <a:chOff x="1630136" y="1129384"/>
            <a:chExt cx="10972799" cy="5678478"/>
          </a:xfrm>
        </p:grpSpPr>
        <p:sp>
          <p:nvSpPr>
            <p:cNvPr id="5" name="Rectangle 4">
              <a:extLst>
                <a:ext uri="{FF2B5EF4-FFF2-40B4-BE49-F238E27FC236}">
                  <a16:creationId xmlns:a16="http://schemas.microsoft.com/office/drawing/2014/main" id="{75C640D3-8688-534D-9085-2BA7B5DBD10C}"/>
                </a:ext>
              </a:extLst>
            </p:cNvPr>
            <p:cNvSpPr/>
            <p:nvPr/>
          </p:nvSpPr>
          <p:spPr>
            <a:xfrm>
              <a:off x="1630136" y="1793396"/>
              <a:ext cx="3690467" cy="3970318"/>
            </a:xfrm>
            <a:prstGeom prst="rect">
              <a:avLst/>
            </a:prstGeom>
          </p:spPr>
          <p:txBody>
            <a:bodyPr wrap="square">
              <a:spAutoFit/>
            </a:bodyPr>
            <a:lstStyle/>
            <a:p>
              <a:pPr algn="r"/>
              <a:r>
                <a:rPr lang="en-US" dirty="0"/>
                <a:t>Create secrets/consumers group</a:t>
              </a:r>
            </a:p>
            <a:p>
              <a:pPr algn="r"/>
              <a:endParaRPr lang="en-US" dirty="0"/>
            </a:p>
            <a:p>
              <a:pPr algn="r"/>
              <a:r>
                <a:rPr lang="en-US" dirty="0"/>
                <a:t>Create secrets (AKA variables)</a:t>
              </a:r>
            </a:p>
            <a:p>
              <a:pPr algn="r"/>
              <a:endParaRPr lang="en-US" dirty="0"/>
            </a:p>
            <a:p>
              <a:pPr algn="r"/>
              <a:endParaRPr lang="en-US" dirty="0"/>
            </a:p>
            <a:p>
              <a:pPr algn="r"/>
              <a:r>
                <a:rPr lang="en-US" dirty="0"/>
                <a:t>Grant consumers read/exec access</a:t>
              </a:r>
            </a:p>
            <a:p>
              <a:pPr algn="r"/>
              <a:endParaRPr lang="en-US" dirty="0"/>
            </a:p>
            <a:p>
              <a:pPr algn="r"/>
              <a:endParaRPr lang="en-US" dirty="0"/>
            </a:p>
            <a:p>
              <a:pPr algn="r"/>
              <a:endParaRPr lang="en-US" dirty="0"/>
            </a:p>
            <a:p>
              <a:pPr algn="r"/>
              <a:r>
                <a:rPr lang="en-US" dirty="0"/>
                <a:t>Grant consumers role to resource group identity</a:t>
              </a:r>
            </a:p>
            <a:p>
              <a:pPr algn="r"/>
              <a:endParaRPr lang="en-US" dirty="0"/>
            </a:p>
            <a:p>
              <a:pPr algn="r"/>
              <a:r>
                <a:rPr lang="en-US" dirty="0"/>
                <a:t>Grant specific identities access to specific secrets  </a:t>
              </a:r>
            </a:p>
          </p:txBody>
        </p:sp>
        <p:sp>
          <p:nvSpPr>
            <p:cNvPr id="3" name="Rectangle 2">
              <a:extLst>
                <a:ext uri="{FF2B5EF4-FFF2-40B4-BE49-F238E27FC236}">
                  <a16:creationId xmlns:a16="http://schemas.microsoft.com/office/drawing/2014/main" id="{EFC35146-4D9E-E345-8A35-1847C539967D}"/>
                </a:ext>
              </a:extLst>
            </p:cNvPr>
            <p:cNvSpPr/>
            <p:nvPr/>
          </p:nvSpPr>
          <p:spPr>
            <a:xfrm>
              <a:off x="5255288" y="1129384"/>
              <a:ext cx="7347647" cy="5678478"/>
            </a:xfrm>
            <a:prstGeom prst="rect">
              <a:avLst/>
            </a:prstGeom>
            <a:solidFill>
              <a:schemeClr val="tx1"/>
            </a:solidFill>
          </p:spPr>
          <p:txBody>
            <a:bodyPr wrap="square">
              <a:spAutoFit/>
            </a:bodyPr>
            <a:lstStyle/>
            <a:p>
              <a:r>
                <a:rPr lang="en-US" sz="1100" dirty="0">
                  <a:solidFill>
                    <a:schemeClr val="bg1"/>
                  </a:solidFill>
                  <a:latin typeface="Courier" pitchFamily="2" charset="0"/>
                </a:rPr>
                <a:t>---</a:t>
              </a:r>
            </a:p>
            <a:p>
              <a:r>
                <a:rPr lang="en-US" sz="1100" dirty="0">
                  <a:solidFill>
                    <a:schemeClr val="bg1"/>
                  </a:solidFill>
                  <a:latin typeface="Courier" pitchFamily="2" charset="0"/>
                </a:rPr>
                <a:t>- !policy</a:t>
              </a:r>
            </a:p>
            <a:p>
              <a:r>
                <a:rPr lang="en-US" sz="1100" dirty="0">
                  <a:solidFill>
                    <a:schemeClr val="bg1"/>
                  </a:solidFill>
                  <a:latin typeface="Courier" pitchFamily="2" charset="0"/>
                </a:rPr>
                <a:t>  id: secrets</a:t>
              </a:r>
            </a:p>
            <a:p>
              <a:endParaRPr lang="en-US" sz="1100" dirty="0">
                <a:solidFill>
                  <a:schemeClr val="bg1"/>
                </a:solidFill>
                <a:latin typeface="Courier" pitchFamily="2" charset="0"/>
              </a:endParaRPr>
            </a:p>
            <a:p>
              <a:r>
                <a:rPr lang="en-US" sz="1100" dirty="0">
                  <a:solidFill>
                    <a:schemeClr val="bg1"/>
                  </a:solidFill>
                  <a:latin typeface="Courier" pitchFamily="2" charset="0"/>
                </a:rPr>
                <a:t>  - !group consumers</a:t>
              </a:r>
            </a:p>
            <a:p>
              <a:endParaRPr lang="en-US" sz="1100" dirty="0">
                <a:solidFill>
                  <a:schemeClr val="bg1"/>
                </a:solidFill>
                <a:latin typeface="Courier" pitchFamily="2" charset="0"/>
              </a:endParaRPr>
            </a:p>
            <a:p>
              <a:endParaRPr lang="en-US" sz="1100" dirty="0">
                <a:solidFill>
                  <a:schemeClr val="bg1"/>
                </a:solidFill>
                <a:latin typeface="Courier" pitchFamily="2" charset="0"/>
              </a:endParaRPr>
            </a:p>
            <a:p>
              <a:r>
                <a:rPr lang="en-US" sz="1100" dirty="0">
                  <a:solidFill>
                    <a:schemeClr val="bg1"/>
                  </a:solidFill>
                  <a:latin typeface="Courier" pitchFamily="2" charset="0"/>
                </a:rPr>
                <a:t>  - &amp;vars</a:t>
              </a:r>
            </a:p>
            <a:p>
              <a:r>
                <a:rPr lang="en-US" sz="1100" dirty="0">
                  <a:solidFill>
                    <a:schemeClr val="bg1"/>
                  </a:solidFill>
                  <a:latin typeface="Courier" pitchFamily="2" charset="0"/>
                </a:rPr>
                <a:t>    - !variable sub1-rgrp1</a:t>
              </a:r>
            </a:p>
            <a:p>
              <a:r>
                <a:rPr lang="en-US" sz="1100" dirty="0">
                  <a:solidFill>
                    <a:schemeClr val="bg1"/>
                  </a:solidFill>
                  <a:latin typeface="Courier" pitchFamily="2" charset="0"/>
                </a:rPr>
                <a:t>    - !variable rgrp1-sid1</a:t>
              </a:r>
            </a:p>
            <a:p>
              <a:r>
                <a:rPr lang="en-US" sz="1100" dirty="0">
                  <a:solidFill>
                    <a:schemeClr val="bg1"/>
                  </a:solidFill>
                  <a:latin typeface="Courier" pitchFamily="2" charset="0"/>
                </a:rPr>
                <a:t>    - !variable rgrp1-uid1</a:t>
              </a:r>
            </a:p>
            <a:p>
              <a:endParaRPr lang="en-US" sz="1100" dirty="0">
                <a:solidFill>
                  <a:schemeClr val="bg1"/>
                </a:solidFill>
                <a:latin typeface="Courier" pitchFamily="2" charset="0"/>
              </a:endParaRPr>
            </a:p>
            <a:p>
              <a:endParaRPr lang="en-US" sz="1100" dirty="0">
                <a:solidFill>
                  <a:schemeClr val="bg1"/>
                </a:solidFill>
                <a:latin typeface="Courier" pitchFamily="2" charset="0"/>
              </a:endParaRPr>
            </a:p>
            <a:p>
              <a:r>
                <a:rPr lang="en-US" sz="1100" dirty="0">
                  <a:solidFill>
                    <a:schemeClr val="bg1"/>
                  </a:solidFill>
                  <a:latin typeface="Courier" pitchFamily="2" charset="0"/>
                </a:rPr>
                <a:t>  - !permit</a:t>
              </a:r>
            </a:p>
            <a:p>
              <a:r>
                <a:rPr lang="en-US" sz="1100" dirty="0">
                  <a:solidFill>
                    <a:schemeClr val="bg1"/>
                  </a:solidFill>
                  <a:latin typeface="Courier" pitchFamily="2" charset="0"/>
                </a:rPr>
                <a:t>    role: !group consumers</a:t>
              </a:r>
            </a:p>
            <a:p>
              <a:r>
                <a:rPr lang="en-US" sz="1100" dirty="0">
                  <a:solidFill>
                    <a:schemeClr val="bg1"/>
                  </a:solidFill>
                  <a:latin typeface="Courier" pitchFamily="2" charset="0"/>
                </a:rPr>
                <a:t>    privilege: [ read, execute ]</a:t>
              </a:r>
            </a:p>
            <a:p>
              <a:r>
                <a:rPr lang="en-US" sz="1100" dirty="0">
                  <a:solidFill>
                    <a:schemeClr val="bg1"/>
                  </a:solidFill>
                  <a:latin typeface="Courier" pitchFamily="2" charset="0"/>
                </a:rPr>
                <a:t>    resource: *vars</a:t>
              </a:r>
            </a:p>
            <a:p>
              <a:r>
                <a:rPr lang="en-US" sz="1100" dirty="0">
                  <a:solidFill>
                    <a:schemeClr val="bg1"/>
                  </a:solidFill>
                  <a:latin typeface="Courier" pitchFamily="2" charset="0"/>
                </a:rPr>
                <a:t>    </a:t>
              </a:r>
            </a:p>
            <a:p>
              <a:endParaRPr lang="en-US" sz="1100" dirty="0">
                <a:solidFill>
                  <a:schemeClr val="bg1"/>
                </a:solidFill>
                <a:latin typeface="Courier" pitchFamily="2" charset="0"/>
              </a:endParaRPr>
            </a:p>
            <a:p>
              <a:r>
                <a:rPr lang="en-US" sz="1100" dirty="0">
                  <a:solidFill>
                    <a:schemeClr val="bg1"/>
                  </a:solidFill>
                  <a:latin typeface="Courier" pitchFamily="2" charset="0"/>
                </a:rPr>
                <a:t>- !grant</a:t>
              </a:r>
            </a:p>
            <a:p>
              <a:r>
                <a:rPr lang="en-US" sz="1100" dirty="0">
                  <a:solidFill>
                    <a:schemeClr val="bg1"/>
                  </a:solidFill>
                  <a:latin typeface="Courier" pitchFamily="2" charset="0"/>
                </a:rPr>
                <a:t>  role: !group secrets/consumers</a:t>
              </a:r>
            </a:p>
            <a:p>
              <a:r>
                <a:rPr lang="en-US" sz="1100" dirty="0">
                  <a:solidFill>
                    <a:schemeClr val="bg1"/>
                  </a:solidFill>
                  <a:latin typeface="Courier" pitchFamily="2" charset="0"/>
                </a:rPr>
                <a:t>  member: !host my-apps/rgrp1</a:t>
              </a:r>
            </a:p>
            <a:p>
              <a:endParaRPr lang="en-US" sz="1100" dirty="0">
                <a:solidFill>
                  <a:schemeClr val="bg1"/>
                </a:solidFill>
                <a:latin typeface="Courier" pitchFamily="2" charset="0"/>
              </a:endParaRPr>
            </a:p>
            <a:p>
              <a:endParaRPr lang="en-US" sz="1100" dirty="0">
                <a:solidFill>
                  <a:schemeClr val="bg1"/>
                </a:solidFill>
                <a:latin typeface="Courier" pitchFamily="2" charset="0"/>
              </a:endParaRPr>
            </a:p>
            <a:p>
              <a:r>
                <a:rPr lang="en-US" sz="1100" dirty="0">
                  <a:solidFill>
                    <a:schemeClr val="bg1"/>
                  </a:solidFill>
                  <a:latin typeface="Courier" pitchFamily="2" charset="0"/>
                </a:rPr>
                <a:t>- !permit</a:t>
              </a:r>
            </a:p>
            <a:p>
              <a:r>
                <a:rPr lang="en-US" sz="1100" dirty="0">
                  <a:solidFill>
                    <a:schemeClr val="bg1"/>
                  </a:solidFill>
                  <a:latin typeface="Courier" pitchFamily="2" charset="0"/>
                </a:rPr>
                <a:t>  role: !host my-apps/rgrp1-sid1</a:t>
              </a:r>
            </a:p>
            <a:p>
              <a:r>
                <a:rPr lang="en-US" sz="1100" dirty="0">
                  <a:solidFill>
                    <a:schemeClr val="bg1"/>
                  </a:solidFill>
                  <a:latin typeface="Courier" pitchFamily="2" charset="0"/>
                </a:rPr>
                <a:t>  privilege: [ read, execute ]</a:t>
              </a:r>
            </a:p>
            <a:p>
              <a:r>
                <a:rPr lang="en-US" sz="1100" dirty="0">
                  <a:solidFill>
                    <a:schemeClr val="bg1"/>
                  </a:solidFill>
                  <a:latin typeface="Courier" pitchFamily="2" charset="0"/>
                </a:rPr>
                <a:t>  resource: !variable secrets/rgrp1-sid1</a:t>
              </a:r>
            </a:p>
            <a:p>
              <a:endParaRPr lang="en-US" sz="1100" dirty="0">
                <a:solidFill>
                  <a:schemeClr val="bg1"/>
                </a:solidFill>
                <a:latin typeface="Courier" pitchFamily="2" charset="0"/>
              </a:endParaRPr>
            </a:p>
            <a:p>
              <a:r>
                <a:rPr lang="en-US" sz="1100" dirty="0">
                  <a:solidFill>
                    <a:schemeClr val="bg1"/>
                  </a:solidFill>
                  <a:latin typeface="Courier" pitchFamily="2" charset="0"/>
                </a:rPr>
                <a:t>- !permit</a:t>
              </a:r>
            </a:p>
            <a:p>
              <a:r>
                <a:rPr lang="en-US" sz="1100" dirty="0">
                  <a:solidFill>
                    <a:schemeClr val="bg1"/>
                  </a:solidFill>
                  <a:latin typeface="Courier" pitchFamily="2" charset="0"/>
                </a:rPr>
                <a:t>  role: !host my-apps/rgrp1-uid1</a:t>
              </a:r>
            </a:p>
            <a:p>
              <a:r>
                <a:rPr lang="en-US" sz="1100" dirty="0">
                  <a:solidFill>
                    <a:schemeClr val="bg1"/>
                  </a:solidFill>
                  <a:latin typeface="Courier" pitchFamily="2" charset="0"/>
                </a:rPr>
                <a:t>  privilege: [ read, execute ]</a:t>
              </a:r>
            </a:p>
            <a:p>
              <a:r>
                <a:rPr lang="en-US" sz="1100" dirty="0">
                  <a:solidFill>
                    <a:schemeClr val="bg1"/>
                  </a:solidFill>
                  <a:latin typeface="Courier" pitchFamily="2" charset="0"/>
                </a:rPr>
                <a:t>  resource: !variable secrets/rgrp1-uid1</a:t>
              </a:r>
            </a:p>
          </p:txBody>
        </p:sp>
      </p:grpSp>
    </p:spTree>
    <p:extLst>
      <p:ext uri="{BB962C8B-B14F-4D97-AF65-F5344CB8AC3E}">
        <p14:creationId xmlns:p14="http://schemas.microsoft.com/office/powerpoint/2010/main" val="1229087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5BDD7A66-C0B2-C342-B258-F91261C3EB20}"/>
              </a:ext>
            </a:extLst>
          </p:cNvPr>
          <p:cNvSpPr>
            <a:spLocks noGrp="1"/>
          </p:cNvSpPr>
          <p:nvPr>
            <p:ph type="title"/>
          </p:nvPr>
        </p:nvSpPr>
        <p:spPr>
          <a:xfrm>
            <a:off x="625258" y="655985"/>
            <a:ext cx="10961316" cy="498598"/>
          </a:xfrm>
        </p:spPr>
        <p:txBody>
          <a:bodyPr/>
          <a:lstStyle/>
          <a:p>
            <a:r>
              <a:rPr lang="en-US"/>
              <a:t>Crypto Details</a:t>
            </a:r>
            <a:endParaRPr lang="en-US" dirty="0"/>
          </a:p>
        </p:txBody>
      </p:sp>
      <p:sp>
        <p:nvSpPr>
          <p:cNvPr id="8" name="Content Placeholder 7">
            <a:extLst>
              <a:ext uri="{FF2B5EF4-FFF2-40B4-BE49-F238E27FC236}">
                <a16:creationId xmlns:a16="http://schemas.microsoft.com/office/drawing/2014/main" id="{35608048-0CF5-2346-B9AE-8714E5DDA45A}"/>
              </a:ext>
            </a:extLst>
          </p:cNvPr>
          <p:cNvSpPr>
            <a:spLocks noGrp="1"/>
          </p:cNvSpPr>
          <p:nvPr>
            <p:ph idx="1"/>
          </p:nvPr>
        </p:nvSpPr>
        <p:spPr>
          <a:xfrm>
            <a:off x="600075" y="1455738"/>
            <a:ext cx="10987088" cy="2138362"/>
          </a:xfrm>
        </p:spPr>
        <p:txBody>
          <a:bodyPr>
            <a:noAutofit/>
          </a:bodyPr>
          <a:lstStyle/>
          <a:p>
            <a:r>
              <a:rPr lang="en" sz="2000" dirty="0">
                <a:sym typeface="Calibri"/>
              </a:rPr>
              <a:t>Data at rest:</a:t>
            </a:r>
          </a:p>
          <a:p>
            <a:pPr lvl="1"/>
            <a:r>
              <a:rPr lang="en" sz="2000" dirty="0">
                <a:sym typeface="Calibri"/>
              </a:rPr>
              <a:t>Database encryption uses 256-bit AES.</a:t>
            </a:r>
          </a:p>
          <a:p>
            <a:pPr lvl="1"/>
            <a:r>
              <a:rPr lang="en" sz="2000" dirty="0">
                <a:sym typeface="Calibri"/>
              </a:rPr>
              <a:t>Master keys are encrypted with 256-bit AES.</a:t>
            </a:r>
          </a:p>
          <a:p>
            <a:pPr lvl="1"/>
            <a:r>
              <a:rPr lang="en" sz="2000" dirty="0">
                <a:sym typeface="Calibri"/>
              </a:rPr>
              <a:t>Signed tokens use asymmetric RSA with 2048 modulus.</a:t>
            </a:r>
          </a:p>
          <a:p>
            <a:pPr lvl="1"/>
            <a:r>
              <a:rPr lang="en" sz="2000" dirty="0">
                <a:sym typeface="Calibri"/>
              </a:rPr>
              <a:t>Password hashing is done with one-way </a:t>
            </a:r>
            <a:r>
              <a:rPr lang="en" sz="2000" dirty="0" err="1">
                <a:sym typeface="Calibri"/>
              </a:rPr>
              <a:t>bcrypt</a:t>
            </a:r>
            <a:r>
              <a:rPr lang="en" sz="2000" dirty="0">
                <a:sym typeface="Calibri"/>
              </a:rPr>
              <a:t>, with a work factor of 12.</a:t>
            </a:r>
          </a:p>
          <a:p>
            <a:endParaRPr lang="en" sz="2000" dirty="0">
              <a:sym typeface="Calibri"/>
            </a:endParaRPr>
          </a:p>
          <a:p>
            <a:r>
              <a:rPr lang="en" sz="2000" dirty="0">
                <a:sym typeface="Calibri"/>
              </a:rPr>
              <a:t>Data in motion:</a:t>
            </a:r>
          </a:p>
          <a:p>
            <a:pPr lvl="1"/>
            <a:r>
              <a:rPr lang="en" sz="2000" dirty="0">
                <a:sym typeface="Calibri"/>
              </a:rPr>
              <a:t>All access uses HTTPS (UI and API calls)</a:t>
            </a:r>
          </a:p>
          <a:p>
            <a:pPr lvl="1"/>
            <a:r>
              <a:rPr lang="en" sz="2000" dirty="0">
                <a:sym typeface="Calibri"/>
              </a:rPr>
              <a:t>TLS 1.2 protocol only. No older TLS or SSL protocols supported.</a:t>
            </a:r>
          </a:p>
          <a:p>
            <a:pPr lvl="1"/>
            <a:r>
              <a:rPr lang="en" sz="2000" dirty="0">
                <a:sym typeface="Calibri"/>
              </a:rPr>
              <a:t>Lowest strength cipher key size that can be negotiated is 128-bit, highest is 256-bit.</a:t>
            </a:r>
          </a:p>
          <a:p>
            <a:pPr lvl="1"/>
            <a:r>
              <a:rPr lang="en" sz="2000" dirty="0">
                <a:sym typeface="Calibri"/>
              </a:rPr>
              <a:t>Diffie-Hellman key exchange within TLS sessions uses 3072-bit discrete logarithm group size, or 256-bit elliptic curve.</a:t>
            </a:r>
          </a:p>
          <a:p>
            <a:endParaRPr lang="en-US" sz="2000" dirty="0"/>
          </a:p>
        </p:txBody>
      </p:sp>
    </p:spTree>
    <p:extLst>
      <p:ext uri="{BB962C8B-B14F-4D97-AF65-F5344CB8AC3E}">
        <p14:creationId xmlns:p14="http://schemas.microsoft.com/office/powerpoint/2010/main" val="7175437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582586-9BA6-8542-A9FF-51927C601FD8}"/>
              </a:ext>
            </a:extLst>
          </p:cNvPr>
          <p:cNvSpPr>
            <a:spLocks noGrp="1"/>
          </p:cNvSpPr>
          <p:nvPr>
            <p:ph type="title"/>
          </p:nvPr>
        </p:nvSpPr>
        <p:spPr>
          <a:xfrm>
            <a:off x="3804605" y="3023575"/>
            <a:ext cx="6654628" cy="832600"/>
          </a:xfrm>
        </p:spPr>
        <p:txBody>
          <a:bodyPr/>
          <a:lstStyle/>
          <a:p>
            <a:r>
              <a:rPr lang="en-US" dirty="0"/>
              <a:t>Credential Providers</a:t>
            </a:r>
          </a:p>
        </p:txBody>
      </p:sp>
    </p:spTree>
    <p:extLst>
      <p:ext uri="{BB962C8B-B14F-4D97-AF65-F5344CB8AC3E}">
        <p14:creationId xmlns:p14="http://schemas.microsoft.com/office/powerpoint/2010/main" val="308289864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C5CCDF6-1E07-6D4F-AD2B-49EBA4D02F91}"/>
              </a:ext>
            </a:extLst>
          </p:cNvPr>
          <p:cNvPicPr>
            <a:picLocks noChangeAspect="1"/>
          </p:cNvPicPr>
          <p:nvPr/>
        </p:nvPicPr>
        <p:blipFill>
          <a:blip r:embed="rId2"/>
          <a:stretch>
            <a:fillRect/>
          </a:stretch>
        </p:blipFill>
        <p:spPr>
          <a:xfrm>
            <a:off x="136136" y="-69574"/>
            <a:ext cx="11090263" cy="7176052"/>
          </a:xfrm>
          <a:prstGeom prst="rect">
            <a:avLst/>
          </a:prstGeom>
        </p:spPr>
      </p:pic>
    </p:spTree>
    <p:extLst>
      <p:ext uri="{BB962C8B-B14F-4D97-AF65-F5344CB8AC3E}">
        <p14:creationId xmlns:p14="http://schemas.microsoft.com/office/powerpoint/2010/main" val="2314379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grpSp>
        <p:nvGrpSpPr>
          <p:cNvPr id="71" name="Shape 71"/>
          <p:cNvGrpSpPr/>
          <p:nvPr/>
        </p:nvGrpSpPr>
        <p:grpSpPr>
          <a:xfrm>
            <a:off x="6085644" y="1255883"/>
            <a:ext cx="2101483" cy="2135767"/>
            <a:chOff x="6663623" y="2319761"/>
            <a:chExt cx="2101482" cy="2135767"/>
          </a:xfrm>
          <a:solidFill>
            <a:srgbClr val="2F73B0"/>
          </a:solidFill>
        </p:grpSpPr>
        <p:grpSp>
          <p:nvGrpSpPr>
            <p:cNvPr id="72" name="Shape 72"/>
            <p:cNvGrpSpPr/>
            <p:nvPr/>
          </p:nvGrpSpPr>
          <p:grpSpPr>
            <a:xfrm>
              <a:off x="7172174" y="3480293"/>
              <a:ext cx="1591211" cy="380293"/>
              <a:chOff x="3908737" y="1412936"/>
              <a:chExt cx="1591211" cy="380293"/>
            </a:xfrm>
            <a:grpFill/>
          </p:grpSpPr>
          <p:sp>
            <p:nvSpPr>
              <p:cNvPr id="73" name="Shape 73"/>
              <p:cNvSpPr/>
              <p:nvPr/>
            </p:nvSpPr>
            <p:spPr>
              <a:xfrm>
                <a:off x="3908737" y="1427470"/>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4" name="Shape 74"/>
              <p:cNvSpPr/>
              <p:nvPr/>
            </p:nvSpPr>
            <p:spPr>
              <a:xfrm>
                <a:off x="4317221" y="1418776"/>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5" name="Shape 75"/>
              <p:cNvSpPr/>
              <p:nvPr/>
            </p:nvSpPr>
            <p:spPr>
              <a:xfrm>
                <a:off x="4725705" y="1418776"/>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6" name="Shape 76"/>
              <p:cNvSpPr/>
              <p:nvPr/>
            </p:nvSpPr>
            <p:spPr>
              <a:xfrm>
                <a:off x="5134189" y="1412936"/>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77" name="Shape 77"/>
            <p:cNvGrpSpPr/>
            <p:nvPr/>
          </p:nvGrpSpPr>
          <p:grpSpPr>
            <a:xfrm>
              <a:off x="7172174" y="3096557"/>
              <a:ext cx="1591211" cy="380293"/>
              <a:chOff x="3908737" y="1412936"/>
              <a:chExt cx="1591211" cy="380293"/>
            </a:xfrm>
            <a:grpFill/>
          </p:grpSpPr>
          <p:sp>
            <p:nvSpPr>
              <p:cNvPr id="78" name="Shape 78"/>
              <p:cNvSpPr/>
              <p:nvPr/>
            </p:nvSpPr>
            <p:spPr>
              <a:xfrm>
                <a:off x="3908737" y="1427470"/>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9" name="Shape 79"/>
              <p:cNvSpPr/>
              <p:nvPr/>
            </p:nvSpPr>
            <p:spPr>
              <a:xfrm>
                <a:off x="4317221" y="1418776"/>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80" name="Shape 80"/>
              <p:cNvSpPr/>
              <p:nvPr/>
            </p:nvSpPr>
            <p:spPr>
              <a:xfrm>
                <a:off x="4725705" y="1418776"/>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81" name="Shape 81"/>
              <p:cNvSpPr/>
              <p:nvPr/>
            </p:nvSpPr>
            <p:spPr>
              <a:xfrm>
                <a:off x="5134189" y="1412936"/>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82" name="Shape 82"/>
            <p:cNvGrpSpPr/>
            <p:nvPr/>
          </p:nvGrpSpPr>
          <p:grpSpPr>
            <a:xfrm>
              <a:off x="7172174" y="2708159"/>
              <a:ext cx="1591211" cy="380293"/>
              <a:chOff x="3908737" y="1412936"/>
              <a:chExt cx="1591211" cy="380293"/>
            </a:xfrm>
            <a:grpFill/>
          </p:grpSpPr>
          <p:sp>
            <p:nvSpPr>
              <p:cNvPr id="83" name="Shape 83"/>
              <p:cNvSpPr/>
              <p:nvPr/>
            </p:nvSpPr>
            <p:spPr>
              <a:xfrm>
                <a:off x="3908737" y="1427470"/>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84" name="Shape 84"/>
              <p:cNvSpPr/>
              <p:nvPr/>
            </p:nvSpPr>
            <p:spPr>
              <a:xfrm>
                <a:off x="4317221" y="1418776"/>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85" name="Shape 85"/>
              <p:cNvSpPr/>
              <p:nvPr/>
            </p:nvSpPr>
            <p:spPr>
              <a:xfrm>
                <a:off x="4725705" y="1418776"/>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86" name="Shape 86"/>
              <p:cNvSpPr/>
              <p:nvPr/>
            </p:nvSpPr>
            <p:spPr>
              <a:xfrm>
                <a:off x="5134189" y="1412936"/>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87" name="Shape 87"/>
            <p:cNvGrpSpPr/>
            <p:nvPr/>
          </p:nvGrpSpPr>
          <p:grpSpPr>
            <a:xfrm>
              <a:off x="7173893" y="2319761"/>
              <a:ext cx="1591211" cy="380293"/>
              <a:chOff x="3908737" y="1412936"/>
              <a:chExt cx="1591211" cy="380293"/>
            </a:xfrm>
            <a:grpFill/>
          </p:grpSpPr>
          <p:sp>
            <p:nvSpPr>
              <p:cNvPr id="88" name="Shape 88"/>
              <p:cNvSpPr/>
              <p:nvPr/>
            </p:nvSpPr>
            <p:spPr>
              <a:xfrm>
                <a:off x="3908737" y="1427470"/>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89" name="Shape 89"/>
              <p:cNvSpPr/>
              <p:nvPr/>
            </p:nvSpPr>
            <p:spPr>
              <a:xfrm>
                <a:off x="4317221" y="1418776"/>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90" name="Shape 90"/>
              <p:cNvSpPr/>
              <p:nvPr/>
            </p:nvSpPr>
            <p:spPr>
              <a:xfrm>
                <a:off x="4725705" y="1418776"/>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91" name="Shape 91"/>
              <p:cNvSpPr/>
              <p:nvPr/>
            </p:nvSpPr>
            <p:spPr>
              <a:xfrm>
                <a:off x="5134189" y="1412936"/>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92" name="Shape 92"/>
            <p:cNvGrpSpPr/>
            <p:nvPr/>
          </p:nvGrpSpPr>
          <p:grpSpPr>
            <a:xfrm>
              <a:off x="7008548" y="3670439"/>
              <a:ext cx="1591211" cy="380293"/>
              <a:chOff x="3908737" y="1412936"/>
              <a:chExt cx="1591211" cy="380293"/>
            </a:xfrm>
            <a:grpFill/>
          </p:grpSpPr>
          <p:sp>
            <p:nvSpPr>
              <p:cNvPr id="93" name="Shape 93"/>
              <p:cNvSpPr/>
              <p:nvPr/>
            </p:nvSpPr>
            <p:spPr>
              <a:xfrm>
                <a:off x="3908737" y="1427470"/>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94" name="Shape 94"/>
              <p:cNvSpPr/>
              <p:nvPr/>
            </p:nvSpPr>
            <p:spPr>
              <a:xfrm>
                <a:off x="4317221" y="1418776"/>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95" name="Shape 95"/>
              <p:cNvSpPr/>
              <p:nvPr/>
            </p:nvSpPr>
            <p:spPr>
              <a:xfrm>
                <a:off x="4725705" y="1418776"/>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96" name="Shape 96"/>
              <p:cNvSpPr/>
              <p:nvPr/>
            </p:nvSpPr>
            <p:spPr>
              <a:xfrm>
                <a:off x="5134189" y="1412936"/>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97" name="Shape 97"/>
            <p:cNvGrpSpPr/>
            <p:nvPr/>
          </p:nvGrpSpPr>
          <p:grpSpPr>
            <a:xfrm>
              <a:off x="7008548" y="3286704"/>
              <a:ext cx="1591211" cy="380293"/>
              <a:chOff x="3908737" y="1412936"/>
              <a:chExt cx="1591211" cy="380293"/>
            </a:xfrm>
            <a:grpFill/>
          </p:grpSpPr>
          <p:sp>
            <p:nvSpPr>
              <p:cNvPr id="98" name="Shape 98"/>
              <p:cNvSpPr/>
              <p:nvPr/>
            </p:nvSpPr>
            <p:spPr>
              <a:xfrm>
                <a:off x="3908737" y="1427470"/>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99" name="Shape 99"/>
              <p:cNvSpPr/>
              <p:nvPr/>
            </p:nvSpPr>
            <p:spPr>
              <a:xfrm>
                <a:off x="4317221" y="1418776"/>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00" name="Shape 100"/>
              <p:cNvSpPr/>
              <p:nvPr/>
            </p:nvSpPr>
            <p:spPr>
              <a:xfrm>
                <a:off x="4725705" y="1418776"/>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01" name="Shape 101"/>
              <p:cNvSpPr/>
              <p:nvPr/>
            </p:nvSpPr>
            <p:spPr>
              <a:xfrm>
                <a:off x="5134189" y="1412936"/>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102" name="Shape 102"/>
            <p:cNvGrpSpPr/>
            <p:nvPr/>
          </p:nvGrpSpPr>
          <p:grpSpPr>
            <a:xfrm>
              <a:off x="7008548" y="2898306"/>
              <a:ext cx="1591211" cy="380293"/>
              <a:chOff x="3908737" y="1412936"/>
              <a:chExt cx="1591211" cy="380293"/>
            </a:xfrm>
            <a:grpFill/>
          </p:grpSpPr>
          <p:sp>
            <p:nvSpPr>
              <p:cNvPr id="103" name="Shape 103"/>
              <p:cNvSpPr/>
              <p:nvPr/>
            </p:nvSpPr>
            <p:spPr>
              <a:xfrm>
                <a:off x="3908737" y="1427470"/>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04" name="Shape 104"/>
              <p:cNvSpPr/>
              <p:nvPr/>
            </p:nvSpPr>
            <p:spPr>
              <a:xfrm>
                <a:off x="4317221" y="1418776"/>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05" name="Shape 105"/>
              <p:cNvSpPr/>
              <p:nvPr/>
            </p:nvSpPr>
            <p:spPr>
              <a:xfrm>
                <a:off x="4725705" y="1418776"/>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06" name="Shape 106"/>
              <p:cNvSpPr/>
              <p:nvPr/>
            </p:nvSpPr>
            <p:spPr>
              <a:xfrm>
                <a:off x="5134189" y="1412936"/>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107" name="Shape 107"/>
            <p:cNvGrpSpPr/>
            <p:nvPr/>
          </p:nvGrpSpPr>
          <p:grpSpPr>
            <a:xfrm>
              <a:off x="7010267" y="2509908"/>
              <a:ext cx="1591211" cy="380293"/>
              <a:chOff x="3908737" y="1412936"/>
              <a:chExt cx="1591211" cy="380293"/>
            </a:xfrm>
            <a:grpFill/>
          </p:grpSpPr>
          <p:sp>
            <p:nvSpPr>
              <p:cNvPr id="108" name="Shape 108"/>
              <p:cNvSpPr/>
              <p:nvPr/>
            </p:nvSpPr>
            <p:spPr>
              <a:xfrm>
                <a:off x="3908737" y="1427470"/>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09" name="Shape 109"/>
              <p:cNvSpPr/>
              <p:nvPr/>
            </p:nvSpPr>
            <p:spPr>
              <a:xfrm>
                <a:off x="4317221" y="1418776"/>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10" name="Shape 110"/>
              <p:cNvSpPr/>
              <p:nvPr/>
            </p:nvSpPr>
            <p:spPr>
              <a:xfrm>
                <a:off x="4725705" y="1418776"/>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11" name="Shape 111"/>
              <p:cNvSpPr/>
              <p:nvPr/>
            </p:nvSpPr>
            <p:spPr>
              <a:xfrm>
                <a:off x="5134189" y="1412936"/>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112" name="Shape 112"/>
            <p:cNvGrpSpPr/>
            <p:nvPr/>
          </p:nvGrpSpPr>
          <p:grpSpPr>
            <a:xfrm>
              <a:off x="6833278" y="3860587"/>
              <a:ext cx="1591211" cy="380293"/>
              <a:chOff x="3908737" y="1412936"/>
              <a:chExt cx="1591211" cy="380293"/>
            </a:xfrm>
            <a:grpFill/>
          </p:grpSpPr>
          <p:sp>
            <p:nvSpPr>
              <p:cNvPr id="113" name="Shape 113"/>
              <p:cNvSpPr/>
              <p:nvPr/>
            </p:nvSpPr>
            <p:spPr>
              <a:xfrm>
                <a:off x="3908737" y="1427470"/>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14" name="Shape 114"/>
              <p:cNvSpPr/>
              <p:nvPr/>
            </p:nvSpPr>
            <p:spPr>
              <a:xfrm>
                <a:off x="4317221" y="1418776"/>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15" name="Shape 115"/>
              <p:cNvSpPr/>
              <p:nvPr/>
            </p:nvSpPr>
            <p:spPr>
              <a:xfrm>
                <a:off x="4725705" y="1418776"/>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16" name="Shape 116"/>
              <p:cNvSpPr/>
              <p:nvPr/>
            </p:nvSpPr>
            <p:spPr>
              <a:xfrm>
                <a:off x="5134189" y="1412936"/>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117" name="Shape 117"/>
            <p:cNvGrpSpPr/>
            <p:nvPr/>
          </p:nvGrpSpPr>
          <p:grpSpPr>
            <a:xfrm>
              <a:off x="6833278" y="3476851"/>
              <a:ext cx="1591211" cy="380293"/>
              <a:chOff x="3908737" y="1412936"/>
              <a:chExt cx="1591211" cy="380293"/>
            </a:xfrm>
            <a:grpFill/>
          </p:grpSpPr>
          <p:sp>
            <p:nvSpPr>
              <p:cNvPr id="118" name="Shape 118"/>
              <p:cNvSpPr/>
              <p:nvPr/>
            </p:nvSpPr>
            <p:spPr>
              <a:xfrm>
                <a:off x="3908737" y="1427470"/>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19" name="Shape 119"/>
              <p:cNvSpPr/>
              <p:nvPr/>
            </p:nvSpPr>
            <p:spPr>
              <a:xfrm>
                <a:off x="4317221" y="1418776"/>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20" name="Shape 120"/>
              <p:cNvSpPr/>
              <p:nvPr/>
            </p:nvSpPr>
            <p:spPr>
              <a:xfrm>
                <a:off x="4725705" y="1418776"/>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21" name="Shape 121"/>
              <p:cNvSpPr/>
              <p:nvPr/>
            </p:nvSpPr>
            <p:spPr>
              <a:xfrm>
                <a:off x="5134189" y="1412936"/>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122" name="Shape 122"/>
            <p:cNvGrpSpPr/>
            <p:nvPr/>
          </p:nvGrpSpPr>
          <p:grpSpPr>
            <a:xfrm>
              <a:off x="6833278" y="3088453"/>
              <a:ext cx="1591211" cy="380293"/>
              <a:chOff x="3908737" y="1412936"/>
              <a:chExt cx="1591211" cy="380293"/>
            </a:xfrm>
            <a:grpFill/>
          </p:grpSpPr>
          <p:sp>
            <p:nvSpPr>
              <p:cNvPr id="123" name="Shape 123"/>
              <p:cNvSpPr/>
              <p:nvPr/>
            </p:nvSpPr>
            <p:spPr>
              <a:xfrm>
                <a:off x="3908737" y="1427470"/>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24" name="Shape 124"/>
              <p:cNvSpPr/>
              <p:nvPr/>
            </p:nvSpPr>
            <p:spPr>
              <a:xfrm>
                <a:off x="4317221" y="1418776"/>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25" name="Shape 125"/>
              <p:cNvSpPr/>
              <p:nvPr/>
            </p:nvSpPr>
            <p:spPr>
              <a:xfrm>
                <a:off x="4725705" y="1418776"/>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26" name="Shape 126"/>
              <p:cNvSpPr/>
              <p:nvPr/>
            </p:nvSpPr>
            <p:spPr>
              <a:xfrm>
                <a:off x="5134189" y="1412936"/>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127" name="Shape 127"/>
            <p:cNvGrpSpPr/>
            <p:nvPr/>
          </p:nvGrpSpPr>
          <p:grpSpPr>
            <a:xfrm>
              <a:off x="6834997" y="2700055"/>
              <a:ext cx="1591211" cy="380293"/>
              <a:chOff x="3908737" y="1412936"/>
              <a:chExt cx="1591211" cy="380293"/>
            </a:xfrm>
            <a:grpFill/>
          </p:grpSpPr>
          <p:sp>
            <p:nvSpPr>
              <p:cNvPr id="128" name="Shape 128"/>
              <p:cNvSpPr/>
              <p:nvPr/>
            </p:nvSpPr>
            <p:spPr>
              <a:xfrm>
                <a:off x="3908737" y="1427470"/>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29" name="Shape 129"/>
              <p:cNvSpPr/>
              <p:nvPr/>
            </p:nvSpPr>
            <p:spPr>
              <a:xfrm>
                <a:off x="4317221" y="1418776"/>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30" name="Shape 130"/>
              <p:cNvSpPr/>
              <p:nvPr/>
            </p:nvSpPr>
            <p:spPr>
              <a:xfrm>
                <a:off x="4725705" y="1418776"/>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31" name="Shape 131"/>
              <p:cNvSpPr/>
              <p:nvPr/>
            </p:nvSpPr>
            <p:spPr>
              <a:xfrm>
                <a:off x="5134189" y="1412936"/>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132" name="Shape 132"/>
            <p:cNvGrpSpPr/>
            <p:nvPr/>
          </p:nvGrpSpPr>
          <p:grpSpPr>
            <a:xfrm>
              <a:off x="6663623" y="4075234"/>
              <a:ext cx="1591211" cy="380293"/>
              <a:chOff x="3908737" y="1412936"/>
              <a:chExt cx="1591211" cy="380293"/>
            </a:xfrm>
            <a:grpFill/>
          </p:grpSpPr>
          <p:sp>
            <p:nvSpPr>
              <p:cNvPr id="133" name="Shape 133"/>
              <p:cNvSpPr/>
              <p:nvPr/>
            </p:nvSpPr>
            <p:spPr>
              <a:xfrm>
                <a:off x="3908737" y="1427470"/>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34" name="Shape 134"/>
              <p:cNvSpPr/>
              <p:nvPr/>
            </p:nvSpPr>
            <p:spPr>
              <a:xfrm>
                <a:off x="4317221" y="1418776"/>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35" name="Shape 135"/>
              <p:cNvSpPr/>
              <p:nvPr/>
            </p:nvSpPr>
            <p:spPr>
              <a:xfrm>
                <a:off x="4725705" y="1418776"/>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36" name="Shape 136"/>
              <p:cNvSpPr/>
              <p:nvPr/>
            </p:nvSpPr>
            <p:spPr>
              <a:xfrm>
                <a:off x="5134189" y="1412936"/>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137" name="Shape 137"/>
            <p:cNvGrpSpPr/>
            <p:nvPr/>
          </p:nvGrpSpPr>
          <p:grpSpPr>
            <a:xfrm>
              <a:off x="6663623" y="3691497"/>
              <a:ext cx="1591211" cy="380293"/>
              <a:chOff x="3908737" y="1412936"/>
              <a:chExt cx="1591211" cy="380293"/>
            </a:xfrm>
            <a:grpFill/>
          </p:grpSpPr>
          <p:sp>
            <p:nvSpPr>
              <p:cNvPr id="138" name="Shape 138"/>
              <p:cNvSpPr/>
              <p:nvPr/>
            </p:nvSpPr>
            <p:spPr>
              <a:xfrm>
                <a:off x="3908737" y="1427470"/>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39" name="Shape 139"/>
              <p:cNvSpPr/>
              <p:nvPr/>
            </p:nvSpPr>
            <p:spPr>
              <a:xfrm>
                <a:off x="4317221" y="1418776"/>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40" name="Shape 140"/>
              <p:cNvSpPr/>
              <p:nvPr/>
            </p:nvSpPr>
            <p:spPr>
              <a:xfrm>
                <a:off x="4725705" y="1418776"/>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41" name="Shape 141"/>
              <p:cNvSpPr/>
              <p:nvPr/>
            </p:nvSpPr>
            <p:spPr>
              <a:xfrm>
                <a:off x="5134189" y="1412936"/>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142" name="Shape 142"/>
            <p:cNvGrpSpPr/>
            <p:nvPr/>
          </p:nvGrpSpPr>
          <p:grpSpPr>
            <a:xfrm>
              <a:off x="6663623" y="3303100"/>
              <a:ext cx="1591211" cy="380293"/>
              <a:chOff x="3908737" y="1412936"/>
              <a:chExt cx="1591211" cy="380293"/>
            </a:xfrm>
            <a:grpFill/>
          </p:grpSpPr>
          <p:sp>
            <p:nvSpPr>
              <p:cNvPr id="143" name="Shape 143"/>
              <p:cNvSpPr/>
              <p:nvPr/>
            </p:nvSpPr>
            <p:spPr>
              <a:xfrm>
                <a:off x="3908737" y="1427470"/>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44" name="Shape 144"/>
              <p:cNvSpPr/>
              <p:nvPr/>
            </p:nvSpPr>
            <p:spPr>
              <a:xfrm>
                <a:off x="4317221" y="1418776"/>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45" name="Shape 145"/>
              <p:cNvSpPr/>
              <p:nvPr/>
            </p:nvSpPr>
            <p:spPr>
              <a:xfrm>
                <a:off x="4725705" y="1418776"/>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46" name="Shape 146"/>
              <p:cNvSpPr/>
              <p:nvPr/>
            </p:nvSpPr>
            <p:spPr>
              <a:xfrm>
                <a:off x="5134189" y="1412936"/>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147" name="Shape 147"/>
            <p:cNvGrpSpPr/>
            <p:nvPr/>
          </p:nvGrpSpPr>
          <p:grpSpPr>
            <a:xfrm>
              <a:off x="6665342" y="2914702"/>
              <a:ext cx="1591211" cy="380293"/>
              <a:chOff x="3908737" y="1412936"/>
              <a:chExt cx="1591211" cy="380293"/>
            </a:xfrm>
            <a:grpFill/>
          </p:grpSpPr>
          <p:sp>
            <p:nvSpPr>
              <p:cNvPr id="148" name="Shape 148"/>
              <p:cNvSpPr/>
              <p:nvPr/>
            </p:nvSpPr>
            <p:spPr>
              <a:xfrm>
                <a:off x="3908737" y="1427470"/>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49" name="Shape 149"/>
              <p:cNvSpPr/>
              <p:nvPr/>
            </p:nvSpPr>
            <p:spPr>
              <a:xfrm>
                <a:off x="4317221" y="1418776"/>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50" name="Shape 150"/>
              <p:cNvSpPr/>
              <p:nvPr/>
            </p:nvSpPr>
            <p:spPr>
              <a:xfrm>
                <a:off x="4725705" y="1418776"/>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51" name="Shape 151"/>
              <p:cNvSpPr/>
              <p:nvPr/>
            </p:nvSpPr>
            <p:spPr>
              <a:xfrm>
                <a:off x="5134189" y="1412936"/>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grpSp>
        <p:nvGrpSpPr>
          <p:cNvPr id="152" name="Shape 152"/>
          <p:cNvGrpSpPr/>
          <p:nvPr/>
        </p:nvGrpSpPr>
        <p:grpSpPr>
          <a:xfrm>
            <a:off x="8666457" y="1091773"/>
            <a:ext cx="2336091" cy="2354504"/>
            <a:chOff x="5683930" y="807125"/>
            <a:chExt cx="2336090" cy="2354504"/>
          </a:xfrm>
          <a:solidFill>
            <a:srgbClr val="6BA2D6"/>
          </a:solidFill>
        </p:grpSpPr>
        <p:grpSp>
          <p:nvGrpSpPr>
            <p:cNvPr id="153" name="Shape 153"/>
            <p:cNvGrpSpPr/>
            <p:nvPr/>
          </p:nvGrpSpPr>
          <p:grpSpPr>
            <a:xfrm>
              <a:off x="5683930" y="1582087"/>
              <a:ext cx="2326035" cy="1579541"/>
              <a:chOff x="6960656" y="2039369"/>
              <a:chExt cx="2326035" cy="1579541"/>
            </a:xfrm>
            <a:grpFill/>
          </p:grpSpPr>
          <p:grpSp>
            <p:nvGrpSpPr>
              <p:cNvPr id="154" name="Shape 154"/>
              <p:cNvGrpSpPr/>
              <p:nvPr/>
            </p:nvGrpSpPr>
            <p:grpSpPr>
              <a:xfrm>
                <a:off x="7342309" y="2039369"/>
                <a:ext cx="1117758" cy="1118529"/>
                <a:chOff x="7342309" y="2039369"/>
                <a:chExt cx="1117758" cy="1118529"/>
              </a:xfrm>
              <a:grpFill/>
            </p:grpSpPr>
            <p:grpSp>
              <p:nvGrpSpPr>
                <p:cNvPr id="155" name="Shape 155"/>
                <p:cNvGrpSpPr/>
                <p:nvPr/>
              </p:nvGrpSpPr>
              <p:grpSpPr>
                <a:xfrm>
                  <a:off x="7649412" y="2039369"/>
                  <a:ext cx="810655" cy="777239"/>
                  <a:chOff x="7649412" y="2039369"/>
                  <a:chExt cx="810655" cy="777239"/>
                </a:xfrm>
                <a:grpFill/>
              </p:grpSpPr>
              <p:grpSp>
                <p:nvGrpSpPr>
                  <p:cNvPr id="156" name="Shape 156"/>
                  <p:cNvGrpSpPr/>
                  <p:nvPr/>
                </p:nvGrpSpPr>
                <p:grpSpPr>
                  <a:xfrm>
                    <a:off x="7649412" y="2633729"/>
                    <a:ext cx="810655" cy="182879"/>
                    <a:chOff x="8481024" y="1609857"/>
                    <a:chExt cx="810655" cy="182879"/>
                  </a:xfrm>
                  <a:grpFill/>
                </p:grpSpPr>
                <p:sp>
                  <p:nvSpPr>
                    <p:cNvPr id="157" name="Shape 157"/>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58" name="Shape 158"/>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59" name="Shape 159"/>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60" name="Shape 160"/>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161" name="Shape 161"/>
                  <p:cNvGrpSpPr/>
                  <p:nvPr/>
                </p:nvGrpSpPr>
                <p:grpSpPr>
                  <a:xfrm>
                    <a:off x="7649412" y="2039369"/>
                    <a:ext cx="810655" cy="182879"/>
                    <a:chOff x="8481024" y="1609857"/>
                    <a:chExt cx="810655" cy="182879"/>
                  </a:xfrm>
                  <a:grpFill/>
                </p:grpSpPr>
                <p:sp>
                  <p:nvSpPr>
                    <p:cNvPr id="162" name="Shape 162"/>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63" name="Shape 163"/>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64" name="Shape 164"/>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65" name="Shape 165"/>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166" name="Shape 166"/>
                  <p:cNvGrpSpPr/>
                  <p:nvPr/>
                </p:nvGrpSpPr>
                <p:grpSpPr>
                  <a:xfrm>
                    <a:off x="7649412" y="2237489"/>
                    <a:ext cx="810655" cy="182879"/>
                    <a:chOff x="8481024" y="1609857"/>
                    <a:chExt cx="810655" cy="182879"/>
                  </a:xfrm>
                  <a:grpFill/>
                </p:grpSpPr>
                <p:sp>
                  <p:nvSpPr>
                    <p:cNvPr id="167" name="Shape 167"/>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68" name="Shape 168"/>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69" name="Shape 169"/>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70" name="Shape 170"/>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171" name="Shape 171"/>
                  <p:cNvGrpSpPr/>
                  <p:nvPr/>
                </p:nvGrpSpPr>
                <p:grpSpPr>
                  <a:xfrm>
                    <a:off x="7649412" y="2435608"/>
                    <a:ext cx="810655" cy="182879"/>
                    <a:chOff x="8481024" y="1609857"/>
                    <a:chExt cx="810655" cy="182879"/>
                  </a:xfrm>
                  <a:grpFill/>
                </p:grpSpPr>
                <p:sp>
                  <p:nvSpPr>
                    <p:cNvPr id="172" name="Shape 172"/>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73" name="Shape 173"/>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74" name="Shape 174"/>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75" name="Shape 175"/>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grpSp>
              <p:nvGrpSpPr>
                <p:cNvPr id="176" name="Shape 176"/>
                <p:cNvGrpSpPr/>
                <p:nvPr/>
              </p:nvGrpSpPr>
              <p:grpSpPr>
                <a:xfrm>
                  <a:off x="7556499" y="2161289"/>
                  <a:ext cx="810655" cy="777239"/>
                  <a:chOff x="7649412" y="2039369"/>
                  <a:chExt cx="810655" cy="777239"/>
                </a:xfrm>
                <a:grpFill/>
              </p:grpSpPr>
              <p:grpSp>
                <p:nvGrpSpPr>
                  <p:cNvPr id="177" name="Shape 177"/>
                  <p:cNvGrpSpPr/>
                  <p:nvPr/>
                </p:nvGrpSpPr>
                <p:grpSpPr>
                  <a:xfrm>
                    <a:off x="7649412" y="2633729"/>
                    <a:ext cx="810655" cy="182879"/>
                    <a:chOff x="8481024" y="1609857"/>
                    <a:chExt cx="810655" cy="182879"/>
                  </a:xfrm>
                  <a:grpFill/>
                </p:grpSpPr>
                <p:sp>
                  <p:nvSpPr>
                    <p:cNvPr id="178" name="Shape 178"/>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79" name="Shape 179"/>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80" name="Shape 180"/>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81" name="Shape 181"/>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182" name="Shape 182"/>
                  <p:cNvGrpSpPr/>
                  <p:nvPr/>
                </p:nvGrpSpPr>
                <p:grpSpPr>
                  <a:xfrm>
                    <a:off x="7649412" y="2039369"/>
                    <a:ext cx="810655" cy="182879"/>
                    <a:chOff x="8481024" y="1609857"/>
                    <a:chExt cx="810655" cy="182879"/>
                  </a:xfrm>
                  <a:grpFill/>
                </p:grpSpPr>
                <p:sp>
                  <p:nvSpPr>
                    <p:cNvPr id="183" name="Shape 183"/>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84" name="Shape 184"/>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85" name="Shape 185"/>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86" name="Shape 186"/>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187" name="Shape 187"/>
                  <p:cNvGrpSpPr/>
                  <p:nvPr/>
                </p:nvGrpSpPr>
                <p:grpSpPr>
                  <a:xfrm>
                    <a:off x="7649412" y="2237489"/>
                    <a:ext cx="810655" cy="182879"/>
                    <a:chOff x="8481024" y="1609857"/>
                    <a:chExt cx="810655" cy="182879"/>
                  </a:xfrm>
                  <a:grpFill/>
                </p:grpSpPr>
                <p:sp>
                  <p:nvSpPr>
                    <p:cNvPr id="188" name="Shape 188"/>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89" name="Shape 189"/>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90" name="Shape 190"/>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91" name="Shape 191"/>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192" name="Shape 192"/>
                  <p:cNvGrpSpPr/>
                  <p:nvPr/>
                </p:nvGrpSpPr>
                <p:grpSpPr>
                  <a:xfrm>
                    <a:off x="7649412" y="2435608"/>
                    <a:ext cx="810655" cy="182879"/>
                    <a:chOff x="8481024" y="1609857"/>
                    <a:chExt cx="810655" cy="182879"/>
                  </a:xfrm>
                  <a:grpFill/>
                </p:grpSpPr>
                <p:sp>
                  <p:nvSpPr>
                    <p:cNvPr id="193" name="Shape 193"/>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94" name="Shape 194"/>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95" name="Shape 195"/>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96" name="Shape 196"/>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grpSp>
              <p:nvGrpSpPr>
                <p:cNvPr id="197" name="Shape 197"/>
                <p:cNvGrpSpPr/>
                <p:nvPr/>
              </p:nvGrpSpPr>
              <p:grpSpPr>
                <a:xfrm>
                  <a:off x="7448547" y="2260349"/>
                  <a:ext cx="810655" cy="777239"/>
                  <a:chOff x="7649412" y="2039369"/>
                  <a:chExt cx="810655" cy="777239"/>
                </a:xfrm>
                <a:grpFill/>
              </p:grpSpPr>
              <p:grpSp>
                <p:nvGrpSpPr>
                  <p:cNvPr id="198" name="Shape 198"/>
                  <p:cNvGrpSpPr/>
                  <p:nvPr/>
                </p:nvGrpSpPr>
                <p:grpSpPr>
                  <a:xfrm>
                    <a:off x="7649412" y="2633729"/>
                    <a:ext cx="810655" cy="182879"/>
                    <a:chOff x="8481024" y="1609857"/>
                    <a:chExt cx="810655" cy="182879"/>
                  </a:xfrm>
                  <a:grpFill/>
                </p:grpSpPr>
                <p:sp>
                  <p:nvSpPr>
                    <p:cNvPr id="199" name="Shape 199"/>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00" name="Shape 200"/>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01" name="Shape 201"/>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02" name="Shape 202"/>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203" name="Shape 203"/>
                  <p:cNvGrpSpPr/>
                  <p:nvPr/>
                </p:nvGrpSpPr>
                <p:grpSpPr>
                  <a:xfrm>
                    <a:off x="7649412" y="2039369"/>
                    <a:ext cx="810655" cy="182879"/>
                    <a:chOff x="8481024" y="1609857"/>
                    <a:chExt cx="810655" cy="182879"/>
                  </a:xfrm>
                  <a:grpFill/>
                </p:grpSpPr>
                <p:sp>
                  <p:nvSpPr>
                    <p:cNvPr id="204" name="Shape 204"/>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05" name="Shape 205"/>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06" name="Shape 206"/>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07" name="Shape 207"/>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208" name="Shape 208"/>
                  <p:cNvGrpSpPr/>
                  <p:nvPr/>
                </p:nvGrpSpPr>
                <p:grpSpPr>
                  <a:xfrm>
                    <a:off x="7649412" y="2237489"/>
                    <a:ext cx="810655" cy="182879"/>
                    <a:chOff x="8481024" y="1609857"/>
                    <a:chExt cx="810655" cy="182879"/>
                  </a:xfrm>
                  <a:grpFill/>
                </p:grpSpPr>
                <p:sp>
                  <p:nvSpPr>
                    <p:cNvPr id="209" name="Shape 209"/>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10" name="Shape 210"/>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11" name="Shape 211"/>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12" name="Shape 212"/>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213" name="Shape 213"/>
                  <p:cNvGrpSpPr/>
                  <p:nvPr/>
                </p:nvGrpSpPr>
                <p:grpSpPr>
                  <a:xfrm>
                    <a:off x="7649412" y="2435608"/>
                    <a:ext cx="810655" cy="182879"/>
                    <a:chOff x="8481024" y="1609857"/>
                    <a:chExt cx="810655" cy="182879"/>
                  </a:xfrm>
                  <a:grpFill/>
                </p:grpSpPr>
                <p:sp>
                  <p:nvSpPr>
                    <p:cNvPr id="214" name="Shape 214"/>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15" name="Shape 215"/>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16" name="Shape 216"/>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17" name="Shape 217"/>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grpSp>
              <p:nvGrpSpPr>
                <p:cNvPr id="218" name="Shape 218"/>
                <p:cNvGrpSpPr/>
                <p:nvPr/>
              </p:nvGrpSpPr>
              <p:grpSpPr>
                <a:xfrm>
                  <a:off x="7342309" y="2380659"/>
                  <a:ext cx="810655" cy="777239"/>
                  <a:chOff x="7649412" y="2039369"/>
                  <a:chExt cx="810655" cy="777239"/>
                </a:xfrm>
                <a:grpFill/>
              </p:grpSpPr>
              <p:grpSp>
                <p:nvGrpSpPr>
                  <p:cNvPr id="219" name="Shape 219"/>
                  <p:cNvGrpSpPr/>
                  <p:nvPr/>
                </p:nvGrpSpPr>
                <p:grpSpPr>
                  <a:xfrm>
                    <a:off x="7649412" y="2633729"/>
                    <a:ext cx="810655" cy="182879"/>
                    <a:chOff x="8481024" y="1609857"/>
                    <a:chExt cx="810655" cy="182879"/>
                  </a:xfrm>
                  <a:grpFill/>
                </p:grpSpPr>
                <p:sp>
                  <p:nvSpPr>
                    <p:cNvPr id="220" name="Shape 220"/>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21" name="Shape 221"/>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22" name="Shape 222"/>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23" name="Shape 223"/>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224" name="Shape 224"/>
                  <p:cNvGrpSpPr/>
                  <p:nvPr/>
                </p:nvGrpSpPr>
                <p:grpSpPr>
                  <a:xfrm>
                    <a:off x="7649412" y="2039369"/>
                    <a:ext cx="810655" cy="182879"/>
                    <a:chOff x="8481024" y="1609857"/>
                    <a:chExt cx="810655" cy="182879"/>
                  </a:xfrm>
                  <a:grpFill/>
                </p:grpSpPr>
                <p:sp>
                  <p:nvSpPr>
                    <p:cNvPr id="225" name="Shape 225"/>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26" name="Shape 226"/>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27" name="Shape 227"/>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28" name="Shape 228"/>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229" name="Shape 229"/>
                  <p:cNvGrpSpPr/>
                  <p:nvPr/>
                </p:nvGrpSpPr>
                <p:grpSpPr>
                  <a:xfrm>
                    <a:off x="7649412" y="2237489"/>
                    <a:ext cx="810655" cy="182879"/>
                    <a:chOff x="8481024" y="1609857"/>
                    <a:chExt cx="810655" cy="182879"/>
                  </a:xfrm>
                  <a:grpFill/>
                </p:grpSpPr>
                <p:sp>
                  <p:nvSpPr>
                    <p:cNvPr id="230" name="Shape 230"/>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31" name="Shape 231"/>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32" name="Shape 232"/>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33" name="Shape 233"/>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234" name="Shape 234"/>
                  <p:cNvGrpSpPr/>
                  <p:nvPr/>
                </p:nvGrpSpPr>
                <p:grpSpPr>
                  <a:xfrm>
                    <a:off x="7649412" y="2435608"/>
                    <a:ext cx="810655" cy="182879"/>
                    <a:chOff x="8481024" y="1609857"/>
                    <a:chExt cx="810655" cy="182879"/>
                  </a:xfrm>
                  <a:grpFill/>
                </p:grpSpPr>
                <p:sp>
                  <p:nvSpPr>
                    <p:cNvPr id="235" name="Shape 235"/>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36" name="Shape 236"/>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37" name="Shape 237"/>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38" name="Shape 238"/>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grpSp>
          <p:grpSp>
            <p:nvGrpSpPr>
              <p:cNvPr id="239" name="Shape 239"/>
              <p:cNvGrpSpPr/>
              <p:nvPr/>
            </p:nvGrpSpPr>
            <p:grpSpPr>
              <a:xfrm>
                <a:off x="6960656" y="2497239"/>
                <a:ext cx="1117758" cy="1118529"/>
                <a:chOff x="7342309" y="2039369"/>
                <a:chExt cx="1117758" cy="1118529"/>
              </a:xfrm>
              <a:grpFill/>
            </p:grpSpPr>
            <p:grpSp>
              <p:nvGrpSpPr>
                <p:cNvPr id="240" name="Shape 240"/>
                <p:cNvGrpSpPr/>
                <p:nvPr/>
              </p:nvGrpSpPr>
              <p:grpSpPr>
                <a:xfrm>
                  <a:off x="7649412" y="2039369"/>
                  <a:ext cx="810655" cy="777239"/>
                  <a:chOff x="7649412" y="2039369"/>
                  <a:chExt cx="810655" cy="777239"/>
                </a:xfrm>
                <a:grpFill/>
              </p:grpSpPr>
              <p:grpSp>
                <p:nvGrpSpPr>
                  <p:cNvPr id="241" name="Shape 241"/>
                  <p:cNvGrpSpPr/>
                  <p:nvPr/>
                </p:nvGrpSpPr>
                <p:grpSpPr>
                  <a:xfrm>
                    <a:off x="7649412" y="2633729"/>
                    <a:ext cx="810655" cy="182879"/>
                    <a:chOff x="8481024" y="1609857"/>
                    <a:chExt cx="810655" cy="182879"/>
                  </a:xfrm>
                  <a:grpFill/>
                </p:grpSpPr>
                <p:sp>
                  <p:nvSpPr>
                    <p:cNvPr id="242" name="Shape 242"/>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43" name="Shape 243"/>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44" name="Shape 244"/>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45" name="Shape 245"/>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246" name="Shape 246"/>
                  <p:cNvGrpSpPr/>
                  <p:nvPr/>
                </p:nvGrpSpPr>
                <p:grpSpPr>
                  <a:xfrm>
                    <a:off x="7649412" y="2039369"/>
                    <a:ext cx="810655" cy="182879"/>
                    <a:chOff x="8481024" y="1609857"/>
                    <a:chExt cx="810655" cy="182879"/>
                  </a:xfrm>
                  <a:grpFill/>
                </p:grpSpPr>
                <p:sp>
                  <p:nvSpPr>
                    <p:cNvPr id="247" name="Shape 247"/>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48" name="Shape 248"/>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49" name="Shape 249"/>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50" name="Shape 250"/>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251" name="Shape 251"/>
                  <p:cNvGrpSpPr/>
                  <p:nvPr/>
                </p:nvGrpSpPr>
                <p:grpSpPr>
                  <a:xfrm>
                    <a:off x="7649412" y="2237489"/>
                    <a:ext cx="810655" cy="182879"/>
                    <a:chOff x="8481024" y="1609857"/>
                    <a:chExt cx="810655" cy="182879"/>
                  </a:xfrm>
                  <a:grpFill/>
                </p:grpSpPr>
                <p:sp>
                  <p:nvSpPr>
                    <p:cNvPr id="252" name="Shape 252"/>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53" name="Shape 253"/>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54" name="Shape 254"/>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55" name="Shape 255"/>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256" name="Shape 256"/>
                  <p:cNvGrpSpPr/>
                  <p:nvPr/>
                </p:nvGrpSpPr>
                <p:grpSpPr>
                  <a:xfrm>
                    <a:off x="7649412" y="2435608"/>
                    <a:ext cx="810655" cy="182879"/>
                    <a:chOff x="8481024" y="1609857"/>
                    <a:chExt cx="810655" cy="182879"/>
                  </a:xfrm>
                  <a:grpFill/>
                </p:grpSpPr>
                <p:sp>
                  <p:nvSpPr>
                    <p:cNvPr id="257" name="Shape 257"/>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58" name="Shape 258"/>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59" name="Shape 259"/>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60" name="Shape 260"/>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grpSp>
              <p:nvGrpSpPr>
                <p:cNvPr id="261" name="Shape 261"/>
                <p:cNvGrpSpPr/>
                <p:nvPr/>
              </p:nvGrpSpPr>
              <p:grpSpPr>
                <a:xfrm>
                  <a:off x="7556499" y="2161289"/>
                  <a:ext cx="810655" cy="777239"/>
                  <a:chOff x="7649412" y="2039369"/>
                  <a:chExt cx="810655" cy="777239"/>
                </a:xfrm>
                <a:grpFill/>
              </p:grpSpPr>
              <p:grpSp>
                <p:nvGrpSpPr>
                  <p:cNvPr id="262" name="Shape 262"/>
                  <p:cNvGrpSpPr/>
                  <p:nvPr/>
                </p:nvGrpSpPr>
                <p:grpSpPr>
                  <a:xfrm>
                    <a:off x="7649412" y="2633729"/>
                    <a:ext cx="810655" cy="182879"/>
                    <a:chOff x="8481024" y="1609857"/>
                    <a:chExt cx="810655" cy="182879"/>
                  </a:xfrm>
                  <a:grpFill/>
                </p:grpSpPr>
                <p:sp>
                  <p:nvSpPr>
                    <p:cNvPr id="263" name="Shape 263"/>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64" name="Shape 264"/>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65" name="Shape 265"/>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66" name="Shape 266"/>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267" name="Shape 267"/>
                  <p:cNvGrpSpPr/>
                  <p:nvPr/>
                </p:nvGrpSpPr>
                <p:grpSpPr>
                  <a:xfrm>
                    <a:off x="7649412" y="2039369"/>
                    <a:ext cx="810655" cy="182879"/>
                    <a:chOff x="8481024" y="1609857"/>
                    <a:chExt cx="810655" cy="182879"/>
                  </a:xfrm>
                  <a:grpFill/>
                </p:grpSpPr>
                <p:sp>
                  <p:nvSpPr>
                    <p:cNvPr id="268" name="Shape 268"/>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69" name="Shape 269"/>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70" name="Shape 270"/>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71" name="Shape 271"/>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272" name="Shape 272"/>
                  <p:cNvGrpSpPr/>
                  <p:nvPr/>
                </p:nvGrpSpPr>
                <p:grpSpPr>
                  <a:xfrm>
                    <a:off x="7649412" y="2237489"/>
                    <a:ext cx="810655" cy="182879"/>
                    <a:chOff x="8481024" y="1609857"/>
                    <a:chExt cx="810655" cy="182879"/>
                  </a:xfrm>
                  <a:grpFill/>
                </p:grpSpPr>
                <p:sp>
                  <p:nvSpPr>
                    <p:cNvPr id="273" name="Shape 273"/>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74" name="Shape 274"/>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75" name="Shape 275"/>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76" name="Shape 276"/>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277" name="Shape 277"/>
                  <p:cNvGrpSpPr/>
                  <p:nvPr/>
                </p:nvGrpSpPr>
                <p:grpSpPr>
                  <a:xfrm>
                    <a:off x="7649412" y="2435608"/>
                    <a:ext cx="810655" cy="182879"/>
                    <a:chOff x="8481024" y="1609857"/>
                    <a:chExt cx="810655" cy="182879"/>
                  </a:xfrm>
                  <a:grpFill/>
                </p:grpSpPr>
                <p:sp>
                  <p:nvSpPr>
                    <p:cNvPr id="278" name="Shape 278"/>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79" name="Shape 279"/>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80" name="Shape 280"/>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81" name="Shape 281"/>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grpSp>
              <p:nvGrpSpPr>
                <p:cNvPr id="282" name="Shape 282"/>
                <p:cNvGrpSpPr/>
                <p:nvPr/>
              </p:nvGrpSpPr>
              <p:grpSpPr>
                <a:xfrm>
                  <a:off x="7448547" y="2260349"/>
                  <a:ext cx="810655" cy="777239"/>
                  <a:chOff x="7649412" y="2039369"/>
                  <a:chExt cx="810655" cy="777239"/>
                </a:xfrm>
                <a:grpFill/>
              </p:grpSpPr>
              <p:grpSp>
                <p:nvGrpSpPr>
                  <p:cNvPr id="283" name="Shape 283"/>
                  <p:cNvGrpSpPr/>
                  <p:nvPr/>
                </p:nvGrpSpPr>
                <p:grpSpPr>
                  <a:xfrm>
                    <a:off x="7649412" y="2633729"/>
                    <a:ext cx="810655" cy="182879"/>
                    <a:chOff x="8481024" y="1609857"/>
                    <a:chExt cx="810655" cy="182879"/>
                  </a:xfrm>
                  <a:grpFill/>
                </p:grpSpPr>
                <p:sp>
                  <p:nvSpPr>
                    <p:cNvPr id="284" name="Shape 284"/>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85" name="Shape 285"/>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86" name="Shape 286"/>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87" name="Shape 287"/>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288" name="Shape 288"/>
                  <p:cNvGrpSpPr/>
                  <p:nvPr/>
                </p:nvGrpSpPr>
                <p:grpSpPr>
                  <a:xfrm>
                    <a:off x="7649412" y="2039369"/>
                    <a:ext cx="810655" cy="182879"/>
                    <a:chOff x="8481024" y="1609857"/>
                    <a:chExt cx="810655" cy="182879"/>
                  </a:xfrm>
                  <a:grpFill/>
                </p:grpSpPr>
                <p:sp>
                  <p:nvSpPr>
                    <p:cNvPr id="289" name="Shape 289"/>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90" name="Shape 290"/>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91" name="Shape 291"/>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92" name="Shape 292"/>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293" name="Shape 293"/>
                  <p:cNvGrpSpPr/>
                  <p:nvPr/>
                </p:nvGrpSpPr>
                <p:grpSpPr>
                  <a:xfrm>
                    <a:off x="7649412" y="2237489"/>
                    <a:ext cx="810655" cy="182879"/>
                    <a:chOff x="8481024" y="1609857"/>
                    <a:chExt cx="810655" cy="182879"/>
                  </a:xfrm>
                  <a:grpFill/>
                </p:grpSpPr>
                <p:sp>
                  <p:nvSpPr>
                    <p:cNvPr id="294" name="Shape 294"/>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95" name="Shape 295"/>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96" name="Shape 296"/>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97" name="Shape 297"/>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298" name="Shape 298"/>
                  <p:cNvGrpSpPr/>
                  <p:nvPr/>
                </p:nvGrpSpPr>
                <p:grpSpPr>
                  <a:xfrm>
                    <a:off x="7649412" y="2435608"/>
                    <a:ext cx="810655" cy="182879"/>
                    <a:chOff x="8481024" y="1609857"/>
                    <a:chExt cx="810655" cy="182879"/>
                  </a:xfrm>
                  <a:grpFill/>
                </p:grpSpPr>
                <p:sp>
                  <p:nvSpPr>
                    <p:cNvPr id="299" name="Shape 299"/>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00" name="Shape 300"/>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01" name="Shape 301"/>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02" name="Shape 302"/>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grpSp>
              <p:nvGrpSpPr>
                <p:cNvPr id="303" name="Shape 303"/>
                <p:cNvGrpSpPr/>
                <p:nvPr/>
              </p:nvGrpSpPr>
              <p:grpSpPr>
                <a:xfrm>
                  <a:off x="7342309" y="2380659"/>
                  <a:ext cx="810655" cy="777239"/>
                  <a:chOff x="7649412" y="2039369"/>
                  <a:chExt cx="810655" cy="777239"/>
                </a:xfrm>
                <a:grpFill/>
              </p:grpSpPr>
              <p:grpSp>
                <p:nvGrpSpPr>
                  <p:cNvPr id="304" name="Shape 304"/>
                  <p:cNvGrpSpPr/>
                  <p:nvPr/>
                </p:nvGrpSpPr>
                <p:grpSpPr>
                  <a:xfrm>
                    <a:off x="7649412" y="2633729"/>
                    <a:ext cx="810655" cy="182879"/>
                    <a:chOff x="8481024" y="1609857"/>
                    <a:chExt cx="810655" cy="182879"/>
                  </a:xfrm>
                  <a:grpFill/>
                </p:grpSpPr>
                <p:sp>
                  <p:nvSpPr>
                    <p:cNvPr id="305" name="Shape 305"/>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06" name="Shape 306"/>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07" name="Shape 307"/>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08" name="Shape 308"/>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309" name="Shape 309"/>
                  <p:cNvGrpSpPr/>
                  <p:nvPr/>
                </p:nvGrpSpPr>
                <p:grpSpPr>
                  <a:xfrm>
                    <a:off x="7649412" y="2039369"/>
                    <a:ext cx="810655" cy="182879"/>
                    <a:chOff x="8481024" y="1609857"/>
                    <a:chExt cx="810655" cy="182879"/>
                  </a:xfrm>
                  <a:grpFill/>
                </p:grpSpPr>
                <p:sp>
                  <p:nvSpPr>
                    <p:cNvPr id="310" name="Shape 310"/>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11" name="Shape 311"/>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12" name="Shape 312"/>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13" name="Shape 313"/>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314" name="Shape 314"/>
                  <p:cNvGrpSpPr/>
                  <p:nvPr/>
                </p:nvGrpSpPr>
                <p:grpSpPr>
                  <a:xfrm>
                    <a:off x="7649412" y="2237489"/>
                    <a:ext cx="810655" cy="182879"/>
                    <a:chOff x="8481024" y="1609857"/>
                    <a:chExt cx="810655" cy="182879"/>
                  </a:xfrm>
                  <a:grpFill/>
                </p:grpSpPr>
                <p:sp>
                  <p:nvSpPr>
                    <p:cNvPr id="315" name="Shape 315"/>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16" name="Shape 316"/>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17" name="Shape 317"/>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18" name="Shape 318"/>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319" name="Shape 319"/>
                  <p:cNvGrpSpPr/>
                  <p:nvPr/>
                </p:nvGrpSpPr>
                <p:grpSpPr>
                  <a:xfrm>
                    <a:off x="7649412" y="2435608"/>
                    <a:ext cx="810655" cy="182879"/>
                    <a:chOff x="8481024" y="1609857"/>
                    <a:chExt cx="810655" cy="182879"/>
                  </a:xfrm>
                  <a:grpFill/>
                </p:grpSpPr>
                <p:sp>
                  <p:nvSpPr>
                    <p:cNvPr id="320" name="Shape 320"/>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21" name="Shape 321"/>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22" name="Shape 322"/>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23" name="Shape 323"/>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grpSp>
          <p:grpSp>
            <p:nvGrpSpPr>
              <p:cNvPr id="324" name="Shape 324"/>
              <p:cNvGrpSpPr/>
              <p:nvPr/>
            </p:nvGrpSpPr>
            <p:grpSpPr>
              <a:xfrm>
                <a:off x="8168933" y="2050014"/>
                <a:ext cx="1117758" cy="1118529"/>
                <a:chOff x="7342309" y="2039369"/>
                <a:chExt cx="1117758" cy="1118529"/>
              </a:xfrm>
              <a:grpFill/>
            </p:grpSpPr>
            <p:grpSp>
              <p:nvGrpSpPr>
                <p:cNvPr id="325" name="Shape 325"/>
                <p:cNvGrpSpPr/>
                <p:nvPr/>
              </p:nvGrpSpPr>
              <p:grpSpPr>
                <a:xfrm>
                  <a:off x="7649412" y="2039369"/>
                  <a:ext cx="810655" cy="777239"/>
                  <a:chOff x="7649412" y="2039369"/>
                  <a:chExt cx="810655" cy="777239"/>
                </a:xfrm>
                <a:grpFill/>
              </p:grpSpPr>
              <p:grpSp>
                <p:nvGrpSpPr>
                  <p:cNvPr id="326" name="Shape 326"/>
                  <p:cNvGrpSpPr/>
                  <p:nvPr/>
                </p:nvGrpSpPr>
                <p:grpSpPr>
                  <a:xfrm>
                    <a:off x="7649412" y="2633729"/>
                    <a:ext cx="810655" cy="182879"/>
                    <a:chOff x="8481024" y="1609857"/>
                    <a:chExt cx="810655" cy="182879"/>
                  </a:xfrm>
                  <a:grpFill/>
                </p:grpSpPr>
                <p:sp>
                  <p:nvSpPr>
                    <p:cNvPr id="327" name="Shape 327"/>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28" name="Shape 328"/>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29" name="Shape 329"/>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30" name="Shape 330"/>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331" name="Shape 331"/>
                  <p:cNvGrpSpPr/>
                  <p:nvPr/>
                </p:nvGrpSpPr>
                <p:grpSpPr>
                  <a:xfrm>
                    <a:off x="7649412" y="2039369"/>
                    <a:ext cx="810655" cy="182879"/>
                    <a:chOff x="8481024" y="1609857"/>
                    <a:chExt cx="810655" cy="182879"/>
                  </a:xfrm>
                  <a:grpFill/>
                </p:grpSpPr>
                <p:sp>
                  <p:nvSpPr>
                    <p:cNvPr id="332" name="Shape 332"/>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33" name="Shape 333"/>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34" name="Shape 334"/>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35" name="Shape 335"/>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336" name="Shape 336"/>
                  <p:cNvGrpSpPr/>
                  <p:nvPr/>
                </p:nvGrpSpPr>
                <p:grpSpPr>
                  <a:xfrm>
                    <a:off x="7649412" y="2237489"/>
                    <a:ext cx="810655" cy="182879"/>
                    <a:chOff x="8481024" y="1609857"/>
                    <a:chExt cx="810655" cy="182879"/>
                  </a:xfrm>
                  <a:grpFill/>
                </p:grpSpPr>
                <p:sp>
                  <p:nvSpPr>
                    <p:cNvPr id="337" name="Shape 337"/>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38" name="Shape 338"/>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39" name="Shape 339"/>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40" name="Shape 340"/>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341" name="Shape 341"/>
                  <p:cNvGrpSpPr/>
                  <p:nvPr/>
                </p:nvGrpSpPr>
                <p:grpSpPr>
                  <a:xfrm>
                    <a:off x="7649412" y="2435608"/>
                    <a:ext cx="810655" cy="182879"/>
                    <a:chOff x="8481024" y="1609857"/>
                    <a:chExt cx="810655" cy="182879"/>
                  </a:xfrm>
                  <a:grpFill/>
                </p:grpSpPr>
                <p:sp>
                  <p:nvSpPr>
                    <p:cNvPr id="342" name="Shape 342"/>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43" name="Shape 343"/>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44" name="Shape 344"/>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45" name="Shape 345"/>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grpSp>
              <p:nvGrpSpPr>
                <p:cNvPr id="346" name="Shape 346"/>
                <p:cNvGrpSpPr/>
                <p:nvPr/>
              </p:nvGrpSpPr>
              <p:grpSpPr>
                <a:xfrm>
                  <a:off x="7556499" y="2161289"/>
                  <a:ext cx="810655" cy="777239"/>
                  <a:chOff x="7649412" y="2039369"/>
                  <a:chExt cx="810655" cy="777239"/>
                </a:xfrm>
                <a:grpFill/>
              </p:grpSpPr>
              <p:grpSp>
                <p:nvGrpSpPr>
                  <p:cNvPr id="347" name="Shape 347"/>
                  <p:cNvGrpSpPr/>
                  <p:nvPr/>
                </p:nvGrpSpPr>
                <p:grpSpPr>
                  <a:xfrm>
                    <a:off x="7649412" y="2633729"/>
                    <a:ext cx="810655" cy="182879"/>
                    <a:chOff x="8481024" y="1609857"/>
                    <a:chExt cx="810655" cy="182879"/>
                  </a:xfrm>
                  <a:grpFill/>
                </p:grpSpPr>
                <p:sp>
                  <p:nvSpPr>
                    <p:cNvPr id="348" name="Shape 348"/>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49" name="Shape 349"/>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50" name="Shape 350"/>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51" name="Shape 351"/>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352" name="Shape 352"/>
                  <p:cNvGrpSpPr/>
                  <p:nvPr/>
                </p:nvGrpSpPr>
                <p:grpSpPr>
                  <a:xfrm>
                    <a:off x="7649412" y="2039369"/>
                    <a:ext cx="810655" cy="182879"/>
                    <a:chOff x="8481024" y="1609857"/>
                    <a:chExt cx="810655" cy="182879"/>
                  </a:xfrm>
                  <a:grpFill/>
                </p:grpSpPr>
                <p:sp>
                  <p:nvSpPr>
                    <p:cNvPr id="353" name="Shape 353"/>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54" name="Shape 354"/>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55" name="Shape 355"/>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56" name="Shape 356"/>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357" name="Shape 357"/>
                  <p:cNvGrpSpPr/>
                  <p:nvPr/>
                </p:nvGrpSpPr>
                <p:grpSpPr>
                  <a:xfrm>
                    <a:off x="7649412" y="2237489"/>
                    <a:ext cx="810655" cy="182879"/>
                    <a:chOff x="8481024" y="1609857"/>
                    <a:chExt cx="810655" cy="182879"/>
                  </a:xfrm>
                  <a:grpFill/>
                </p:grpSpPr>
                <p:sp>
                  <p:nvSpPr>
                    <p:cNvPr id="358" name="Shape 358"/>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59" name="Shape 359"/>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60" name="Shape 360"/>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61" name="Shape 361"/>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362" name="Shape 362"/>
                  <p:cNvGrpSpPr/>
                  <p:nvPr/>
                </p:nvGrpSpPr>
                <p:grpSpPr>
                  <a:xfrm>
                    <a:off x="7649412" y="2435608"/>
                    <a:ext cx="810655" cy="182879"/>
                    <a:chOff x="8481024" y="1609857"/>
                    <a:chExt cx="810655" cy="182879"/>
                  </a:xfrm>
                  <a:grpFill/>
                </p:grpSpPr>
                <p:sp>
                  <p:nvSpPr>
                    <p:cNvPr id="363" name="Shape 363"/>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64" name="Shape 364"/>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65" name="Shape 365"/>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66" name="Shape 366"/>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grpSp>
              <p:nvGrpSpPr>
                <p:cNvPr id="367" name="Shape 367"/>
                <p:cNvGrpSpPr/>
                <p:nvPr/>
              </p:nvGrpSpPr>
              <p:grpSpPr>
                <a:xfrm>
                  <a:off x="7448547" y="2260349"/>
                  <a:ext cx="810655" cy="777239"/>
                  <a:chOff x="7649412" y="2039369"/>
                  <a:chExt cx="810655" cy="777239"/>
                </a:xfrm>
                <a:grpFill/>
              </p:grpSpPr>
              <p:grpSp>
                <p:nvGrpSpPr>
                  <p:cNvPr id="368" name="Shape 368"/>
                  <p:cNvGrpSpPr/>
                  <p:nvPr/>
                </p:nvGrpSpPr>
                <p:grpSpPr>
                  <a:xfrm>
                    <a:off x="7649412" y="2633729"/>
                    <a:ext cx="810655" cy="182879"/>
                    <a:chOff x="8481024" y="1609857"/>
                    <a:chExt cx="810655" cy="182879"/>
                  </a:xfrm>
                  <a:grpFill/>
                </p:grpSpPr>
                <p:sp>
                  <p:nvSpPr>
                    <p:cNvPr id="369" name="Shape 369"/>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70" name="Shape 370"/>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71" name="Shape 371"/>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72" name="Shape 372"/>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373" name="Shape 373"/>
                  <p:cNvGrpSpPr/>
                  <p:nvPr/>
                </p:nvGrpSpPr>
                <p:grpSpPr>
                  <a:xfrm>
                    <a:off x="7649412" y="2039369"/>
                    <a:ext cx="810655" cy="182879"/>
                    <a:chOff x="8481024" y="1609857"/>
                    <a:chExt cx="810655" cy="182879"/>
                  </a:xfrm>
                  <a:grpFill/>
                </p:grpSpPr>
                <p:sp>
                  <p:nvSpPr>
                    <p:cNvPr id="374" name="Shape 374"/>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75" name="Shape 375"/>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76" name="Shape 376"/>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77" name="Shape 377"/>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378" name="Shape 378"/>
                  <p:cNvGrpSpPr/>
                  <p:nvPr/>
                </p:nvGrpSpPr>
                <p:grpSpPr>
                  <a:xfrm>
                    <a:off x="7649412" y="2237489"/>
                    <a:ext cx="810655" cy="182879"/>
                    <a:chOff x="8481024" y="1609857"/>
                    <a:chExt cx="810655" cy="182879"/>
                  </a:xfrm>
                  <a:grpFill/>
                </p:grpSpPr>
                <p:sp>
                  <p:nvSpPr>
                    <p:cNvPr id="379" name="Shape 379"/>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80" name="Shape 380"/>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81" name="Shape 381"/>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82" name="Shape 382"/>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383" name="Shape 383"/>
                  <p:cNvGrpSpPr/>
                  <p:nvPr/>
                </p:nvGrpSpPr>
                <p:grpSpPr>
                  <a:xfrm>
                    <a:off x="7649412" y="2435608"/>
                    <a:ext cx="810655" cy="182879"/>
                    <a:chOff x="8481024" y="1609857"/>
                    <a:chExt cx="810655" cy="182879"/>
                  </a:xfrm>
                  <a:grpFill/>
                </p:grpSpPr>
                <p:sp>
                  <p:nvSpPr>
                    <p:cNvPr id="384" name="Shape 384"/>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85" name="Shape 385"/>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86" name="Shape 386"/>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87" name="Shape 387"/>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grpSp>
              <p:nvGrpSpPr>
                <p:cNvPr id="388" name="Shape 388"/>
                <p:cNvGrpSpPr/>
                <p:nvPr/>
              </p:nvGrpSpPr>
              <p:grpSpPr>
                <a:xfrm>
                  <a:off x="7342309" y="2380659"/>
                  <a:ext cx="810655" cy="777239"/>
                  <a:chOff x="7649412" y="2039369"/>
                  <a:chExt cx="810655" cy="777239"/>
                </a:xfrm>
                <a:grpFill/>
              </p:grpSpPr>
              <p:grpSp>
                <p:nvGrpSpPr>
                  <p:cNvPr id="389" name="Shape 389"/>
                  <p:cNvGrpSpPr/>
                  <p:nvPr/>
                </p:nvGrpSpPr>
                <p:grpSpPr>
                  <a:xfrm>
                    <a:off x="7649412" y="2633729"/>
                    <a:ext cx="810655" cy="182879"/>
                    <a:chOff x="8481024" y="1609857"/>
                    <a:chExt cx="810655" cy="182879"/>
                  </a:xfrm>
                  <a:grpFill/>
                </p:grpSpPr>
                <p:sp>
                  <p:nvSpPr>
                    <p:cNvPr id="390" name="Shape 390"/>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91" name="Shape 391"/>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92" name="Shape 392"/>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93" name="Shape 393"/>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394" name="Shape 394"/>
                  <p:cNvGrpSpPr/>
                  <p:nvPr/>
                </p:nvGrpSpPr>
                <p:grpSpPr>
                  <a:xfrm>
                    <a:off x="7649412" y="2039369"/>
                    <a:ext cx="810655" cy="182879"/>
                    <a:chOff x="8481024" y="1609857"/>
                    <a:chExt cx="810655" cy="182879"/>
                  </a:xfrm>
                  <a:grpFill/>
                </p:grpSpPr>
                <p:sp>
                  <p:nvSpPr>
                    <p:cNvPr id="395" name="Shape 395"/>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96" name="Shape 396"/>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97" name="Shape 397"/>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98" name="Shape 398"/>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399" name="Shape 399"/>
                  <p:cNvGrpSpPr/>
                  <p:nvPr/>
                </p:nvGrpSpPr>
                <p:grpSpPr>
                  <a:xfrm>
                    <a:off x="7649412" y="2237489"/>
                    <a:ext cx="810655" cy="182879"/>
                    <a:chOff x="8481024" y="1609857"/>
                    <a:chExt cx="810655" cy="182879"/>
                  </a:xfrm>
                  <a:grpFill/>
                </p:grpSpPr>
                <p:sp>
                  <p:nvSpPr>
                    <p:cNvPr id="400" name="Shape 400"/>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01" name="Shape 401"/>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02" name="Shape 402"/>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03" name="Shape 403"/>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404" name="Shape 404"/>
                  <p:cNvGrpSpPr/>
                  <p:nvPr/>
                </p:nvGrpSpPr>
                <p:grpSpPr>
                  <a:xfrm>
                    <a:off x="7649412" y="2435608"/>
                    <a:ext cx="810655" cy="182879"/>
                    <a:chOff x="8481024" y="1609857"/>
                    <a:chExt cx="810655" cy="182879"/>
                  </a:xfrm>
                  <a:grpFill/>
                </p:grpSpPr>
                <p:sp>
                  <p:nvSpPr>
                    <p:cNvPr id="405" name="Shape 405"/>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06" name="Shape 406"/>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07" name="Shape 407"/>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08" name="Shape 408"/>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grpSp>
          <p:grpSp>
            <p:nvGrpSpPr>
              <p:cNvPr id="409" name="Shape 409"/>
              <p:cNvGrpSpPr/>
              <p:nvPr/>
            </p:nvGrpSpPr>
            <p:grpSpPr>
              <a:xfrm>
                <a:off x="7806459" y="2500381"/>
                <a:ext cx="1117758" cy="1118529"/>
                <a:chOff x="7342309" y="2039369"/>
                <a:chExt cx="1117758" cy="1118529"/>
              </a:xfrm>
              <a:grpFill/>
            </p:grpSpPr>
            <p:grpSp>
              <p:nvGrpSpPr>
                <p:cNvPr id="410" name="Shape 410"/>
                <p:cNvGrpSpPr/>
                <p:nvPr/>
              </p:nvGrpSpPr>
              <p:grpSpPr>
                <a:xfrm>
                  <a:off x="7649412" y="2039369"/>
                  <a:ext cx="810655" cy="777239"/>
                  <a:chOff x="7649412" y="2039369"/>
                  <a:chExt cx="810655" cy="777239"/>
                </a:xfrm>
                <a:grpFill/>
              </p:grpSpPr>
              <p:grpSp>
                <p:nvGrpSpPr>
                  <p:cNvPr id="411" name="Shape 411"/>
                  <p:cNvGrpSpPr/>
                  <p:nvPr/>
                </p:nvGrpSpPr>
                <p:grpSpPr>
                  <a:xfrm>
                    <a:off x="7649412" y="2633729"/>
                    <a:ext cx="810655" cy="182879"/>
                    <a:chOff x="8481024" y="1609857"/>
                    <a:chExt cx="810655" cy="182879"/>
                  </a:xfrm>
                  <a:grpFill/>
                </p:grpSpPr>
                <p:sp>
                  <p:nvSpPr>
                    <p:cNvPr id="412" name="Shape 412"/>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13" name="Shape 413"/>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14" name="Shape 414"/>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15" name="Shape 415"/>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416" name="Shape 416"/>
                  <p:cNvGrpSpPr/>
                  <p:nvPr/>
                </p:nvGrpSpPr>
                <p:grpSpPr>
                  <a:xfrm>
                    <a:off x="7649412" y="2039369"/>
                    <a:ext cx="810655" cy="182879"/>
                    <a:chOff x="8481024" y="1609857"/>
                    <a:chExt cx="810655" cy="182879"/>
                  </a:xfrm>
                  <a:grpFill/>
                </p:grpSpPr>
                <p:sp>
                  <p:nvSpPr>
                    <p:cNvPr id="417" name="Shape 417"/>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18" name="Shape 418"/>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19" name="Shape 419"/>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20" name="Shape 420"/>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421" name="Shape 421"/>
                  <p:cNvGrpSpPr/>
                  <p:nvPr/>
                </p:nvGrpSpPr>
                <p:grpSpPr>
                  <a:xfrm>
                    <a:off x="7649412" y="2237489"/>
                    <a:ext cx="810655" cy="182879"/>
                    <a:chOff x="8481024" y="1609857"/>
                    <a:chExt cx="810655" cy="182879"/>
                  </a:xfrm>
                  <a:grpFill/>
                </p:grpSpPr>
                <p:sp>
                  <p:nvSpPr>
                    <p:cNvPr id="422" name="Shape 422"/>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23" name="Shape 423"/>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24" name="Shape 424"/>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25" name="Shape 425"/>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426" name="Shape 426"/>
                  <p:cNvGrpSpPr/>
                  <p:nvPr/>
                </p:nvGrpSpPr>
                <p:grpSpPr>
                  <a:xfrm>
                    <a:off x="7649412" y="2435608"/>
                    <a:ext cx="810655" cy="182879"/>
                    <a:chOff x="8481024" y="1609857"/>
                    <a:chExt cx="810655" cy="182879"/>
                  </a:xfrm>
                  <a:grpFill/>
                </p:grpSpPr>
                <p:sp>
                  <p:nvSpPr>
                    <p:cNvPr id="427" name="Shape 427"/>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28" name="Shape 428"/>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29" name="Shape 429"/>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30" name="Shape 430"/>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grpSp>
              <p:nvGrpSpPr>
                <p:cNvPr id="431" name="Shape 431"/>
                <p:cNvGrpSpPr/>
                <p:nvPr/>
              </p:nvGrpSpPr>
              <p:grpSpPr>
                <a:xfrm>
                  <a:off x="7556499" y="2161289"/>
                  <a:ext cx="810655" cy="777239"/>
                  <a:chOff x="7649412" y="2039369"/>
                  <a:chExt cx="810655" cy="777239"/>
                </a:xfrm>
                <a:grpFill/>
              </p:grpSpPr>
              <p:grpSp>
                <p:nvGrpSpPr>
                  <p:cNvPr id="432" name="Shape 432"/>
                  <p:cNvGrpSpPr/>
                  <p:nvPr/>
                </p:nvGrpSpPr>
                <p:grpSpPr>
                  <a:xfrm>
                    <a:off x="7649412" y="2633729"/>
                    <a:ext cx="810655" cy="182879"/>
                    <a:chOff x="8481024" y="1609857"/>
                    <a:chExt cx="810655" cy="182879"/>
                  </a:xfrm>
                  <a:grpFill/>
                </p:grpSpPr>
                <p:sp>
                  <p:nvSpPr>
                    <p:cNvPr id="433" name="Shape 433"/>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34" name="Shape 434"/>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35" name="Shape 435"/>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36" name="Shape 436"/>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437" name="Shape 437"/>
                  <p:cNvGrpSpPr/>
                  <p:nvPr/>
                </p:nvGrpSpPr>
                <p:grpSpPr>
                  <a:xfrm>
                    <a:off x="7649412" y="2039369"/>
                    <a:ext cx="810655" cy="182879"/>
                    <a:chOff x="8481024" y="1609857"/>
                    <a:chExt cx="810655" cy="182879"/>
                  </a:xfrm>
                  <a:grpFill/>
                </p:grpSpPr>
                <p:sp>
                  <p:nvSpPr>
                    <p:cNvPr id="438" name="Shape 438"/>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39" name="Shape 439"/>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40" name="Shape 440"/>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41" name="Shape 441"/>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442" name="Shape 442"/>
                  <p:cNvGrpSpPr/>
                  <p:nvPr/>
                </p:nvGrpSpPr>
                <p:grpSpPr>
                  <a:xfrm>
                    <a:off x="7649412" y="2237489"/>
                    <a:ext cx="810655" cy="182879"/>
                    <a:chOff x="8481024" y="1609857"/>
                    <a:chExt cx="810655" cy="182879"/>
                  </a:xfrm>
                  <a:grpFill/>
                </p:grpSpPr>
                <p:sp>
                  <p:nvSpPr>
                    <p:cNvPr id="443" name="Shape 443"/>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44" name="Shape 444"/>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45" name="Shape 445"/>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46" name="Shape 446"/>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447" name="Shape 447"/>
                  <p:cNvGrpSpPr/>
                  <p:nvPr/>
                </p:nvGrpSpPr>
                <p:grpSpPr>
                  <a:xfrm>
                    <a:off x="7649412" y="2435608"/>
                    <a:ext cx="810655" cy="182879"/>
                    <a:chOff x="8481024" y="1609857"/>
                    <a:chExt cx="810655" cy="182879"/>
                  </a:xfrm>
                  <a:grpFill/>
                </p:grpSpPr>
                <p:sp>
                  <p:nvSpPr>
                    <p:cNvPr id="448" name="Shape 448"/>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49" name="Shape 449"/>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50" name="Shape 450"/>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51" name="Shape 451"/>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grpSp>
              <p:nvGrpSpPr>
                <p:cNvPr id="452" name="Shape 452"/>
                <p:cNvGrpSpPr/>
                <p:nvPr/>
              </p:nvGrpSpPr>
              <p:grpSpPr>
                <a:xfrm>
                  <a:off x="7448547" y="2260349"/>
                  <a:ext cx="810655" cy="777239"/>
                  <a:chOff x="7649412" y="2039369"/>
                  <a:chExt cx="810655" cy="777239"/>
                </a:xfrm>
                <a:grpFill/>
              </p:grpSpPr>
              <p:grpSp>
                <p:nvGrpSpPr>
                  <p:cNvPr id="453" name="Shape 453"/>
                  <p:cNvGrpSpPr/>
                  <p:nvPr/>
                </p:nvGrpSpPr>
                <p:grpSpPr>
                  <a:xfrm>
                    <a:off x="7649412" y="2633729"/>
                    <a:ext cx="810655" cy="182879"/>
                    <a:chOff x="8481024" y="1609857"/>
                    <a:chExt cx="810655" cy="182879"/>
                  </a:xfrm>
                  <a:grpFill/>
                </p:grpSpPr>
                <p:sp>
                  <p:nvSpPr>
                    <p:cNvPr id="454" name="Shape 454"/>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55" name="Shape 455"/>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56" name="Shape 456"/>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57" name="Shape 457"/>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458" name="Shape 458"/>
                  <p:cNvGrpSpPr/>
                  <p:nvPr/>
                </p:nvGrpSpPr>
                <p:grpSpPr>
                  <a:xfrm>
                    <a:off x="7649412" y="2039369"/>
                    <a:ext cx="810655" cy="182879"/>
                    <a:chOff x="8481024" y="1609857"/>
                    <a:chExt cx="810655" cy="182879"/>
                  </a:xfrm>
                  <a:grpFill/>
                </p:grpSpPr>
                <p:sp>
                  <p:nvSpPr>
                    <p:cNvPr id="459" name="Shape 459"/>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60" name="Shape 460"/>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61" name="Shape 461"/>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62" name="Shape 462"/>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463" name="Shape 463"/>
                  <p:cNvGrpSpPr/>
                  <p:nvPr/>
                </p:nvGrpSpPr>
                <p:grpSpPr>
                  <a:xfrm>
                    <a:off x="7649412" y="2237489"/>
                    <a:ext cx="810655" cy="182879"/>
                    <a:chOff x="8481024" y="1609857"/>
                    <a:chExt cx="810655" cy="182879"/>
                  </a:xfrm>
                  <a:grpFill/>
                </p:grpSpPr>
                <p:sp>
                  <p:nvSpPr>
                    <p:cNvPr id="464" name="Shape 464"/>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65" name="Shape 465"/>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66" name="Shape 466"/>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67" name="Shape 467"/>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468" name="Shape 468"/>
                  <p:cNvGrpSpPr/>
                  <p:nvPr/>
                </p:nvGrpSpPr>
                <p:grpSpPr>
                  <a:xfrm>
                    <a:off x="7649412" y="2435608"/>
                    <a:ext cx="810655" cy="182879"/>
                    <a:chOff x="8481024" y="1609857"/>
                    <a:chExt cx="810655" cy="182879"/>
                  </a:xfrm>
                  <a:grpFill/>
                </p:grpSpPr>
                <p:sp>
                  <p:nvSpPr>
                    <p:cNvPr id="469" name="Shape 469"/>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70" name="Shape 470"/>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71" name="Shape 471"/>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72" name="Shape 472"/>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grpSp>
              <p:nvGrpSpPr>
                <p:cNvPr id="473" name="Shape 473"/>
                <p:cNvGrpSpPr/>
                <p:nvPr/>
              </p:nvGrpSpPr>
              <p:grpSpPr>
                <a:xfrm>
                  <a:off x="7342309" y="2380659"/>
                  <a:ext cx="810655" cy="777239"/>
                  <a:chOff x="7649412" y="2039369"/>
                  <a:chExt cx="810655" cy="777239"/>
                </a:xfrm>
                <a:grpFill/>
              </p:grpSpPr>
              <p:grpSp>
                <p:nvGrpSpPr>
                  <p:cNvPr id="474" name="Shape 474"/>
                  <p:cNvGrpSpPr/>
                  <p:nvPr/>
                </p:nvGrpSpPr>
                <p:grpSpPr>
                  <a:xfrm>
                    <a:off x="7649412" y="2633729"/>
                    <a:ext cx="810655" cy="182879"/>
                    <a:chOff x="8481024" y="1609857"/>
                    <a:chExt cx="810655" cy="182879"/>
                  </a:xfrm>
                  <a:grpFill/>
                </p:grpSpPr>
                <p:sp>
                  <p:nvSpPr>
                    <p:cNvPr id="475" name="Shape 475"/>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76" name="Shape 476"/>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77" name="Shape 477"/>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78" name="Shape 478"/>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479" name="Shape 479"/>
                  <p:cNvGrpSpPr/>
                  <p:nvPr/>
                </p:nvGrpSpPr>
                <p:grpSpPr>
                  <a:xfrm>
                    <a:off x="7649412" y="2039369"/>
                    <a:ext cx="810655" cy="182879"/>
                    <a:chOff x="8481024" y="1609857"/>
                    <a:chExt cx="810655" cy="182879"/>
                  </a:xfrm>
                  <a:grpFill/>
                </p:grpSpPr>
                <p:sp>
                  <p:nvSpPr>
                    <p:cNvPr id="480" name="Shape 480"/>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81" name="Shape 481"/>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82" name="Shape 482"/>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83" name="Shape 483"/>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484" name="Shape 484"/>
                  <p:cNvGrpSpPr/>
                  <p:nvPr/>
                </p:nvGrpSpPr>
                <p:grpSpPr>
                  <a:xfrm>
                    <a:off x="7649412" y="2237489"/>
                    <a:ext cx="810655" cy="182879"/>
                    <a:chOff x="8481024" y="1609857"/>
                    <a:chExt cx="810655" cy="182879"/>
                  </a:xfrm>
                  <a:grpFill/>
                </p:grpSpPr>
                <p:sp>
                  <p:nvSpPr>
                    <p:cNvPr id="485" name="Shape 485"/>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86" name="Shape 486"/>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87" name="Shape 487"/>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88" name="Shape 488"/>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489" name="Shape 489"/>
                  <p:cNvGrpSpPr/>
                  <p:nvPr/>
                </p:nvGrpSpPr>
                <p:grpSpPr>
                  <a:xfrm>
                    <a:off x="7649412" y="2435608"/>
                    <a:ext cx="810655" cy="182879"/>
                    <a:chOff x="8481024" y="1609857"/>
                    <a:chExt cx="810655" cy="182879"/>
                  </a:xfrm>
                  <a:grpFill/>
                </p:grpSpPr>
                <p:sp>
                  <p:nvSpPr>
                    <p:cNvPr id="490" name="Shape 490"/>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91" name="Shape 491"/>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92" name="Shape 492"/>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93" name="Shape 493"/>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grpSp>
        </p:grpSp>
        <p:grpSp>
          <p:nvGrpSpPr>
            <p:cNvPr id="494" name="Shape 494"/>
            <p:cNvGrpSpPr/>
            <p:nvPr/>
          </p:nvGrpSpPr>
          <p:grpSpPr>
            <a:xfrm>
              <a:off x="5693985" y="807125"/>
              <a:ext cx="2326035" cy="1579541"/>
              <a:chOff x="6960656" y="2039369"/>
              <a:chExt cx="2326035" cy="1579541"/>
            </a:xfrm>
            <a:grpFill/>
          </p:grpSpPr>
          <p:grpSp>
            <p:nvGrpSpPr>
              <p:cNvPr id="495" name="Shape 495"/>
              <p:cNvGrpSpPr/>
              <p:nvPr/>
            </p:nvGrpSpPr>
            <p:grpSpPr>
              <a:xfrm>
                <a:off x="7342309" y="2039369"/>
                <a:ext cx="1117758" cy="1118529"/>
                <a:chOff x="7342309" y="2039369"/>
                <a:chExt cx="1117758" cy="1118529"/>
              </a:xfrm>
              <a:grpFill/>
            </p:grpSpPr>
            <p:grpSp>
              <p:nvGrpSpPr>
                <p:cNvPr id="496" name="Shape 496"/>
                <p:cNvGrpSpPr/>
                <p:nvPr/>
              </p:nvGrpSpPr>
              <p:grpSpPr>
                <a:xfrm>
                  <a:off x="7649412" y="2039369"/>
                  <a:ext cx="810655" cy="777239"/>
                  <a:chOff x="7649412" y="2039369"/>
                  <a:chExt cx="810655" cy="777239"/>
                </a:xfrm>
                <a:grpFill/>
              </p:grpSpPr>
              <p:grpSp>
                <p:nvGrpSpPr>
                  <p:cNvPr id="497" name="Shape 497"/>
                  <p:cNvGrpSpPr/>
                  <p:nvPr/>
                </p:nvGrpSpPr>
                <p:grpSpPr>
                  <a:xfrm>
                    <a:off x="7649412" y="2633729"/>
                    <a:ext cx="810655" cy="182879"/>
                    <a:chOff x="8481024" y="1609857"/>
                    <a:chExt cx="810655" cy="182879"/>
                  </a:xfrm>
                  <a:grpFill/>
                </p:grpSpPr>
                <p:sp>
                  <p:nvSpPr>
                    <p:cNvPr id="498" name="Shape 498"/>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99" name="Shape 499"/>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00" name="Shape 500"/>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01" name="Shape 501"/>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502" name="Shape 502"/>
                  <p:cNvGrpSpPr/>
                  <p:nvPr/>
                </p:nvGrpSpPr>
                <p:grpSpPr>
                  <a:xfrm>
                    <a:off x="7649412" y="2039369"/>
                    <a:ext cx="810655" cy="182879"/>
                    <a:chOff x="8481024" y="1609857"/>
                    <a:chExt cx="810655" cy="182879"/>
                  </a:xfrm>
                  <a:grpFill/>
                </p:grpSpPr>
                <p:sp>
                  <p:nvSpPr>
                    <p:cNvPr id="503" name="Shape 503"/>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04" name="Shape 504"/>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05" name="Shape 505"/>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06" name="Shape 506"/>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507" name="Shape 507"/>
                  <p:cNvGrpSpPr/>
                  <p:nvPr/>
                </p:nvGrpSpPr>
                <p:grpSpPr>
                  <a:xfrm>
                    <a:off x="7649412" y="2237489"/>
                    <a:ext cx="810655" cy="182879"/>
                    <a:chOff x="8481024" y="1609857"/>
                    <a:chExt cx="810655" cy="182879"/>
                  </a:xfrm>
                  <a:grpFill/>
                </p:grpSpPr>
                <p:sp>
                  <p:nvSpPr>
                    <p:cNvPr id="508" name="Shape 508"/>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09" name="Shape 509"/>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10" name="Shape 510"/>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11" name="Shape 511"/>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512" name="Shape 512"/>
                  <p:cNvGrpSpPr/>
                  <p:nvPr/>
                </p:nvGrpSpPr>
                <p:grpSpPr>
                  <a:xfrm>
                    <a:off x="7649412" y="2435608"/>
                    <a:ext cx="810655" cy="182879"/>
                    <a:chOff x="8481024" y="1609857"/>
                    <a:chExt cx="810655" cy="182879"/>
                  </a:xfrm>
                  <a:grpFill/>
                </p:grpSpPr>
                <p:sp>
                  <p:nvSpPr>
                    <p:cNvPr id="513" name="Shape 513"/>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14" name="Shape 514"/>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15" name="Shape 515"/>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16" name="Shape 516"/>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grpSp>
              <p:nvGrpSpPr>
                <p:cNvPr id="517" name="Shape 517"/>
                <p:cNvGrpSpPr/>
                <p:nvPr/>
              </p:nvGrpSpPr>
              <p:grpSpPr>
                <a:xfrm>
                  <a:off x="7556499" y="2161289"/>
                  <a:ext cx="810655" cy="777239"/>
                  <a:chOff x="7649412" y="2039369"/>
                  <a:chExt cx="810655" cy="777239"/>
                </a:xfrm>
                <a:grpFill/>
              </p:grpSpPr>
              <p:grpSp>
                <p:nvGrpSpPr>
                  <p:cNvPr id="518" name="Shape 518"/>
                  <p:cNvGrpSpPr/>
                  <p:nvPr/>
                </p:nvGrpSpPr>
                <p:grpSpPr>
                  <a:xfrm>
                    <a:off x="7649412" y="2633729"/>
                    <a:ext cx="810655" cy="182879"/>
                    <a:chOff x="8481024" y="1609857"/>
                    <a:chExt cx="810655" cy="182879"/>
                  </a:xfrm>
                  <a:grpFill/>
                </p:grpSpPr>
                <p:sp>
                  <p:nvSpPr>
                    <p:cNvPr id="519" name="Shape 519"/>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20" name="Shape 520"/>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21" name="Shape 521"/>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22" name="Shape 522"/>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523" name="Shape 523"/>
                  <p:cNvGrpSpPr/>
                  <p:nvPr/>
                </p:nvGrpSpPr>
                <p:grpSpPr>
                  <a:xfrm>
                    <a:off x="7649412" y="2039369"/>
                    <a:ext cx="810655" cy="182879"/>
                    <a:chOff x="8481024" y="1609857"/>
                    <a:chExt cx="810655" cy="182879"/>
                  </a:xfrm>
                  <a:grpFill/>
                </p:grpSpPr>
                <p:sp>
                  <p:nvSpPr>
                    <p:cNvPr id="524" name="Shape 524"/>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25" name="Shape 525"/>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26" name="Shape 526"/>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27" name="Shape 527"/>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528" name="Shape 528"/>
                  <p:cNvGrpSpPr/>
                  <p:nvPr/>
                </p:nvGrpSpPr>
                <p:grpSpPr>
                  <a:xfrm>
                    <a:off x="7649412" y="2237489"/>
                    <a:ext cx="810655" cy="182879"/>
                    <a:chOff x="8481024" y="1609857"/>
                    <a:chExt cx="810655" cy="182879"/>
                  </a:xfrm>
                  <a:grpFill/>
                </p:grpSpPr>
                <p:sp>
                  <p:nvSpPr>
                    <p:cNvPr id="529" name="Shape 529"/>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30" name="Shape 530"/>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31" name="Shape 531"/>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32" name="Shape 532"/>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533" name="Shape 533"/>
                  <p:cNvGrpSpPr/>
                  <p:nvPr/>
                </p:nvGrpSpPr>
                <p:grpSpPr>
                  <a:xfrm>
                    <a:off x="7649412" y="2435608"/>
                    <a:ext cx="810655" cy="182879"/>
                    <a:chOff x="8481024" y="1609857"/>
                    <a:chExt cx="810655" cy="182879"/>
                  </a:xfrm>
                  <a:grpFill/>
                </p:grpSpPr>
                <p:sp>
                  <p:nvSpPr>
                    <p:cNvPr id="534" name="Shape 534"/>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35" name="Shape 535"/>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36" name="Shape 536"/>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37" name="Shape 537"/>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grpSp>
              <p:nvGrpSpPr>
                <p:cNvPr id="538" name="Shape 538"/>
                <p:cNvGrpSpPr/>
                <p:nvPr/>
              </p:nvGrpSpPr>
              <p:grpSpPr>
                <a:xfrm>
                  <a:off x="7448547" y="2260349"/>
                  <a:ext cx="810655" cy="777239"/>
                  <a:chOff x="7649412" y="2039369"/>
                  <a:chExt cx="810655" cy="777239"/>
                </a:xfrm>
                <a:grpFill/>
              </p:grpSpPr>
              <p:grpSp>
                <p:nvGrpSpPr>
                  <p:cNvPr id="539" name="Shape 539"/>
                  <p:cNvGrpSpPr/>
                  <p:nvPr/>
                </p:nvGrpSpPr>
                <p:grpSpPr>
                  <a:xfrm>
                    <a:off x="7649412" y="2633729"/>
                    <a:ext cx="810655" cy="182879"/>
                    <a:chOff x="8481024" y="1609857"/>
                    <a:chExt cx="810655" cy="182879"/>
                  </a:xfrm>
                  <a:grpFill/>
                </p:grpSpPr>
                <p:sp>
                  <p:nvSpPr>
                    <p:cNvPr id="540" name="Shape 540"/>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41" name="Shape 541"/>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42" name="Shape 542"/>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43" name="Shape 543"/>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544" name="Shape 544"/>
                  <p:cNvGrpSpPr/>
                  <p:nvPr/>
                </p:nvGrpSpPr>
                <p:grpSpPr>
                  <a:xfrm>
                    <a:off x="7649412" y="2039369"/>
                    <a:ext cx="810655" cy="182879"/>
                    <a:chOff x="8481024" y="1609857"/>
                    <a:chExt cx="810655" cy="182879"/>
                  </a:xfrm>
                  <a:grpFill/>
                </p:grpSpPr>
                <p:sp>
                  <p:nvSpPr>
                    <p:cNvPr id="545" name="Shape 545"/>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46" name="Shape 546"/>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47" name="Shape 547"/>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48" name="Shape 548"/>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549" name="Shape 549"/>
                  <p:cNvGrpSpPr/>
                  <p:nvPr/>
                </p:nvGrpSpPr>
                <p:grpSpPr>
                  <a:xfrm>
                    <a:off x="7649412" y="2237489"/>
                    <a:ext cx="810655" cy="182879"/>
                    <a:chOff x="8481024" y="1609857"/>
                    <a:chExt cx="810655" cy="182879"/>
                  </a:xfrm>
                  <a:grpFill/>
                </p:grpSpPr>
                <p:sp>
                  <p:nvSpPr>
                    <p:cNvPr id="550" name="Shape 550"/>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51" name="Shape 551"/>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52" name="Shape 552"/>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53" name="Shape 553"/>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554" name="Shape 554"/>
                  <p:cNvGrpSpPr/>
                  <p:nvPr/>
                </p:nvGrpSpPr>
                <p:grpSpPr>
                  <a:xfrm>
                    <a:off x="7649412" y="2435608"/>
                    <a:ext cx="810655" cy="182879"/>
                    <a:chOff x="8481024" y="1609857"/>
                    <a:chExt cx="810655" cy="182879"/>
                  </a:xfrm>
                  <a:grpFill/>
                </p:grpSpPr>
                <p:sp>
                  <p:nvSpPr>
                    <p:cNvPr id="555" name="Shape 555"/>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56" name="Shape 556"/>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57" name="Shape 557"/>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58" name="Shape 558"/>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grpSp>
              <p:nvGrpSpPr>
                <p:cNvPr id="559" name="Shape 559"/>
                <p:cNvGrpSpPr/>
                <p:nvPr/>
              </p:nvGrpSpPr>
              <p:grpSpPr>
                <a:xfrm>
                  <a:off x="7342309" y="2380659"/>
                  <a:ext cx="810655" cy="777239"/>
                  <a:chOff x="7649412" y="2039369"/>
                  <a:chExt cx="810655" cy="777239"/>
                </a:xfrm>
                <a:grpFill/>
              </p:grpSpPr>
              <p:grpSp>
                <p:nvGrpSpPr>
                  <p:cNvPr id="560" name="Shape 560"/>
                  <p:cNvGrpSpPr/>
                  <p:nvPr/>
                </p:nvGrpSpPr>
                <p:grpSpPr>
                  <a:xfrm>
                    <a:off x="7649412" y="2633729"/>
                    <a:ext cx="810655" cy="182879"/>
                    <a:chOff x="8481024" y="1609857"/>
                    <a:chExt cx="810655" cy="182879"/>
                  </a:xfrm>
                  <a:grpFill/>
                </p:grpSpPr>
                <p:sp>
                  <p:nvSpPr>
                    <p:cNvPr id="561" name="Shape 561"/>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62" name="Shape 562"/>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63" name="Shape 563"/>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64" name="Shape 564"/>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565" name="Shape 565"/>
                  <p:cNvGrpSpPr/>
                  <p:nvPr/>
                </p:nvGrpSpPr>
                <p:grpSpPr>
                  <a:xfrm>
                    <a:off x="7649412" y="2039369"/>
                    <a:ext cx="810655" cy="182879"/>
                    <a:chOff x="8481024" y="1609857"/>
                    <a:chExt cx="810655" cy="182879"/>
                  </a:xfrm>
                  <a:grpFill/>
                </p:grpSpPr>
                <p:sp>
                  <p:nvSpPr>
                    <p:cNvPr id="566" name="Shape 566"/>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67" name="Shape 567"/>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68" name="Shape 568"/>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69" name="Shape 569"/>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570" name="Shape 570"/>
                  <p:cNvGrpSpPr/>
                  <p:nvPr/>
                </p:nvGrpSpPr>
                <p:grpSpPr>
                  <a:xfrm>
                    <a:off x="7649412" y="2237489"/>
                    <a:ext cx="810655" cy="182879"/>
                    <a:chOff x="8481024" y="1609857"/>
                    <a:chExt cx="810655" cy="182879"/>
                  </a:xfrm>
                  <a:grpFill/>
                </p:grpSpPr>
                <p:sp>
                  <p:nvSpPr>
                    <p:cNvPr id="571" name="Shape 571"/>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72" name="Shape 572"/>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73" name="Shape 573"/>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74" name="Shape 574"/>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575" name="Shape 575"/>
                  <p:cNvGrpSpPr/>
                  <p:nvPr/>
                </p:nvGrpSpPr>
                <p:grpSpPr>
                  <a:xfrm>
                    <a:off x="7649412" y="2435608"/>
                    <a:ext cx="810655" cy="182879"/>
                    <a:chOff x="8481024" y="1609857"/>
                    <a:chExt cx="810655" cy="182879"/>
                  </a:xfrm>
                  <a:grpFill/>
                </p:grpSpPr>
                <p:sp>
                  <p:nvSpPr>
                    <p:cNvPr id="576" name="Shape 576"/>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77" name="Shape 577"/>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78" name="Shape 578"/>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79" name="Shape 579"/>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grpSp>
          <p:grpSp>
            <p:nvGrpSpPr>
              <p:cNvPr id="580" name="Shape 580"/>
              <p:cNvGrpSpPr/>
              <p:nvPr/>
            </p:nvGrpSpPr>
            <p:grpSpPr>
              <a:xfrm>
                <a:off x="6960656" y="2497239"/>
                <a:ext cx="1117758" cy="1118529"/>
                <a:chOff x="7342309" y="2039369"/>
                <a:chExt cx="1117758" cy="1118529"/>
              </a:xfrm>
              <a:grpFill/>
            </p:grpSpPr>
            <p:grpSp>
              <p:nvGrpSpPr>
                <p:cNvPr id="581" name="Shape 581"/>
                <p:cNvGrpSpPr/>
                <p:nvPr/>
              </p:nvGrpSpPr>
              <p:grpSpPr>
                <a:xfrm>
                  <a:off x="7649412" y="2039369"/>
                  <a:ext cx="810655" cy="777239"/>
                  <a:chOff x="7649412" y="2039369"/>
                  <a:chExt cx="810655" cy="777239"/>
                </a:xfrm>
                <a:grpFill/>
              </p:grpSpPr>
              <p:grpSp>
                <p:nvGrpSpPr>
                  <p:cNvPr id="582" name="Shape 582"/>
                  <p:cNvGrpSpPr/>
                  <p:nvPr/>
                </p:nvGrpSpPr>
                <p:grpSpPr>
                  <a:xfrm>
                    <a:off x="7649412" y="2633729"/>
                    <a:ext cx="810655" cy="182879"/>
                    <a:chOff x="8481024" y="1609857"/>
                    <a:chExt cx="810655" cy="182879"/>
                  </a:xfrm>
                  <a:grpFill/>
                </p:grpSpPr>
                <p:sp>
                  <p:nvSpPr>
                    <p:cNvPr id="583" name="Shape 583"/>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84" name="Shape 584"/>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85" name="Shape 585"/>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86" name="Shape 586"/>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587" name="Shape 587"/>
                  <p:cNvGrpSpPr/>
                  <p:nvPr/>
                </p:nvGrpSpPr>
                <p:grpSpPr>
                  <a:xfrm>
                    <a:off x="7649412" y="2039369"/>
                    <a:ext cx="810655" cy="182879"/>
                    <a:chOff x="8481024" y="1609857"/>
                    <a:chExt cx="810655" cy="182879"/>
                  </a:xfrm>
                  <a:grpFill/>
                </p:grpSpPr>
                <p:sp>
                  <p:nvSpPr>
                    <p:cNvPr id="588" name="Shape 588"/>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89" name="Shape 589"/>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90" name="Shape 590"/>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91" name="Shape 591"/>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592" name="Shape 592"/>
                  <p:cNvGrpSpPr/>
                  <p:nvPr/>
                </p:nvGrpSpPr>
                <p:grpSpPr>
                  <a:xfrm>
                    <a:off x="7649412" y="2237489"/>
                    <a:ext cx="810655" cy="182879"/>
                    <a:chOff x="8481024" y="1609857"/>
                    <a:chExt cx="810655" cy="182879"/>
                  </a:xfrm>
                  <a:grpFill/>
                </p:grpSpPr>
                <p:sp>
                  <p:nvSpPr>
                    <p:cNvPr id="593" name="Shape 593"/>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94" name="Shape 594"/>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95" name="Shape 595"/>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96" name="Shape 596"/>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597" name="Shape 597"/>
                  <p:cNvGrpSpPr/>
                  <p:nvPr/>
                </p:nvGrpSpPr>
                <p:grpSpPr>
                  <a:xfrm>
                    <a:off x="7649412" y="2435608"/>
                    <a:ext cx="810655" cy="182879"/>
                    <a:chOff x="8481024" y="1609857"/>
                    <a:chExt cx="810655" cy="182879"/>
                  </a:xfrm>
                  <a:grpFill/>
                </p:grpSpPr>
                <p:sp>
                  <p:nvSpPr>
                    <p:cNvPr id="598" name="Shape 598"/>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99" name="Shape 599"/>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00" name="Shape 600"/>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01" name="Shape 601"/>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grpSp>
              <p:nvGrpSpPr>
                <p:cNvPr id="602" name="Shape 602"/>
                <p:cNvGrpSpPr/>
                <p:nvPr/>
              </p:nvGrpSpPr>
              <p:grpSpPr>
                <a:xfrm>
                  <a:off x="7556499" y="2161289"/>
                  <a:ext cx="810655" cy="777239"/>
                  <a:chOff x="7649412" y="2039369"/>
                  <a:chExt cx="810655" cy="777239"/>
                </a:xfrm>
                <a:grpFill/>
              </p:grpSpPr>
              <p:grpSp>
                <p:nvGrpSpPr>
                  <p:cNvPr id="603" name="Shape 603"/>
                  <p:cNvGrpSpPr/>
                  <p:nvPr/>
                </p:nvGrpSpPr>
                <p:grpSpPr>
                  <a:xfrm>
                    <a:off x="7649412" y="2633729"/>
                    <a:ext cx="810655" cy="182879"/>
                    <a:chOff x="8481024" y="1609857"/>
                    <a:chExt cx="810655" cy="182879"/>
                  </a:xfrm>
                  <a:grpFill/>
                </p:grpSpPr>
                <p:sp>
                  <p:nvSpPr>
                    <p:cNvPr id="604" name="Shape 604"/>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05" name="Shape 605"/>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06" name="Shape 606"/>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07" name="Shape 607"/>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608" name="Shape 608"/>
                  <p:cNvGrpSpPr/>
                  <p:nvPr/>
                </p:nvGrpSpPr>
                <p:grpSpPr>
                  <a:xfrm>
                    <a:off x="7649412" y="2039369"/>
                    <a:ext cx="810655" cy="182879"/>
                    <a:chOff x="8481024" y="1609857"/>
                    <a:chExt cx="810655" cy="182879"/>
                  </a:xfrm>
                  <a:grpFill/>
                </p:grpSpPr>
                <p:sp>
                  <p:nvSpPr>
                    <p:cNvPr id="609" name="Shape 609"/>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10" name="Shape 610"/>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11" name="Shape 611"/>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12" name="Shape 612"/>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613" name="Shape 613"/>
                  <p:cNvGrpSpPr/>
                  <p:nvPr/>
                </p:nvGrpSpPr>
                <p:grpSpPr>
                  <a:xfrm>
                    <a:off x="7649412" y="2237489"/>
                    <a:ext cx="810655" cy="182879"/>
                    <a:chOff x="8481024" y="1609857"/>
                    <a:chExt cx="810655" cy="182879"/>
                  </a:xfrm>
                  <a:grpFill/>
                </p:grpSpPr>
                <p:sp>
                  <p:nvSpPr>
                    <p:cNvPr id="614" name="Shape 614"/>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15" name="Shape 615"/>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16" name="Shape 616"/>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17" name="Shape 617"/>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618" name="Shape 618"/>
                  <p:cNvGrpSpPr/>
                  <p:nvPr/>
                </p:nvGrpSpPr>
                <p:grpSpPr>
                  <a:xfrm>
                    <a:off x="7649412" y="2435608"/>
                    <a:ext cx="810655" cy="182879"/>
                    <a:chOff x="8481024" y="1609857"/>
                    <a:chExt cx="810655" cy="182879"/>
                  </a:xfrm>
                  <a:grpFill/>
                </p:grpSpPr>
                <p:sp>
                  <p:nvSpPr>
                    <p:cNvPr id="619" name="Shape 619"/>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20" name="Shape 620"/>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21" name="Shape 621"/>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22" name="Shape 622"/>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grpSp>
              <p:nvGrpSpPr>
                <p:cNvPr id="623" name="Shape 623"/>
                <p:cNvGrpSpPr/>
                <p:nvPr/>
              </p:nvGrpSpPr>
              <p:grpSpPr>
                <a:xfrm>
                  <a:off x="7448547" y="2260349"/>
                  <a:ext cx="810655" cy="777239"/>
                  <a:chOff x="7649412" y="2039369"/>
                  <a:chExt cx="810655" cy="777239"/>
                </a:xfrm>
                <a:grpFill/>
              </p:grpSpPr>
              <p:grpSp>
                <p:nvGrpSpPr>
                  <p:cNvPr id="624" name="Shape 624"/>
                  <p:cNvGrpSpPr/>
                  <p:nvPr/>
                </p:nvGrpSpPr>
                <p:grpSpPr>
                  <a:xfrm>
                    <a:off x="7649412" y="2633729"/>
                    <a:ext cx="810655" cy="182879"/>
                    <a:chOff x="8481024" y="1609857"/>
                    <a:chExt cx="810655" cy="182879"/>
                  </a:xfrm>
                  <a:grpFill/>
                </p:grpSpPr>
                <p:sp>
                  <p:nvSpPr>
                    <p:cNvPr id="625" name="Shape 625"/>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26" name="Shape 626"/>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27" name="Shape 627"/>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28" name="Shape 628"/>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629" name="Shape 629"/>
                  <p:cNvGrpSpPr/>
                  <p:nvPr/>
                </p:nvGrpSpPr>
                <p:grpSpPr>
                  <a:xfrm>
                    <a:off x="7649412" y="2039369"/>
                    <a:ext cx="810655" cy="182879"/>
                    <a:chOff x="8481024" y="1609857"/>
                    <a:chExt cx="810655" cy="182879"/>
                  </a:xfrm>
                  <a:grpFill/>
                </p:grpSpPr>
                <p:sp>
                  <p:nvSpPr>
                    <p:cNvPr id="630" name="Shape 630"/>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31" name="Shape 631"/>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32" name="Shape 632"/>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33" name="Shape 633"/>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634" name="Shape 634"/>
                  <p:cNvGrpSpPr/>
                  <p:nvPr/>
                </p:nvGrpSpPr>
                <p:grpSpPr>
                  <a:xfrm>
                    <a:off x="7649412" y="2237489"/>
                    <a:ext cx="810655" cy="182879"/>
                    <a:chOff x="8481024" y="1609857"/>
                    <a:chExt cx="810655" cy="182879"/>
                  </a:xfrm>
                  <a:grpFill/>
                </p:grpSpPr>
                <p:sp>
                  <p:nvSpPr>
                    <p:cNvPr id="635" name="Shape 635"/>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36" name="Shape 636"/>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37" name="Shape 637"/>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38" name="Shape 638"/>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639" name="Shape 639"/>
                  <p:cNvGrpSpPr/>
                  <p:nvPr/>
                </p:nvGrpSpPr>
                <p:grpSpPr>
                  <a:xfrm>
                    <a:off x="7649412" y="2435608"/>
                    <a:ext cx="810655" cy="182879"/>
                    <a:chOff x="8481024" y="1609857"/>
                    <a:chExt cx="810655" cy="182879"/>
                  </a:xfrm>
                  <a:grpFill/>
                </p:grpSpPr>
                <p:sp>
                  <p:nvSpPr>
                    <p:cNvPr id="640" name="Shape 640"/>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41" name="Shape 641"/>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42" name="Shape 642"/>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43" name="Shape 643"/>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grpSp>
              <p:nvGrpSpPr>
                <p:cNvPr id="644" name="Shape 644"/>
                <p:cNvGrpSpPr/>
                <p:nvPr/>
              </p:nvGrpSpPr>
              <p:grpSpPr>
                <a:xfrm>
                  <a:off x="7342309" y="2380659"/>
                  <a:ext cx="810655" cy="777239"/>
                  <a:chOff x="7649412" y="2039369"/>
                  <a:chExt cx="810655" cy="777239"/>
                </a:xfrm>
                <a:grpFill/>
              </p:grpSpPr>
              <p:grpSp>
                <p:nvGrpSpPr>
                  <p:cNvPr id="645" name="Shape 645"/>
                  <p:cNvGrpSpPr/>
                  <p:nvPr/>
                </p:nvGrpSpPr>
                <p:grpSpPr>
                  <a:xfrm>
                    <a:off x="7649412" y="2633729"/>
                    <a:ext cx="810655" cy="182879"/>
                    <a:chOff x="8481024" y="1609857"/>
                    <a:chExt cx="810655" cy="182879"/>
                  </a:xfrm>
                  <a:grpFill/>
                </p:grpSpPr>
                <p:sp>
                  <p:nvSpPr>
                    <p:cNvPr id="646" name="Shape 646"/>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47" name="Shape 647"/>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48" name="Shape 648"/>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49" name="Shape 649"/>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650" name="Shape 650"/>
                  <p:cNvGrpSpPr/>
                  <p:nvPr/>
                </p:nvGrpSpPr>
                <p:grpSpPr>
                  <a:xfrm>
                    <a:off x="7649412" y="2039369"/>
                    <a:ext cx="810655" cy="182879"/>
                    <a:chOff x="8481024" y="1609857"/>
                    <a:chExt cx="810655" cy="182879"/>
                  </a:xfrm>
                  <a:grpFill/>
                </p:grpSpPr>
                <p:sp>
                  <p:nvSpPr>
                    <p:cNvPr id="651" name="Shape 651"/>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52" name="Shape 652"/>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53" name="Shape 653"/>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54" name="Shape 654"/>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655" name="Shape 655"/>
                  <p:cNvGrpSpPr/>
                  <p:nvPr/>
                </p:nvGrpSpPr>
                <p:grpSpPr>
                  <a:xfrm>
                    <a:off x="7649412" y="2237489"/>
                    <a:ext cx="810655" cy="182879"/>
                    <a:chOff x="8481024" y="1609857"/>
                    <a:chExt cx="810655" cy="182879"/>
                  </a:xfrm>
                  <a:grpFill/>
                </p:grpSpPr>
                <p:sp>
                  <p:nvSpPr>
                    <p:cNvPr id="656" name="Shape 656"/>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57" name="Shape 657"/>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58" name="Shape 658"/>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59" name="Shape 659"/>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660" name="Shape 660"/>
                  <p:cNvGrpSpPr/>
                  <p:nvPr/>
                </p:nvGrpSpPr>
                <p:grpSpPr>
                  <a:xfrm>
                    <a:off x="7649412" y="2435608"/>
                    <a:ext cx="810655" cy="182879"/>
                    <a:chOff x="8481024" y="1609857"/>
                    <a:chExt cx="810655" cy="182879"/>
                  </a:xfrm>
                  <a:grpFill/>
                </p:grpSpPr>
                <p:sp>
                  <p:nvSpPr>
                    <p:cNvPr id="661" name="Shape 661"/>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62" name="Shape 662"/>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63" name="Shape 663"/>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64" name="Shape 664"/>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grpSp>
          <p:grpSp>
            <p:nvGrpSpPr>
              <p:cNvPr id="665" name="Shape 665"/>
              <p:cNvGrpSpPr/>
              <p:nvPr/>
            </p:nvGrpSpPr>
            <p:grpSpPr>
              <a:xfrm>
                <a:off x="8168933" y="2050014"/>
                <a:ext cx="1117758" cy="1118529"/>
                <a:chOff x="7342309" y="2039369"/>
                <a:chExt cx="1117758" cy="1118529"/>
              </a:xfrm>
              <a:grpFill/>
            </p:grpSpPr>
            <p:grpSp>
              <p:nvGrpSpPr>
                <p:cNvPr id="666" name="Shape 666"/>
                <p:cNvGrpSpPr/>
                <p:nvPr/>
              </p:nvGrpSpPr>
              <p:grpSpPr>
                <a:xfrm>
                  <a:off x="7649412" y="2039369"/>
                  <a:ext cx="810655" cy="777239"/>
                  <a:chOff x="7649412" y="2039369"/>
                  <a:chExt cx="810655" cy="777239"/>
                </a:xfrm>
                <a:grpFill/>
              </p:grpSpPr>
              <p:grpSp>
                <p:nvGrpSpPr>
                  <p:cNvPr id="667" name="Shape 667"/>
                  <p:cNvGrpSpPr/>
                  <p:nvPr/>
                </p:nvGrpSpPr>
                <p:grpSpPr>
                  <a:xfrm>
                    <a:off x="7649412" y="2633729"/>
                    <a:ext cx="810655" cy="182879"/>
                    <a:chOff x="8481024" y="1609857"/>
                    <a:chExt cx="810655" cy="182879"/>
                  </a:xfrm>
                  <a:grpFill/>
                </p:grpSpPr>
                <p:sp>
                  <p:nvSpPr>
                    <p:cNvPr id="668" name="Shape 668"/>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69" name="Shape 669"/>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70" name="Shape 670"/>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71" name="Shape 671"/>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672" name="Shape 672"/>
                  <p:cNvGrpSpPr/>
                  <p:nvPr/>
                </p:nvGrpSpPr>
                <p:grpSpPr>
                  <a:xfrm>
                    <a:off x="7649412" y="2039369"/>
                    <a:ext cx="810655" cy="182879"/>
                    <a:chOff x="8481024" y="1609857"/>
                    <a:chExt cx="810655" cy="182879"/>
                  </a:xfrm>
                  <a:grpFill/>
                </p:grpSpPr>
                <p:sp>
                  <p:nvSpPr>
                    <p:cNvPr id="673" name="Shape 673"/>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74" name="Shape 674"/>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75" name="Shape 675"/>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76" name="Shape 676"/>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677" name="Shape 677"/>
                  <p:cNvGrpSpPr/>
                  <p:nvPr/>
                </p:nvGrpSpPr>
                <p:grpSpPr>
                  <a:xfrm>
                    <a:off x="7649412" y="2237489"/>
                    <a:ext cx="810655" cy="182879"/>
                    <a:chOff x="8481024" y="1609857"/>
                    <a:chExt cx="810655" cy="182879"/>
                  </a:xfrm>
                  <a:grpFill/>
                </p:grpSpPr>
                <p:sp>
                  <p:nvSpPr>
                    <p:cNvPr id="678" name="Shape 678"/>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79" name="Shape 679"/>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80" name="Shape 680"/>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81" name="Shape 681"/>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682" name="Shape 682"/>
                  <p:cNvGrpSpPr/>
                  <p:nvPr/>
                </p:nvGrpSpPr>
                <p:grpSpPr>
                  <a:xfrm>
                    <a:off x="7649412" y="2435608"/>
                    <a:ext cx="810655" cy="182879"/>
                    <a:chOff x="8481024" y="1609857"/>
                    <a:chExt cx="810655" cy="182879"/>
                  </a:xfrm>
                  <a:grpFill/>
                </p:grpSpPr>
                <p:sp>
                  <p:nvSpPr>
                    <p:cNvPr id="683" name="Shape 683"/>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84" name="Shape 684"/>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85" name="Shape 685"/>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86" name="Shape 686"/>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grpSp>
              <p:nvGrpSpPr>
                <p:cNvPr id="687" name="Shape 687"/>
                <p:cNvGrpSpPr/>
                <p:nvPr/>
              </p:nvGrpSpPr>
              <p:grpSpPr>
                <a:xfrm>
                  <a:off x="7556499" y="2161289"/>
                  <a:ext cx="810655" cy="777239"/>
                  <a:chOff x="7649412" y="2039369"/>
                  <a:chExt cx="810655" cy="777239"/>
                </a:xfrm>
                <a:grpFill/>
              </p:grpSpPr>
              <p:grpSp>
                <p:nvGrpSpPr>
                  <p:cNvPr id="688" name="Shape 688"/>
                  <p:cNvGrpSpPr/>
                  <p:nvPr/>
                </p:nvGrpSpPr>
                <p:grpSpPr>
                  <a:xfrm>
                    <a:off x="7649412" y="2633729"/>
                    <a:ext cx="810655" cy="182879"/>
                    <a:chOff x="8481024" y="1609857"/>
                    <a:chExt cx="810655" cy="182879"/>
                  </a:xfrm>
                  <a:grpFill/>
                </p:grpSpPr>
                <p:sp>
                  <p:nvSpPr>
                    <p:cNvPr id="689" name="Shape 689"/>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90" name="Shape 690"/>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91" name="Shape 691"/>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92" name="Shape 692"/>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693" name="Shape 693"/>
                  <p:cNvGrpSpPr/>
                  <p:nvPr/>
                </p:nvGrpSpPr>
                <p:grpSpPr>
                  <a:xfrm>
                    <a:off x="7649412" y="2039369"/>
                    <a:ext cx="810655" cy="182879"/>
                    <a:chOff x="8481024" y="1609857"/>
                    <a:chExt cx="810655" cy="182879"/>
                  </a:xfrm>
                  <a:grpFill/>
                </p:grpSpPr>
                <p:sp>
                  <p:nvSpPr>
                    <p:cNvPr id="694" name="Shape 694"/>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95" name="Shape 695"/>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96" name="Shape 696"/>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97" name="Shape 697"/>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698" name="Shape 698"/>
                  <p:cNvGrpSpPr/>
                  <p:nvPr/>
                </p:nvGrpSpPr>
                <p:grpSpPr>
                  <a:xfrm>
                    <a:off x="7649412" y="2237489"/>
                    <a:ext cx="810655" cy="182879"/>
                    <a:chOff x="8481024" y="1609857"/>
                    <a:chExt cx="810655" cy="182879"/>
                  </a:xfrm>
                  <a:grpFill/>
                </p:grpSpPr>
                <p:sp>
                  <p:nvSpPr>
                    <p:cNvPr id="699" name="Shape 699"/>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00" name="Shape 700"/>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01" name="Shape 701"/>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02" name="Shape 702"/>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703" name="Shape 703"/>
                  <p:cNvGrpSpPr/>
                  <p:nvPr/>
                </p:nvGrpSpPr>
                <p:grpSpPr>
                  <a:xfrm>
                    <a:off x="7649412" y="2435608"/>
                    <a:ext cx="810655" cy="182879"/>
                    <a:chOff x="8481024" y="1609857"/>
                    <a:chExt cx="810655" cy="182879"/>
                  </a:xfrm>
                  <a:grpFill/>
                </p:grpSpPr>
                <p:sp>
                  <p:nvSpPr>
                    <p:cNvPr id="704" name="Shape 704"/>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05" name="Shape 705"/>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06" name="Shape 706"/>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07" name="Shape 707"/>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grpSp>
              <p:nvGrpSpPr>
                <p:cNvPr id="708" name="Shape 708"/>
                <p:cNvGrpSpPr/>
                <p:nvPr/>
              </p:nvGrpSpPr>
              <p:grpSpPr>
                <a:xfrm>
                  <a:off x="7448547" y="2260349"/>
                  <a:ext cx="810655" cy="777239"/>
                  <a:chOff x="7649412" y="2039369"/>
                  <a:chExt cx="810655" cy="777239"/>
                </a:xfrm>
                <a:grpFill/>
              </p:grpSpPr>
              <p:grpSp>
                <p:nvGrpSpPr>
                  <p:cNvPr id="709" name="Shape 709"/>
                  <p:cNvGrpSpPr/>
                  <p:nvPr/>
                </p:nvGrpSpPr>
                <p:grpSpPr>
                  <a:xfrm>
                    <a:off x="7649412" y="2633729"/>
                    <a:ext cx="810655" cy="182879"/>
                    <a:chOff x="8481024" y="1609857"/>
                    <a:chExt cx="810655" cy="182879"/>
                  </a:xfrm>
                  <a:grpFill/>
                </p:grpSpPr>
                <p:sp>
                  <p:nvSpPr>
                    <p:cNvPr id="710" name="Shape 710"/>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11" name="Shape 711"/>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12" name="Shape 712"/>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13" name="Shape 713"/>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714" name="Shape 714"/>
                  <p:cNvGrpSpPr/>
                  <p:nvPr/>
                </p:nvGrpSpPr>
                <p:grpSpPr>
                  <a:xfrm>
                    <a:off x="7649412" y="2039369"/>
                    <a:ext cx="810655" cy="182879"/>
                    <a:chOff x="8481024" y="1609857"/>
                    <a:chExt cx="810655" cy="182879"/>
                  </a:xfrm>
                  <a:grpFill/>
                </p:grpSpPr>
                <p:sp>
                  <p:nvSpPr>
                    <p:cNvPr id="715" name="Shape 715"/>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16" name="Shape 716"/>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17" name="Shape 717"/>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18" name="Shape 718"/>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719" name="Shape 719"/>
                  <p:cNvGrpSpPr/>
                  <p:nvPr/>
                </p:nvGrpSpPr>
                <p:grpSpPr>
                  <a:xfrm>
                    <a:off x="7649412" y="2237489"/>
                    <a:ext cx="810655" cy="182879"/>
                    <a:chOff x="8481024" y="1609857"/>
                    <a:chExt cx="810655" cy="182879"/>
                  </a:xfrm>
                  <a:grpFill/>
                </p:grpSpPr>
                <p:sp>
                  <p:nvSpPr>
                    <p:cNvPr id="720" name="Shape 720"/>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21" name="Shape 721"/>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22" name="Shape 722"/>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23" name="Shape 723"/>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724" name="Shape 724"/>
                  <p:cNvGrpSpPr/>
                  <p:nvPr/>
                </p:nvGrpSpPr>
                <p:grpSpPr>
                  <a:xfrm>
                    <a:off x="7649412" y="2435608"/>
                    <a:ext cx="810655" cy="182879"/>
                    <a:chOff x="8481024" y="1609857"/>
                    <a:chExt cx="810655" cy="182879"/>
                  </a:xfrm>
                  <a:grpFill/>
                </p:grpSpPr>
                <p:sp>
                  <p:nvSpPr>
                    <p:cNvPr id="725" name="Shape 725"/>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26" name="Shape 726"/>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27" name="Shape 727"/>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28" name="Shape 728"/>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grpSp>
              <p:nvGrpSpPr>
                <p:cNvPr id="729" name="Shape 729"/>
                <p:cNvGrpSpPr/>
                <p:nvPr/>
              </p:nvGrpSpPr>
              <p:grpSpPr>
                <a:xfrm>
                  <a:off x="7342309" y="2380659"/>
                  <a:ext cx="810655" cy="777239"/>
                  <a:chOff x="7649412" y="2039369"/>
                  <a:chExt cx="810655" cy="777239"/>
                </a:xfrm>
                <a:grpFill/>
              </p:grpSpPr>
              <p:grpSp>
                <p:nvGrpSpPr>
                  <p:cNvPr id="730" name="Shape 730"/>
                  <p:cNvGrpSpPr/>
                  <p:nvPr/>
                </p:nvGrpSpPr>
                <p:grpSpPr>
                  <a:xfrm>
                    <a:off x="7649412" y="2633729"/>
                    <a:ext cx="810655" cy="182879"/>
                    <a:chOff x="8481024" y="1609857"/>
                    <a:chExt cx="810655" cy="182879"/>
                  </a:xfrm>
                  <a:grpFill/>
                </p:grpSpPr>
                <p:sp>
                  <p:nvSpPr>
                    <p:cNvPr id="731" name="Shape 731"/>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32" name="Shape 732"/>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33" name="Shape 733"/>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34" name="Shape 734"/>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735" name="Shape 735"/>
                  <p:cNvGrpSpPr/>
                  <p:nvPr/>
                </p:nvGrpSpPr>
                <p:grpSpPr>
                  <a:xfrm>
                    <a:off x="7649412" y="2039369"/>
                    <a:ext cx="810655" cy="182879"/>
                    <a:chOff x="8481024" y="1609857"/>
                    <a:chExt cx="810655" cy="182879"/>
                  </a:xfrm>
                  <a:grpFill/>
                </p:grpSpPr>
                <p:sp>
                  <p:nvSpPr>
                    <p:cNvPr id="736" name="Shape 736"/>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37" name="Shape 737"/>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38" name="Shape 738"/>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39" name="Shape 739"/>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740" name="Shape 740"/>
                  <p:cNvGrpSpPr/>
                  <p:nvPr/>
                </p:nvGrpSpPr>
                <p:grpSpPr>
                  <a:xfrm>
                    <a:off x="7649412" y="2237489"/>
                    <a:ext cx="810655" cy="182879"/>
                    <a:chOff x="8481024" y="1609857"/>
                    <a:chExt cx="810655" cy="182879"/>
                  </a:xfrm>
                  <a:grpFill/>
                </p:grpSpPr>
                <p:sp>
                  <p:nvSpPr>
                    <p:cNvPr id="741" name="Shape 741"/>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42" name="Shape 742"/>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43" name="Shape 743"/>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44" name="Shape 744"/>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745" name="Shape 745"/>
                  <p:cNvGrpSpPr/>
                  <p:nvPr/>
                </p:nvGrpSpPr>
                <p:grpSpPr>
                  <a:xfrm>
                    <a:off x="7649412" y="2435608"/>
                    <a:ext cx="810655" cy="182879"/>
                    <a:chOff x="8481024" y="1609857"/>
                    <a:chExt cx="810655" cy="182879"/>
                  </a:xfrm>
                  <a:grpFill/>
                </p:grpSpPr>
                <p:sp>
                  <p:nvSpPr>
                    <p:cNvPr id="746" name="Shape 746"/>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47" name="Shape 747"/>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48" name="Shape 748"/>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49" name="Shape 749"/>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grpSp>
          <p:grpSp>
            <p:nvGrpSpPr>
              <p:cNvPr id="750" name="Shape 750"/>
              <p:cNvGrpSpPr/>
              <p:nvPr/>
            </p:nvGrpSpPr>
            <p:grpSpPr>
              <a:xfrm>
                <a:off x="7806459" y="2500381"/>
                <a:ext cx="1117758" cy="1118529"/>
                <a:chOff x="7342309" y="2039369"/>
                <a:chExt cx="1117758" cy="1118529"/>
              </a:xfrm>
              <a:grpFill/>
            </p:grpSpPr>
            <p:grpSp>
              <p:nvGrpSpPr>
                <p:cNvPr id="751" name="Shape 751"/>
                <p:cNvGrpSpPr/>
                <p:nvPr/>
              </p:nvGrpSpPr>
              <p:grpSpPr>
                <a:xfrm>
                  <a:off x="7649412" y="2039369"/>
                  <a:ext cx="810655" cy="777239"/>
                  <a:chOff x="7649412" y="2039369"/>
                  <a:chExt cx="810655" cy="777239"/>
                </a:xfrm>
                <a:grpFill/>
              </p:grpSpPr>
              <p:grpSp>
                <p:nvGrpSpPr>
                  <p:cNvPr id="752" name="Shape 752"/>
                  <p:cNvGrpSpPr/>
                  <p:nvPr/>
                </p:nvGrpSpPr>
                <p:grpSpPr>
                  <a:xfrm>
                    <a:off x="7649412" y="2633729"/>
                    <a:ext cx="810655" cy="182879"/>
                    <a:chOff x="8481024" y="1609857"/>
                    <a:chExt cx="810655" cy="182879"/>
                  </a:xfrm>
                  <a:grpFill/>
                </p:grpSpPr>
                <p:sp>
                  <p:nvSpPr>
                    <p:cNvPr id="753" name="Shape 753"/>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54" name="Shape 754"/>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55" name="Shape 755"/>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56" name="Shape 756"/>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757" name="Shape 757"/>
                  <p:cNvGrpSpPr/>
                  <p:nvPr/>
                </p:nvGrpSpPr>
                <p:grpSpPr>
                  <a:xfrm>
                    <a:off x="7649412" y="2039369"/>
                    <a:ext cx="810655" cy="182879"/>
                    <a:chOff x="8481024" y="1609857"/>
                    <a:chExt cx="810655" cy="182879"/>
                  </a:xfrm>
                  <a:grpFill/>
                </p:grpSpPr>
                <p:sp>
                  <p:nvSpPr>
                    <p:cNvPr id="758" name="Shape 758"/>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59" name="Shape 759"/>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60" name="Shape 760"/>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61" name="Shape 761"/>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762" name="Shape 762"/>
                  <p:cNvGrpSpPr/>
                  <p:nvPr/>
                </p:nvGrpSpPr>
                <p:grpSpPr>
                  <a:xfrm>
                    <a:off x="7649412" y="2237489"/>
                    <a:ext cx="810655" cy="182879"/>
                    <a:chOff x="8481024" y="1609857"/>
                    <a:chExt cx="810655" cy="182879"/>
                  </a:xfrm>
                  <a:grpFill/>
                </p:grpSpPr>
                <p:sp>
                  <p:nvSpPr>
                    <p:cNvPr id="763" name="Shape 763"/>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64" name="Shape 764"/>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65" name="Shape 765"/>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66" name="Shape 766"/>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767" name="Shape 767"/>
                  <p:cNvGrpSpPr/>
                  <p:nvPr/>
                </p:nvGrpSpPr>
                <p:grpSpPr>
                  <a:xfrm>
                    <a:off x="7649412" y="2435608"/>
                    <a:ext cx="810655" cy="182879"/>
                    <a:chOff x="8481024" y="1609857"/>
                    <a:chExt cx="810655" cy="182879"/>
                  </a:xfrm>
                  <a:grpFill/>
                </p:grpSpPr>
                <p:sp>
                  <p:nvSpPr>
                    <p:cNvPr id="768" name="Shape 768"/>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69" name="Shape 769"/>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70" name="Shape 770"/>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71" name="Shape 771"/>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grpSp>
              <p:nvGrpSpPr>
                <p:cNvPr id="772" name="Shape 772"/>
                <p:cNvGrpSpPr/>
                <p:nvPr/>
              </p:nvGrpSpPr>
              <p:grpSpPr>
                <a:xfrm>
                  <a:off x="7556499" y="2161289"/>
                  <a:ext cx="810655" cy="777239"/>
                  <a:chOff x="7649412" y="2039369"/>
                  <a:chExt cx="810655" cy="777239"/>
                </a:xfrm>
                <a:grpFill/>
              </p:grpSpPr>
              <p:grpSp>
                <p:nvGrpSpPr>
                  <p:cNvPr id="773" name="Shape 773"/>
                  <p:cNvGrpSpPr/>
                  <p:nvPr/>
                </p:nvGrpSpPr>
                <p:grpSpPr>
                  <a:xfrm>
                    <a:off x="7649412" y="2633729"/>
                    <a:ext cx="810655" cy="182879"/>
                    <a:chOff x="8481024" y="1609857"/>
                    <a:chExt cx="810655" cy="182879"/>
                  </a:xfrm>
                  <a:grpFill/>
                </p:grpSpPr>
                <p:sp>
                  <p:nvSpPr>
                    <p:cNvPr id="774" name="Shape 774"/>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75" name="Shape 775"/>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76" name="Shape 776"/>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77" name="Shape 777"/>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778" name="Shape 778"/>
                  <p:cNvGrpSpPr/>
                  <p:nvPr/>
                </p:nvGrpSpPr>
                <p:grpSpPr>
                  <a:xfrm>
                    <a:off x="7649412" y="2039369"/>
                    <a:ext cx="810655" cy="182879"/>
                    <a:chOff x="8481024" y="1609857"/>
                    <a:chExt cx="810655" cy="182879"/>
                  </a:xfrm>
                  <a:grpFill/>
                </p:grpSpPr>
                <p:sp>
                  <p:nvSpPr>
                    <p:cNvPr id="779" name="Shape 779"/>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80" name="Shape 780"/>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81" name="Shape 781"/>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82" name="Shape 782"/>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783" name="Shape 783"/>
                  <p:cNvGrpSpPr/>
                  <p:nvPr/>
                </p:nvGrpSpPr>
                <p:grpSpPr>
                  <a:xfrm>
                    <a:off x="7649412" y="2237489"/>
                    <a:ext cx="810655" cy="182879"/>
                    <a:chOff x="8481024" y="1609857"/>
                    <a:chExt cx="810655" cy="182879"/>
                  </a:xfrm>
                  <a:grpFill/>
                </p:grpSpPr>
                <p:sp>
                  <p:nvSpPr>
                    <p:cNvPr id="784" name="Shape 784"/>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85" name="Shape 785"/>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86" name="Shape 786"/>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87" name="Shape 787"/>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788" name="Shape 788"/>
                  <p:cNvGrpSpPr/>
                  <p:nvPr/>
                </p:nvGrpSpPr>
                <p:grpSpPr>
                  <a:xfrm>
                    <a:off x="7649412" y="2435608"/>
                    <a:ext cx="810655" cy="182879"/>
                    <a:chOff x="8481024" y="1609857"/>
                    <a:chExt cx="810655" cy="182879"/>
                  </a:xfrm>
                  <a:grpFill/>
                </p:grpSpPr>
                <p:sp>
                  <p:nvSpPr>
                    <p:cNvPr id="789" name="Shape 789"/>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90" name="Shape 790"/>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91" name="Shape 791"/>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92" name="Shape 792"/>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grpSp>
              <p:nvGrpSpPr>
                <p:cNvPr id="793" name="Shape 793"/>
                <p:cNvGrpSpPr/>
                <p:nvPr/>
              </p:nvGrpSpPr>
              <p:grpSpPr>
                <a:xfrm>
                  <a:off x="7448547" y="2260349"/>
                  <a:ext cx="810655" cy="777239"/>
                  <a:chOff x="7649412" y="2039369"/>
                  <a:chExt cx="810655" cy="777239"/>
                </a:xfrm>
                <a:grpFill/>
              </p:grpSpPr>
              <p:grpSp>
                <p:nvGrpSpPr>
                  <p:cNvPr id="794" name="Shape 794"/>
                  <p:cNvGrpSpPr/>
                  <p:nvPr/>
                </p:nvGrpSpPr>
                <p:grpSpPr>
                  <a:xfrm>
                    <a:off x="7649412" y="2633729"/>
                    <a:ext cx="810655" cy="182879"/>
                    <a:chOff x="8481024" y="1609857"/>
                    <a:chExt cx="810655" cy="182879"/>
                  </a:xfrm>
                  <a:grpFill/>
                </p:grpSpPr>
                <p:sp>
                  <p:nvSpPr>
                    <p:cNvPr id="795" name="Shape 795"/>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96" name="Shape 796"/>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97" name="Shape 797"/>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98" name="Shape 798"/>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799" name="Shape 799"/>
                  <p:cNvGrpSpPr/>
                  <p:nvPr/>
                </p:nvGrpSpPr>
                <p:grpSpPr>
                  <a:xfrm>
                    <a:off x="7649412" y="2039369"/>
                    <a:ext cx="810655" cy="182879"/>
                    <a:chOff x="8481024" y="1609857"/>
                    <a:chExt cx="810655" cy="182879"/>
                  </a:xfrm>
                  <a:grpFill/>
                </p:grpSpPr>
                <p:sp>
                  <p:nvSpPr>
                    <p:cNvPr id="800" name="Shape 800"/>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801" name="Shape 801"/>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802" name="Shape 802"/>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803" name="Shape 803"/>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804" name="Shape 804"/>
                  <p:cNvGrpSpPr/>
                  <p:nvPr/>
                </p:nvGrpSpPr>
                <p:grpSpPr>
                  <a:xfrm>
                    <a:off x="7649412" y="2237489"/>
                    <a:ext cx="810655" cy="182879"/>
                    <a:chOff x="8481024" y="1609857"/>
                    <a:chExt cx="810655" cy="182879"/>
                  </a:xfrm>
                  <a:grpFill/>
                </p:grpSpPr>
                <p:sp>
                  <p:nvSpPr>
                    <p:cNvPr id="805" name="Shape 805"/>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806" name="Shape 806"/>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807" name="Shape 807"/>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808" name="Shape 808"/>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809" name="Shape 809"/>
                  <p:cNvGrpSpPr/>
                  <p:nvPr/>
                </p:nvGrpSpPr>
                <p:grpSpPr>
                  <a:xfrm>
                    <a:off x="7649412" y="2435608"/>
                    <a:ext cx="810655" cy="182879"/>
                    <a:chOff x="8481024" y="1609857"/>
                    <a:chExt cx="810655" cy="182879"/>
                  </a:xfrm>
                  <a:grpFill/>
                </p:grpSpPr>
                <p:sp>
                  <p:nvSpPr>
                    <p:cNvPr id="810" name="Shape 810"/>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811" name="Shape 811"/>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812" name="Shape 812"/>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813" name="Shape 813"/>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grpSp>
              <p:nvGrpSpPr>
                <p:cNvPr id="814" name="Shape 814"/>
                <p:cNvGrpSpPr/>
                <p:nvPr/>
              </p:nvGrpSpPr>
              <p:grpSpPr>
                <a:xfrm>
                  <a:off x="7342309" y="2380659"/>
                  <a:ext cx="810655" cy="777239"/>
                  <a:chOff x="7649412" y="2039369"/>
                  <a:chExt cx="810655" cy="777239"/>
                </a:xfrm>
                <a:grpFill/>
              </p:grpSpPr>
              <p:grpSp>
                <p:nvGrpSpPr>
                  <p:cNvPr id="815" name="Shape 815"/>
                  <p:cNvGrpSpPr/>
                  <p:nvPr/>
                </p:nvGrpSpPr>
                <p:grpSpPr>
                  <a:xfrm>
                    <a:off x="7649412" y="2633729"/>
                    <a:ext cx="810655" cy="182879"/>
                    <a:chOff x="8481024" y="1609857"/>
                    <a:chExt cx="810655" cy="182879"/>
                  </a:xfrm>
                  <a:grpFill/>
                </p:grpSpPr>
                <p:sp>
                  <p:nvSpPr>
                    <p:cNvPr id="816" name="Shape 816"/>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817" name="Shape 817"/>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818" name="Shape 818"/>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819" name="Shape 819"/>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820" name="Shape 820"/>
                  <p:cNvGrpSpPr/>
                  <p:nvPr/>
                </p:nvGrpSpPr>
                <p:grpSpPr>
                  <a:xfrm>
                    <a:off x="7649412" y="2039369"/>
                    <a:ext cx="810655" cy="182879"/>
                    <a:chOff x="8481024" y="1609857"/>
                    <a:chExt cx="810655" cy="182879"/>
                  </a:xfrm>
                  <a:grpFill/>
                </p:grpSpPr>
                <p:sp>
                  <p:nvSpPr>
                    <p:cNvPr id="821" name="Shape 821"/>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822" name="Shape 822"/>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823" name="Shape 823"/>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824" name="Shape 824"/>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825" name="Shape 825"/>
                  <p:cNvGrpSpPr/>
                  <p:nvPr/>
                </p:nvGrpSpPr>
                <p:grpSpPr>
                  <a:xfrm>
                    <a:off x="7649412" y="2237489"/>
                    <a:ext cx="810655" cy="182879"/>
                    <a:chOff x="8481024" y="1609857"/>
                    <a:chExt cx="810655" cy="182879"/>
                  </a:xfrm>
                  <a:grpFill/>
                </p:grpSpPr>
                <p:sp>
                  <p:nvSpPr>
                    <p:cNvPr id="826" name="Shape 826"/>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827" name="Shape 827"/>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828" name="Shape 828"/>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829" name="Shape 829"/>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830" name="Shape 830"/>
                  <p:cNvGrpSpPr/>
                  <p:nvPr/>
                </p:nvGrpSpPr>
                <p:grpSpPr>
                  <a:xfrm>
                    <a:off x="7649412" y="2435608"/>
                    <a:ext cx="810655" cy="182879"/>
                    <a:chOff x="8481024" y="1609857"/>
                    <a:chExt cx="810655" cy="182879"/>
                  </a:xfrm>
                  <a:grpFill/>
                </p:grpSpPr>
                <p:sp>
                  <p:nvSpPr>
                    <p:cNvPr id="831" name="Shape 831"/>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832" name="Shape 832"/>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833" name="Shape 833"/>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834" name="Shape 834"/>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grpSp>
        </p:grpSp>
      </p:grpSp>
      <p:sp>
        <p:nvSpPr>
          <p:cNvPr id="835" name="Shape 835"/>
          <p:cNvSpPr/>
          <p:nvPr/>
        </p:nvSpPr>
        <p:spPr>
          <a:xfrm>
            <a:off x="1153629" y="1251735"/>
            <a:ext cx="2286000" cy="2286000"/>
          </a:xfrm>
          <a:prstGeom prst="cube">
            <a:avLst>
              <a:gd name="adj" fmla="val 25000"/>
            </a:avLst>
          </a:prstGeom>
          <a:solidFill>
            <a:srgbClr val="0F2233"/>
          </a:solid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nvGrpSpPr>
          <p:cNvPr id="836" name="Shape 836"/>
          <p:cNvGrpSpPr/>
          <p:nvPr/>
        </p:nvGrpSpPr>
        <p:grpSpPr>
          <a:xfrm>
            <a:off x="3653797" y="1354627"/>
            <a:ext cx="2062003" cy="2033661"/>
            <a:chOff x="4193672" y="2713999"/>
            <a:chExt cx="2062002" cy="2033661"/>
          </a:xfrm>
          <a:solidFill>
            <a:srgbClr val="1D4B73"/>
          </a:solidFill>
        </p:grpSpPr>
        <p:grpSp>
          <p:nvGrpSpPr>
            <p:cNvPr id="837" name="Shape 837"/>
            <p:cNvGrpSpPr/>
            <p:nvPr/>
          </p:nvGrpSpPr>
          <p:grpSpPr>
            <a:xfrm>
              <a:off x="4514883" y="2713999"/>
              <a:ext cx="1740792" cy="1707932"/>
              <a:chOff x="1300766" y="2176528"/>
              <a:chExt cx="1740792" cy="1707932"/>
            </a:xfrm>
            <a:grpFill/>
          </p:grpSpPr>
          <p:sp>
            <p:nvSpPr>
              <p:cNvPr id="838" name="Shape 838"/>
              <p:cNvSpPr/>
              <p:nvPr/>
            </p:nvSpPr>
            <p:spPr>
              <a:xfrm>
                <a:off x="1300766" y="2970060"/>
                <a:ext cx="914400" cy="914400"/>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839" name="Shape 839"/>
              <p:cNvSpPr/>
              <p:nvPr/>
            </p:nvSpPr>
            <p:spPr>
              <a:xfrm>
                <a:off x="1300766" y="2176528"/>
                <a:ext cx="914400" cy="914400"/>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840" name="Shape 840"/>
              <p:cNvSpPr/>
              <p:nvPr/>
            </p:nvSpPr>
            <p:spPr>
              <a:xfrm>
                <a:off x="2127158" y="2970060"/>
                <a:ext cx="914400" cy="914400"/>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841" name="Shape 841"/>
              <p:cNvSpPr/>
              <p:nvPr/>
            </p:nvSpPr>
            <p:spPr>
              <a:xfrm>
                <a:off x="2127158" y="2176528"/>
                <a:ext cx="914400" cy="914400"/>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842" name="Shape 842"/>
            <p:cNvGrpSpPr/>
            <p:nvPr/>
          </p:nvGrpSpPr>
          <p:grpSpPr>
            <a:xfrm>
              <a:off x="4193672" y="3039728"/>
              <a:ext cx="1740792" cy="1707932"/>
              <a:chOff x="1300766" y="2176528"/>
              <a:chExt cx="1740792" cy="1707932"/>
            </a:xfrm>
            <a:grpFill/>
          </p:grpSpPr>
          <p:sp>
            <p:nvSpPr>
              <p:cNvPr id="843" name="Shape 843"/>
              <p:cNvSpPr/>
              <p:nvPr/>
            </p:nvSpPr>
            <p:spPr>
              <a:xfrm>
                <a:off x="1300766" y="2970060"/>
                <a:ext cx="914400" cy="914400"/>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844" name="Shape 844"/>
              <p:cNvSpPr/>
              <p:nvPr/>
            </p:nvSpPr>
            <p:spPr>
              <a:xfrm>
                <a:off x="1300766" y="2176528"/>
                <a:ext cx="914400" cy="914400"/>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845" name="Shape 845"/>
              <p:cNvSpPr/>
              <p:nvPr/>
            </p:nvSpPr>
            <p:spPr>
              <a:xfrm>
                <a:off x="2127158" y="2970060"/>
                <a:ext cx="914400" cy="914400"/>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846" name="Shape 846"/>
              <p:cNvSpPr/>
              <p:nvPr/>
            </p:nvSpPr>
            <p:spPr>
              <a:xfrm>
                <a:off x="2127158" y="2176528"/>
                <a:ext cx="914400" cy="914400"/>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sp>
        <p:nvSpPr>
          <p:cNvPr id="847" name="Shape 847"/>
          <p:cNvSpPr txBox="1"/>
          <p:nvPr/>
        </p:nvSpPr>
        <p:spPr>
          <a:xfrm>
            <a:off x="1502305" y="3715545"/>
            <a:ext cx="1464507" cy="425871"/>
          </a:xfrm>
          <a:prstGeom prst="rect">
            <a:avLst/>
          </a:prstGeom>
          <a:solidFill>
            <a:schemeClr val="lt1"/>
          </a:solidFill>
          <a:ln>
            <a:noFill/>
          </a:ln>
        </p:spPr>
        <p:txBody>
          <a:bodyPr lIns="91425" tIns="45700" rIns="91425" bIns="45700" anchor="t" anchorCtr="0">
            <a:noAutofit/>
          </a:bodyPr>
          <a:lstStyle/>
          <a:p>
            <a:pPr algn="ctr" defTabSz="609585">
              <a:buSzPct val="25000"/>
            </a:pPr>
            <a:r>
              <a:rPr lang="en-US" sz="2400" b="1">
                <a:solidFill>
                  <a:srgbClr val="0F2233"/>
                </a:solidFill>
                <a:latin typeface="Calibri"/>
                <a:ea typeface="Calibri"/>
                <a:cs typeface="Calibri"/>
                <a:sym typeface="Calibri"/>
              </a:rPr>
              <a:t>Monolith</a:t>
            </a:r>
          </a:p>
        </p:txBody>
      </p:sp>
      <p:sp>
        <p:nvSpPr>
          <p:cNvPr id="848" name="Shape 848"/>
          <p:cNvSpPr txBox="1"/>
          <p:nvPr/>
        </p:nvSpPr>
        <p:spPr>
          <a:xfrm>
            <a:off x="3789294" y="3715545"/>
            <a:ext cx="1653855" cy="425871"/>
          </a:xfrm>
          <a:prstGeom prst="rect">
            <a:avLst/>
          </a:prstGeom>
          <a:solidFill>
            <a:schemeClr val="lt1"/>
          </a:solidFill>
          <a:ln>
            <a:noFill/>
          </a:ln>
        </p:spPr>
        <p:txBody>
          <a:bodyPr lIns="91425" tIns="45700" rIns="91425" bIns="45700" anchor="t" anchorCtr="0">
            <a:noAutofit/>
          </a:bodyPr>
          <a:lstStyle/>
          <a:p>
            <a:pPr algn="ctr" defTabSz="609585">
              <a:buSzPct val="25000"/>
            </a:pPr>
            <a:r>
              <a:rPr lang="en-US" sz="2400" b="1">
                <a:solidFill>
                  <a:srgbClr val="0F2233"/>
                </a:solidFill>
                <a:latin typeface="Calibri"/>
                <a:ea typeface="Calibri"/>
                <a:cs typeface="Calibri"/>
                <a:sym typeface="Calibri"/>
              </a:rPr>
              <a:t>Virtualized</a:t>
            </a:r>
          </a:p>
        </p:txBody>
      </p:sp>
      <p:sp>
        <p:nvSpPr>
          <p:cNvPr id="849" name="Shape 849"/>
          <p:cNvSpPr txBox="1"/>
          <p:nvPr/>
        </p:nvSpPr>
        <p:spPr>
          <a:xfrm>
            <a:off x="6008068" y="3720287"/>
            <a:ext cx="2062272" cy="425871"/>
          </a:xfrm>
          <a:prstGeom prst="rect">
            <a:avLst/>
          </a:prstGeom>
          <a:solidFill>
            <a:schemeClr val="lt1"/>
          </a:solidFill>
          <a:ln>
            <a:noFill/>
          </a:ln>
        </p:spPr>
        <p:txBody>
          <a:bodyPr lIns="91425" tIns="45700" rIns="91425" bIns="45700" anchor="t" anchorCtr="0">
            <a:noAutofit/>
          </a:bodyPr>
          <a:lstStyle/>
          <a:p>
            <a:pPr algn="ctr" defTabSz="609585">
              <a:buSzPct val="25000"/>
            </a:pPr>
            <a:r>
              <a:rPr lang="en-US" sz="2400" b="1">
                <a:solidFill>
                  <a:srgbClr val="0F2233"/>
                </a:solidFill>
                <a:latin typeface="Calibri"/>
                <a:ea typeface="Calibri"/>
                <a:cs typeface="Calibri"/>
                <a:sym typeface="Calibri"/>
              </a:rPr>
              <a:t>Containerized</a:t>
            </a:r>
          </a:p>
        </p:txBody>
      </p:sp>
      <p:sp>
        <p:nvSpPr>
          <p:cNvPr id="850" name="Shape 850"/>
          <p:cNvSpPr txBox="1"/>
          <p:nvPr/>
        </p:nvSpPr>
        <p:spPr>
          <a:xfrm>
            <a:off x="8624259" y="3715545"/>
            <a:ext cx="2154044" cy="425871"/>
          </a:xfrm>
          <a:prstGeom prst="rect">
            <a:avLst/>
          </a:prstGeom>
          <a:solidFill>
            <a:schemeClr val="lt1"/>
          </a:solidFill>
          <a:ln>
            <a:noFill/>
          </a:ln>
        </p:spPr>
        <p:txBody>
          <a:bodyPr lIns="91425" tIns="45700" rIns="91425" bIns="45700" anchor="t" anchorCtr="0">
            <a:noAutofit/>
          </a:bodyPr>
          <a:lstStyle/>
          <a:p>
            <a:pPr algn="ctr" defTabSz="609585">
              <a:buSzPct val="25000"/>
            </a:pPr>
            <a:r>
              <a:rPr lang="en-US" sz="2400" b="1">
                <a:solidFill>
                  <a:srgbClr val="0F2233"/>
                </a:solidFill>
                <a:latin typeface="Calibri"/>
                <a:ea typeface="Calibri"/>
                <a:cs typeface="Calibri"/>
                <a:sym typeface="Calibri"/>
              </a:rPr>
              <a:t>Micro Services</a:t>
            </a:r>
          </a:p>
        </p:txBody>
      </p:sp>
      <p:sp>
        <p:nvSpPr>
          <p:cNvPr id="851" name="Shape 851"/>
          <p:cNvSpPr txBox="1"/>
          <p:nvPr/>
        </p:nvSpPr>
        <p:spPr>
          <a:xfrm>
            <a:off x="665485" y="4361810"/>
            <a:ext cx="11179627" cy="322031"/>
          </a:xfrm>
          <a:prstGeom prst="rect">
            <a:avLst/>
          </a:prstGeom>
          <a:solidFill>
            <a:schemeClr val="lt1"/>
          </a:solidFill>
          <a:ln>
            <a:noFill/>
          </a:ln>
        </p:spPr>
        <p:txBody>
          <a:bodyPr lIns="91425" tIns="45700" rIns="91425" bIns="45700" anchor="t" anchorCtr="0">
            <a:noAutofit/>
          </a:bodyPr>
          <a:lstStyle/>
          <a:p>
            <a:pPr algn="ctr" defTabSz="609585">
              <a:buSzPct val="25000"/>
            </a:pPr>
            <a:r>
              <a:rPr lang="en-US" sz="2400">
                <a:solidFill>
                  <a:srgbClr val="0F2233"/>
                </a:solidFill>
                <a:latin typeface="Calibri"/>
                <a:ea typeface="Calibri"/>
                <a:cs typeface="Calibri"/>
                <a:sym typeface="Calibri"/>
              </a:rPr>
              <a:t>All need access to secrets and other credentials. Some are very short-lived.</a:t>
            </a:r>
          </a:p>
        </p:txBody>
      </p:sp>
      <p:sp>
        <p:nvSpPr>
          <p:cNvPr id="3" name="Right Arrow 2"/>
          <p:cNvSpPr/>
          <p:nvPr/>
        </p:nvSpPr>
        <p:spPr>
          <a:xfrm>
            <a:off x="3439629" y="5269131"/>
            <a:ext cx="5008984" cy="738031"/>
          </a:xfrm>
          <a:prstGeom prst="rightArrow">
            <a:avLst/>
          </a:prstGeom>
          <a:gradFill>
            <a:gsLst>
              <a:gs pos="0">
                <a:srgbClr val="0F2233"/>
              </a:gs>
              <a:gs pos="33000">
                <a:srgbClr val="1D4B73"/>
              </a:gs>
              <a:gs pos="66000">
                <a:srgbClr val="2F73B0"/>
              </a:gs>
              <a:gs pos="100000">
                <a:srgbClr val="6BA2D6"/>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algn="ctr" defTabSz="609585"/>
            <a:endParaRPr lang="en-US" sz="1400">
              <a:solidFill>
                <a:srgbClr val="FFFFFF"/>
              </a:solidFill>
              <a:ea typeface="Proxima Nova" charset="0"/>
              <a:cs typeface="Proxima Nova" charset="0"/>
            </a:endParaRPr>
          </a:p>
        </p:txBody>
      </p:sp>
      <p:sp>
        <p:nvSpPr>
          <p:cNvPr id="857" name="Shape 851"/>
          <p:cNvSpPr txBox="1"/>
          <p:nvPr/>
        </p:nvSpPr>
        <p:spPr>
          <a:xfrm>
            <a:off x="8677475" y="5147537"/>
            <a:ext cx="2530135" cy="1131143"/>
          </a:xfrm>
          <a:prstGeom prst="rect">
            <a:avLst/>
          </a:prstGeom>
          <a:solidFill>
            <a:schemeClr val="lt1"/>
          </a:solidFill>
          <a:ln>
            <a:noFill/>
          </a:ln>
        </p:spPr>
        <p:txBody>
          <a:bodyPr lIns="91425" tIns="45700" rIns="91425" bIns="45700" anchor="t" anchorCtr="0">
            <a:noAutofit/>
          </a:bodyPr>
          <a:lstStyle/>
          <a:p>
            <a:pPr algn="ctr">
              <a:buSzPct val="25000"/>
            </a:pPr>
            <a:r>
              <a:rPr lang="en-US" sz="2000" b="1" dirty="0">
                <a:solidFill>
                  <a:schemeClr val="dk1"/>
                </a:solidFill>
                <a:ea typeface="Calibri"/>
                <a:cs typeface="Calibri"/>
                <a:sym typeface="Calibri"/>
              </a:rPr>
              <a:t>Increased: agility, pace, automation, automation tools</a:t>
            </a:r>
          </a:p>
          <a:p>
            <a:pPr algn="ctr"/>
            <a:endParaRPr lang="en-US" sz="2000" dirty="0">
              <a:solidFill>
                <a:schemeClr val="dk1"/>
              </a:solidFill>
              <a:ea typeface="Calibri"/>
              <a:cs typeface="Calibri"/>
              <a:sym typeface="Calibri"/>
            </a:endParaRPr>
          </a:p>
        </p:txBody>
      </p:sp>
      <p:sp>
        <p:nvSpPr>
          <p:cNvPr id="852" name="Title 2">
            <a:extLst>
              <a:ext uri="{FF2B5EF4-FFF2-40B4-BE49-F238E27FC236}">
                <a16:creationId xmlns:a16="http://schemas.microsoft.com/office/drawing/2014/main" id="{8FB64AF5-5937-5F4E-8323-F6A34B0E12CB}"/>
              </a:ext>
            </a:extLst>
          </p:cNvPr>
          <p:cNvSpPr>
            <a:spLocks noGrp="1"/>
          </p:cNvSpPr>
          <p:nvPr>
            <p:ph type="title"/>
          </p:nvPr>
        </p:nvSpPr>
        <p:spPr>
          <a:xfrm>
            <a:off x="349759" y="320660"/>
            <a:ext cx="11544822" cy="402352"/>
          </a:xfrm>
        </p:spPr>
        <p:txBody>
          <a:bodyPr>
            <a:normAutofit fontScale="90000"/>
          </a:bodyPr>
          <a:lstStyle/>
          <a:p>
            <a:r>
              <a:rPr lang="en-US" cap="none" dirty="0"/>
              <a:t>Evolution of Application Access Manager</a:t>
            </a:r>
            <a:endParaRPr lang="en-US" dirty="0"/>
          </a:p>
        </p:txBody>
      </p:sp>
    </p:spTree>
    <p:extLst>
      <p:ext uri="{BB962C8B-B14F-4D97-AF65-F5344CB8AC3E}">
        <p14:creationId xmlns:p14="http://schemas.microsoft.com/office/powerpoint/2010/main" val="177848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73E74D82-1082-8447-AC42-0C571ADBB213}"/>
              </a:ext>
            </a:extLst>
          </p:cNvPr>
          <p:cNvSpPr/>
          <p:nvPr/>
        </p:nvSpPr>
        <p:spPr>
          <a:xfrm>
            <a:off x="2804729" y="1392813"/>
            <a:ext cx="2768725" cy="707886"/>
          </a:xfrm>
          <a:prstGeom prst="rect">
            <a:avLst/>
          </a:prstGeom>
          <a:noFill/>
        </p:spPr>
        <p:txBody>
          <a:bodyPr wrap="square" lIns="91440" tIns="45720" rIns="91440" bIns="45720">
            <a:spAutoFit/>
          </a:bodyPr>
          <a:lstStyle/>
          <a:p>
            <a:r>
              <a:rPr lang="en-US" sz="4000" b="1" cap="none" spc="0" dirty="0">
                <a:ln w="9525">
                  <a:solidFill>
                    <a:schemeClr val="bg1"/>
                  </a:solidFill>
                  <a:prstDash val="solid"/>
                </a:ln>
                <a:solidFill>
                  <a:schemeClr val="bg1">
                    <a:lumMod val="50000"/>
                  </a:schemeClr>
                </a:solidFill>
              </a:rPr>
              <a:t>Enterprise</a:t>
            </a:r>
          </a:p>
        </p:txBody>
      </p:sp>
      <p:sp>
        <p:nvSpPr>
          <p:cNvPr id="26" name="Rectangle 25">
            <a:extLst>
              <a:ext uri="{FF2B5EF4-FFF2-40B4-BE49-F238E27FC236}">
                <a16:creationId xmlns:a16="http://schemas.microsoft.com/office/drawing/2014/main" id="{CF97647A-8882-694E-9EE0-A235E04D09C5}"/>
              </a:ext>
            </a:extLst>
          </p:cNvPr>
          <p:cNvSpPr/>
          <p:nvPr/>
        </p:nvSpPr>
        <p:spPr>
          <a:xfrm>
            <a:off x="8042125" y="1405689"/>
            <a:ext cx="3432318" cy="707886"/>
          </a:xfrm>
          <a:prstGeom prst="rect">
            <a:avLst/>
          </a:prstGeom>
          <a:noFill/>
        </p:spPr>
        <p:txBody>
          <a:bodyPr wrap="square" lIns="91440" tIns="45720" rIns="91440" bIns="45720">
            <a:spAutoFit/>
          </a:bodyPr>
          <a:lstStyle/>
          <a:p>
            <a:r>
              <a:rPr lang="en-US" sz="4000" b="1" cap="none" spc="0" dirty="0">
                <a:ln w="9525">
                  <a:solidFill>
                    <a:schemeClr val="bg1"/>
                  </a:solidFill>
                  <a:prstDash val="solid"/>
                </a:ln>
                <a:solidFill>
                  <a:schemeClr val="bg1">
                    <a:lumMod val="50000"/>
                  </a:schemeClr>
                </a:solidFill>
              </a:rPr>
              <a:t>Open Source</a:t>
            </a:r>
          </a:p>
        </p:txBody>
      </p:sp>
      <p:sp>
        <p:nvSpPr>
          <p:cNvPr id="27" name="Rectangle 26">
            <a:extLst>
              <a:ext uri="{FF2B5EF4-FFF2-40B4-BE49-F238E27FC236}">
                <a16:creationId xmlns:a16="http://schemas.microsoft.com/office/drawing/2014/main" id="{8FADF87F-EC36-3149-A815-96D4E8C8A81D}"/>
              </a:ext>
            </a:extLst>
          </p:cNvPr>
          <p:cNvSpPr/>
          <p:nvPr/>
        </p:nvSpPr>
        <p:spPr>
          <a:xfrm>
            <a:off x="1054220" y="2228130"/>
            <a:ext cx="6269745" cy="971550"/>
          </a:xfrm>
          <a:prstGeom prst="rect">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b="1" dirty="0">
                <a:solidFill>
                  <a:schemeClr val="bg1"/>
                </a:solidFill>
              </a:rPr>
              <a:t>CyberArk Application Access Manager</a:t>
            </a:r>
          </a:p>
        </p:txBody>
      </p:sp>
      <p:sp>
        <p:nvSpPr>
          <p:cNvPr id="28" name="Rectangle 27">
            <a:extLst>
              <a:ext uri="{FF2B5EF4-FFF2-40B4-BE49-F238E27FC236}">
                <a16:creationId xmlns:a16="http://schemas.microsoft.com/office/drawing/2014/main" id="{D2385F1A-544A-4147-B60A-5AF70578EBCE}"/>
              </a:ext>
            </a:extLst>
          </p:cNvPr>
          <p:cNvSpPr/>
          <p:nvPr/>
        </p:nvSpPr>
        <p:spPr>
          <a:xfrm>
            <a:off x="5755685" y="3651606"/>
            <a:ext cx="1590677" cy="808816"/>
          </a:xfrm>
          <a:prstGeom prst="rect">
            <a:avLst/>
          </a:prstGeom>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schemeClr val="bg1"/>
                </a:solidFill>
              </a:rPr>
              <a:t>Dynamic Access Provider</a:t>
            </a:r>
          </a:p>
        </p:txBody>
      </p:sp>
      <p:sp>
        <p:nvSpPr>
          <p:cNvPr id="29" name="Rectangle 28">
            <a:extLst>
              <a:ext uri="{FF2B5EF4-FFF2-40B4-BE49-F238E27FC236}">
                <a16:creationId xmlns:a16="http://schemas.microsoft.com/office/drawing/2014/main" id="{7E57C531-E883-CE4F-ACDE-225FE1E2933F}"/>
              </a:ext>
            </a:extLst>
          </p:cNvPr>
          <p:cNvSpPr/>
          <p:nvPr/>
        </p:nvSpPr>
        <p:spPr>
          <a:xfrm>
            <a:off x="4317407" y="3651606"/>
            <a:ext cx="1352550" cy="808816"/>
          </a:xfrm>
          <a:prstGeom prst="rect">
            <a:avLst/>
          </a:prstGeom>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schemeClr val="bg1"/>
                </a:solidFill>
              </a:rPr>
              <a:t>Central Credential Provider</a:t>
            </a:r>
          </a:p>
        </p:txBody>
      </p:sp>
      <p:sp>
        <p:nvSpPr>
          <p:cNvPr id="30" name="Rectangle 29">
            <a:extLst>
              <a:ext uri="{FF2B5EF4-FFF2-40B4-BE49-F238E27FC236}">
                <a16:creationId xmlns:a16="http://schemas.microsoft.com/office/drawing/2014/main" id="{B4A2A4A1-69DA-DE4B-98D2-7292B5A16126}"/>
              </a:ext>
            </a:extLst>
          </p:cNvPr>
          <p:cNvSpPr/>
          <p:nvPr/>
        </p:nvSpPr>
        <p:spPr>
          <a:xfrm>
            <a:off x="1051391" y="3651606"/>
            <a:ext cx="1352550" cy="808816"/>
          </a:xfrm>
          <a:prstGeom prst="rect">
            <a:avLst/>
          </a:prstGeom>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schemeClr val="bg1"/>
                </a:solidFill>
              </a:rPr>
              <a:t>Credential Provider</a:t>
            </a:r>
          </a:p>
        </p:txBody>
      </p:sp>
      <p:sp>
        <p:nvSpPr>
          <p:cNvPr id="31" name="Rectangle 30">
            <a:extLst>
              <a:ext uri="{FF2B5EF4-FFF2-40B4-BE49-F238E27FC236}">
                <a16:creationId xmlns:a16="http://schemas.microsoft.com/office/drawing/2014/main" id="{9129B643-F009-4F48-8B1B-9EF2899582D6}"/>
              </a:ext>
            </a:extLst>
          </p:cNvPr>
          <p:cNvSpPr/>
          <p:nvPr/>
        </p:nvSpPr>
        <p:spPr>
          <a:xfrm>
            <a:off x="2489670" y="3651606"/>
            <a:ext cx="1352550" cy="808816"/>
          </a:xfrm>
          <a:prstGeom prst="rect">
            <a:avLst/>
          </a:prstGeom>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schemeClr val="bg1"/>
                </a:solidFill>
              </a:rPr>
              <a:t>App Server Credential Provider</a:t>
            </a:r>
          </a:p>
        </p:txBody>
      </p:sp>
      <p:cxnSp>
        <p:nvCxnSpPr>
          <p:cNvPr id="32" name="Straight Arrow Connector 31">
            <a:extLst>
              <a:ext uri="{FF2B5EF4-FFF2-40B4-BE49-F238E27FC236}">
                <a16:creationId xmlns:a16="http://schemas.microsoft.com/office/drawing/2014/main" id="{104CA244-22AF-7348-A306-7E6D00835394}"/>
              </a:ext>
            </a:extLst>
          </p:cNvPr>
          <p:cNvCxnSpPr>
            <a:cxnSpLocks/>
            <a:endCxn id="28" idx="3"/>
          </p:cNvCxnSpPr>
          <p:nvPr/>
        </p:nvCxnSpPr>
        <p:spPr>
          <a:xfrm flipH="1">
            <a:off x="7346362" y="4056014"/>
            <a:ext cx="1741894" cy="0"/>
          </a:xfrm>
          <a:prstGeom prst="straightConnector1">
            <a:avLst/>
          </a:prstGeom>
          <a:ln>
            <a:solidFill>
              <a:schemeClr val="accent1"/>
            </a:solidFill>
            <a:prstDash val="sysDot"/>
            <a:tailEnd type="triangle"/>
          </a:ln>
        </p:spPr>
        <p:style>
          <a:lnRef idx="2">
            <a:schemeClr val="accent1"/>
          </a:lnRef>
          <a:fillRef idx="0">
            <a:schemeClr val="accent1"/>
          </a:fillRef>
          <a:effectRef idx="1">
            <a:schemeClr val="accent1"/>
          </a:effectRef>
          <a:fontRef idx="minor">
            <a:schemeClr val="tx1"/>
          </a:fontRef>
        </p:style>
      </p:cxnSp>
      <p:cxnSp>
        <p:nvCxnSpPr>
          <p:cNvPr id="33" name="Connector: Elbow 14">
            <a:extLst>
              <a:ext uri="{FF2B5EF4-FFF2-40B4-BE49-F238E27FC236}">
                <a16:creationId xmlns:a16="http://schemas.microsoft.com/office/drawing/2014/main" id="{8B419585-F582-A54A-83DF-CA0B750F8543}"/>
              </a:ext>
            </a:extLst>
          </p:cNvPr>
          <p:cNvCxnSpPr>
            <a:stCxn id="27" idx="2"/>
            <a:endCxn id="29" idx="0"/>
          </p:cNvCxnSpPr>
          <p:nvPr/>
        </p:nvCxnSpPr>
        <p:spPr>
          <a:xfrm rot="16200000" flipH="1">
            <a:off x="4365424" y="3023348"/>
            <a:ext cx="451926" cy="804589"/>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4" name="Connector: Elbow 15">
            <a:extLst>
              <a:ext uri="{FF2B5EF4-FFF2-40B4-BE49-F238E27FC236}">
                <a16:creationId xmlns:a16="http://schemas.microsoft.com/office/drawing/2014/main" id="{524C8191-DE18-6D40-BDD8-C3B8D1F8FC56}"/>
              </a:ext>
            </a:extLst>
          </p:cNvPr>
          <p:cNvCxnSpPr>
            <a:cxnSpLocks/>
            <a:stCxn id="27" idx="2"/>
            <a:endCxn id="28" idx="0"/>
          </p:cNvCxnSpPr>
          <p:nvPr/>
        </p:nvCxnSpPr>
        <p:spPr>
          <a:xfrm rot="16200000" flipH="1">
            <a:off x="5144095" y="2244677"/>
            <a:ext cx="451926" cy="2361931"/>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5" name="Connector: Elbow 20">
            <a:extLst>
              <a:ext uri="{FF2B5EF4-FFF2-40B4-BE49-F238E27FC236}">
                <a16:creationId xmlns:a16="http://schemas.microsoft.com/office/drawing/2014/main" id="{919DA259-4DE7-1849-9441-810E159B1B12}"/>
              </a:ext>
            </a:extLst>
          </p:cNvPr>
          <p:cNvCxnSpPr>
            <a:cxnSpLocks/>
            <a:stCxn id="27" idx="2"/>
            <a:endCxn id="31" idx="0"/>
          </p:cNvCxnSpPr>
          <p:nvPr/>
        </p:nvCxnSpPr>
        <p:spPr>
          <a:xfrm rot="5400000">
            <a:off x="3451556" y="2914069"/>
            <a:ext cx="451926" cy="1023148"/>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6" name="Connector: Elbow 23">
            <a:extLst>
              <a:ext uri="{FF2B5EF4-FFF2-40B4-BE49-F238E27FC236}">
                <a16:creationId xmlns:a16="http://schemas.microsoft.com/office/drawing/2014/main" id="{873E5EA6-AB3C-D842-B57E-7B726CCDA4E1}"/>
              </a:ext>
            </a:extLst>
          </p:cNvPr>
          <p:cNvCxnSpPr>
            <a:cxnSpLocks/>
            <a:stCxn id="27" idx="2"/>
            <a:endCxn id="30" idx="0"/>
          </p:cNvCxnSpPr>
          <p:nvPr/>
        </p:nvCxnSpPr>
        <p:spPr>
          <a:xfrm rot="5400000">
            <a:off x="2732417" y="2194930"/>
            <a:ext cx="451926" cy="2461427"/>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sp>
        <p:nvSpPr>
          <p:cNvPr id="37" name="Rectangle 36">
            <a:extLst>
              <a:ext uri="{FF2B5EF4-FFF2-40B4-BE49-F238E27FC236}">
                <a16:creationId xmlns:a16="http://schemas.microsoft.com/office/drawing/2014/main" id="{62871DC8-1705-9146-A897-157A05423110}"/>
              </a:ext>
            </a:extLst>
          </p:cNvPr>
          <p:cNvSpPr/>
          <p:nvPr/>
        </p:nvSpPr>
        <p:spPr>
          <a:xfrm>
            <a:off x="5966308" y="4525731"/>
            <a:ext cx="1226593" cy="738664"/>
          </a:xfrm>
          <a:prstGeom prst="rect">
            <a:avLst/>
          </a:prstGeom>
        </p:spPr>
        <p:txBody>
          <a:bodyPr wrap="square">
            <a:spAutoFit/>
          </a:bodyPr>
          <a:lstStyle/>
          <a:p>
            <a:pPr algn="ctr"/>
            <a:r>
              <a:rPr lang="en-US" sz="1400" b="1" err="1">
                <a:solidFill>
                  <a:schemeClr val="tx1">
                    <a:lumMod val="50000"/>
                    <a:lumOff val="50000"/>
                  </a:schemeClr>
                </a:solidFill>
              </a:rPr>
              <a:t>Devops</a:t>
            </a:r>
            <a:r>
              <a:rPr lang="en-US" sz="1400" b="1">
                <a:solidFill>
                  <a:schemeClr val="tx1">
                    <a:lumMod val="50000"/>
                    <a:lumOff val="50000"/>
                  </a:schemeClr>
                </a:solidFill>
              </a:rPr>
              <a:t>, Cloud and Containers</a:t>
            </a:r>
            <a:endParaRPr lang="en-US" sz="1400">
              <a:solidFill>
                <a:schemeClr val="tx1">
                  <a:lumMod val="50000"/>
                  <a:lumOff val="50000"/>
                </a:schemeClr>
              </a:solidFill>
            </a:endParaRPr>
          </a:p>
        </p:txBody>
      </p:sp>
      <p:sp>
        <p:nvSpPr>
          <p:cNvPr id="38" name="Rectangle 37">
            <a:extLst>
              <a:ext uri="{FF2B5EF4-FFF2-40B4-BE49-F238E27FC236}">
                <a16:creationId xmlns:a16="http://schemas.microsoft.com/office/drawing/2014/main" id="{91D4B8E3-85F9-2043-ABB4-EBA2CEB32F86}"/>
              </a:ext>
            </a:extLst>
          </p:cNvPr>
          <p:cNvSpPr/>
          <p:nvPr/>
        </p:nvSpPr>
        <p:spPr>
          <a:xfrm>
            <a:off x="4426432" y="4543016"/>
            <a:ext cx="1226593" cy="738664"/>
          </a:xfrm>
          <a:prstGeom prst="rect">
            <a:avLst/>
          </a:prstGeom>
        </p:spPr>
        <p:txBody>
          <a:bodyPr wrap="square">
            <a:spAutoFit/>
          </a:bodyPr>
          <a:lstStyle/>
          <a:p>
            <a:pPr algn="ctr"/>
            <a:r>
              <a:rPr lang="en-US" sz="1400" b="1" dirty="0">
                <a:solidFill>
                  <a:schemeClr val="tx1">
                    <a:lumMod val="50000"/>
                    <a:lumOff val="50000"/>
                  </a:schemeClr>
                </a:solidFill>
              </a:rPr>
              <a:t>Windows/</a:t>
            </a:r>
            <a:br>
              <a:rPr lang="en-US" sz="1400" b="1" dirty="0">
                <a:solidFill>
                  <a:schemeClr val="tx1">
                    <a:lumMod val="50000"/>
                    <a:lumOff val="50000"/>
                  </a:schemeClr>
                </a:solidFill>
              </a:rPr>
            </a:br>
            <a:r>
              <a:rPr lang="en-US" sz="1400" b="1" dirty="0">
                <a:solidFill>
                  <a:schemeClr val="tx1">
                    <a:lumMod val="50000"/>
                    <a:lumOff val="50000"/>
                  </a:schemeClr>
                </a:solidFill>
              </a:rPr>
              <a:t>*nix</a:t>
            </a:r>
          </a:p>
          <a:p>
            <a:pPr algn="ctr"/>
            <a:r>
              <a:rPr lang="en-US" sz="1400" b="1" dirty="0">
                <a:solidFill>
                  <a:schemeClr val="tx1">
                    <a:lumMod val="50000"/>
                    <a:lumOff val="50000"/>
                  </a:schemeClr>
                </a:solidFill>
              </a:rPr>
              <a:t>(agentless)</a:t>
            </a:r>
            <a:endParaRPr lang="en-US" sz="1400" dirty="0">
              <a:solidFill>
                <a:schemeClr val="tx1">
                  <a:lumMod val="50000"/>
                  <a:lumOff val="50000"/>
                </a:schemeClr>
              </a:solidFill>
            </a:endParaRPr>
          </a:p>
        </p:txBody>
      </p:sp>
      <p:sp>
        <p:nvSpPr>
          <p:cNvPr id="39" name="Rectangle 38">
            <a:extLst>
              <a:ext uri="{FF2B5EF4-FFF2-40B4-BE49-F238E27FC236}">
                <a16:creationId xmlns:a16="http://schemas.microsoft.com/office/drawing/2014/main" id="{89CCB63E-58D2-7C4B-B6E1-3DB7A4BD9424}"/>
              </a:ext>
            </a:extLst>
          </p:cNvPr>
          <p:cNvSpPr/>
          <p:nvPr/>
        </p:nvSpPr>
        <p:spPr>
          <a:xfrm>
            <a:off x="2615627" y="4543016"/>
            <a:ext cx="1226593" cy="738664"/>
          </a:xfrm>
          <a:prstGeom prst="rect">
            <a:avLst/>
          </a:prstGeom>
        </p:spPr>
        <p:txBody>
          <a:bodyPr wrap="square">
            <a:spAutoFit/>
          </a:bodyPr>
          <a:lstStyle/>
          <a:p>
            <a:pPr algn="ctr"/>
            <a:r>
              <a:rPr lang="en-US" sz="1400" b="1">
                <a:solidFill>
                  <a:schemeClr val="tx1">
                    <a:lumMod val="50000"/>
                    <a:lumOff val="50000"/>
                  </a:schemeClr>
                </a:solidFill>
              </a:rPr>
              <a:t>Application Servers (agent)</a:t>
            </a:r>
            <a:endParaRPr lang="en-US" sz="1400">
              <a:solidFill>
                <a:schemeClr val="tx1">
                  <a:lumMod val="50000"/>
                  <a:lumOff val="50000"/>
                </a:schemeClr>
              </a:solidFill>
            </a:endParaRPr>
          </a:p>
        </p:txBody>
      </p:sp>
      <p:sp>
        <p:nvSpPr>
          <p:cNvPr id="40" name="Rectangle 39">
            <a:extLst>
              <a:ext uri="{FF2B5EF4-FFF2-40B4-BE49-F238E27FC236}">
                <a16:creationId xmlns:a16="http://schemas.microsoft.com/office/drawing/2014/main" id="{13C014E0-94B9-7443-A3E5-3E8205F2A436}"/>
              </a:ext>
            </a:extLst>
          </p:cNvPr>
          <p:cNvSpPr/>
          <p:nvPr/>
        </p:nvSpPr>
        <p:spPr>
          <a:xfrm>
            <a:off x="1177360" y="4543016"/>
            <a:ext cx="1226593" cy="738664"/>
          </a:xfrm>
          <a:prstGeom prst="rect">
            <a:avLst/>
          </a:prstGeom>
        </p:spPr>
        <p:txBody>
          <a:bodyPr wrap="square">
            <a:spAutoFit/>
          </a:bodyPr>
          <a:lstStyle/>
          <a:p>
            <a:pPr algn="ctr"/>
            <a:r>
              <a:rPr lang="en-US" sz="1400" b="1">
                <a:solidFill>
                  <a:schemeClr val="tx1">
                    <a:lumMod val="50000"/>
                    <a:lumOff val="50000"/>
                  </a:schemeClr>
                </a:solidFill>
              </a:rPr>
              <a:t>Windows/ *nix / </a:t>
            </a:r>
            <a:r>
              <a:rPr lang="en-US" sz="1400" b="1" err="1">
                <a:solidFill>
                  <a:schemeClr val="tx1">
                    <a:lumMod val="50000"/>
                    <a:lumOff val="50000"/>
                  </a:schemeClr>
                </a:solidFill>
              </a:rPr>
              <a:t>zOS</a:t>
            </a:r>
            <a:endParaRPr lang="en-US" sz="1400" b="1">
              <a:solidFill>
                <a:schemeClr val="tx1">
                  <a:lumMod val="50000"/>
                  <a:lumOff val="50000"/>
                </a:schemeClr>
              </a:solidFill>
            </a:endParaRPr>
          </a:p>
          <a:p>
            <a:pPr algn="ctr"/>
            <a:r>
              <a:rPr lang="en-US" sz="1400" b="1">
                <a:solidFill>
                  <a:schemeClr val="tx1">
                    <a:lumMod val="50000"/>
                    <a:lumOff val="50000"/>
                  </a:schemeClr>
                </a:solidFill>
              </a:rPr>
              <a:t>(agent)</a:t>
            </a:r>
            <a:endParaRPr lang="en-US" sz="1400">
              <a:solidFill>
                <a:schemeClr val="tx1">
                  <a:lumMod val="50000"/>
                  <a:lumOff val="50000"/>
                </a:schemeClr>
              </a:solidFill>
            </a:endParaRPr>
          </a:p>
        </p:txBody>
      </p:sp>
      <p:pic>
        <p:nvPicPr>
          <p:cNvPr id="41" name="Shape 583">
            <a:extLst>
              <a:ext uri="{FF2B5EF4-FFF2-40B4-BE49-F238E27FC236}">
                <a16:creationId xmlns:a16="http://schemas.microsoft.com/office/drawing/2014/main" id="{32227E02-B754-D345-94B7-B2256BFCE51B}"/>
              </a:ext>
            </a:extLst>
          </p:cNvPr>
          <p:cNvPicPr preferRelativeResize="0"/>
          <p:nvPr/>
        </p:nvPicPr>
        <p:blipFill>
          <a:blip r:embed="rId3">
            <a:extLst>
              <a:ext uri="{96DAC541-7B7A-43D3-8B79-37D633B846F1}">
                <asvg:svgBlip xmlns:asvg="http://schemas.microsoft.com/office/drawing/2016/SVG/main" r:embed="rId4"/>
              </a:ext>
            </a:extLst>
          </a:blip>
          <a:stretch>
            <a:fillRect/>
          </a:stretch>
        </p:blipFill>
        <p:spPr>
          <a:xfrm>
            <a:off x="9168812" y="4729846"/>
            <a:ext cx="1228147" cy="442133"/>
          </a:xfrm>
          <a:prstGeom prst="rect">
            <a:avLst/>
          </a:prstGeom>
          <a:noFill/>
          <a:ln>
            <a:noFill/>
          </a:ln>
        </p:spPr>
      </p:pic>
      <p:pic>
        <p:nvPicPr>
          <p:cNvPr id="42" name="Picture 41">
            <a:extLst>
              <a:ext uri="{FF2B5EF4-FFF2-40B4-BE49-F238E27FC236}">
                <a16:creationId xmlns:a16="http://schemas.microsoft.com/office/drawing/2014/main" id="{04503132-CF09-1843-B068-6ECA722F4E2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26732" y="3466742"/>
            <a:ext cx="1263104" cy="1263104"/>
          </a:xfrm>
          <a:prstGeom prst="rect">
            <a:avLst/>
          </a:prstGeom>
        </p:spPr>
      </p:pic>
      <p:sp>
        <p:nvSpPr>
          <p:cNvPr id="43" name="Title 2">
            <a:extLst>
              <a:ext uri="{FF2B5EF4-FFF2-40B4-BE49-F238E27FC236}">
                <a16:creationId xmlns:a16="http://schemas.microsoft.com/office/drawing/2014/main" id="{C4AC7B22-5B66-CD45-9497-C8A736A981A0}"/>
              </a:ext>
            </a:extLst>
          </p:cNvPr>
          <p:cNvSpPr>
            <a:spLocks noGrp="1"/>
          </p:cNvSpPr>
          <p:nvPr>
            <p:ph type="title"/>
          </p:nvPr>
        </p:nvSpPr>
        <p:spPr>
          <a:xfrm>
            <a:off x="349759" y="320660"/>
            <a:ext cx="11544822" cy="402352"/>
          </a:xfrm>
        </p:spPr>
        <p:txBody>
          <a:bodyPr>
            <a:normAutofit fontScale="90000"/>
          </a:bodyPr>
          <a:lstStyle/>
          <a:p>
            <a:r>
              <a:rPr lang="en-US" cap="none" dirty="0"/>
              <a:t>Secrets Management</a:t>
            </a:r>
            <a:endParaRPr lang="en-US" dirty="0"/>
          </a:p>
        </p:txBody>
      </p:sp>
      <p:sp>
        <p:nvSpPr>
          <p:cNvPr id="44" name="Title 2">
            <a:extLst>
              <a:ext uri="{FF2B5EF4-FFF2-40B4-BE49-F238E27FC236}">
                <a16:creationId xmlns:a16="http://schemas.microsoft.com/office/drawing/2014/main" id="{524AF9EB-C191-6F4E-A94D-C02F79A16077}"/>
              </a:ext>
            </a:extLst>
          </p:cNvPr>
          <p:cNvSpPr txBox="1">
            <a:spLocks/>
          </p:cNvSpPr>
          <p:nvPr/>
        </p:nvSpPr>
        <p:spPr>
          <a:xfrm>
            <a:off x="349759" y="827073"/>
            <a:ext cx="11544822" cy="402352"/>
          </a:xfrm>
          <a:prstGeom prst="rect">
            <a:avLst/>
          </a:prstGeom>
        </p:spPr>
        <p:txBody>
          <a:bodyPr vert="horz" lIns="0" tIns="0" rIns="0" bIns="0" rtlCol="0" anchor="b">
            <a:normAutofit/>
          </a:bodyPr>
          <a:lstStyle>
            <a:lvl1pPr algn="l" defTabSz="914400" rtl="0" eaLnBrk="1" latinLnBrk="0" hangingPunct="1">
              <a:lnSpc>
                <a:spcPct val="90000"/>
              </a:lnSpc>
              <a:spcBef>
                <a:spcPct val="0"/>
              </a:spcBef>
              <a:buNone/>
              <a:defRPr lang="en-US" sz="2800" b="1" i="0" kern="1200" cap="all" baseline="0" dirty="0">
                <a:solidFill>
                  <a:srgbClr val="0F2233"/>
                </a:solidFill>
                <a:latin typeface="Arial" charset="0"/>
                <a:ea typeface="Arial" charset="0"/>
                <a:cs typeface="Arial" charset="0"/>
              </a:defRPr>
            </a:lvl1pPr>
          </a:lstStyle>
          <a:p>
            <a:r>
              <a:rPr lang="en-US" sz="2000" cap="none" dirty="0"/>
              <a:t>From mainframe to microservices</a:t>
            </a:r>
            <a:endParaRPr lang="en-US" sz="2000" dirty="0"/>
          </a:p>
        </p:txBody>
      </p:sp>
    </p:spTree>
    <p:extLst>
      <p:ext uri="{BB962C8B-B14F-4D97-AF65-F5344CB8AC3E}">
        <p14:creationId xmlns:p14="http://schemas.microsoft.com/office/powerpoint/2010/main" val="13382355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3368526" y="548817"/>
            <a:ext cx="5420132" cy="2026411"/>
            <a:chOff x="-5714374" y="-3196122"/>
            <a:chExt cx="9215268" cy="3445287"/>
          </a:xfrm>
        </p:grpSpPr>
        <p:pic>
          <p:nvPicPr>
            <p:cNvPr id="2050" name="Picture 2" descr="Tomcat Ho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72169" y="-1969462"/>
              <a:ext cx="1228725" cy="8763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WEBLOGIC"/>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714374" y="-3196122"/>
              <a:ext cx="3445287" cy="3445287"/>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mage result for webspher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343736" y="-2106384"/>
              <a:ext cx="2473992" cy="1384364"/>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Image result for jboss"/>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36216" y="-2012092"/>
              <a:ext cx="1570802" cy="918930"/>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itle 1"/>
          <p:cNvSpPr>
            <a:spLocks noGrp="1"/>
          </p:cNvSpPr>
          <p:nvPr>
            <p:ph type="title"/>
          </p:nvPr>
        </p:nvSpPr>
        <p:spPr/>
        <p:txBody>
          <a:bodyPr/>
          <a:lstStyle/>
          <a:p>
            <a:r>
              <a:rPr lang="en-US" dirty="0"/>
              <a:t>Application Server Credential Provider</a:t>
            </a:r>
          </a:p>
        </p:txBody>
      </p:sp>
      <p:sp>
        <p:nvSpPr>
          <p:cNvPr id="24" name="TextBox 23"/>
          <p:cNvSpPr txBox="1"/>
          <p:nvPr/>
        </p:nvSpPr>
        <p:spPr>
          <a:xfrm>
            <a:off x="8220422" y="5756429"/>
            <a:ext cx="2040017" cy="313050"/>
          </a:xfrm>
          <a:prstGeom prst="rect">
            <a:avLst/>
          </a:prstGeom>
          <a:noFill/>
        </p:spPr>
        <p:txBody>
          <a:bodyPr wrap="square" lIns="96661" tIns="48331" rIns="96661" bIns="48331" rtlCol="1">
            <a:spAutoFit/>
          </a:bodyPr>
          <a:lstStyle/>
          <a:p>
            <a:pPr algn="ctr"/>
            <a:r>
              <a:rPr lang="en-US" sz="1400" b="1" dirty="0">
                <a:solidFill>
                  <a:srgbClr val="565756"/>
                </a:solidFill>
                <a:latin typeface="Arial" panose="020B0604020202020204" pitchFamily="34" charset="0"/>
                <a:cs typeface="Arial" panose="020B0604020202020204" pitchFamily="34" charset="0"/>
              </a:rPr>
              <a:t>CyberArk Vault</a:t>
            </a:r>
            <a:endParaRPr lang="he-IL" sz="1400" b="1" dirty="0">
              <a:solidFill>
                <a:srgbClr val="565756"/>
              </a:solidFill>
              <a:latin typeface="Arial" panose="020B0604020202020204" pitchFamily="34" charset="0"/>
              <a:cs typeface="Arial" panose="020B0604020202020204" pitchFamily="34" charset="0"/>
            </a:endParaRPr>
          </a:p>
        </p:txBody>
      </p:sp>
      <p:pic>
        <p:nvPicPr>
          <p:cNvPr id="25" name="Picture 24"/>
          <p:cNvPicPr>
            <a:picLocks noChangeAspect="1"/>
          </p:cNvPicPr>
          <p:nvPr/>
        </p:nvPicPr>
        <p:blipFill rotWithShape="1">
          <a:blip r:embed="rId10"/>
          <a:srcRect l="4104" t="5534" r="5450"/>
          <a:stretch/>
        </p:blipFill>
        <p:spPr>
          <a:xfrm>
            <a:off x="8752162" y="4694575"/>
            <a:ext cx="976537" cy="990908"/>
          </a:xfrm>
          <a:prstGeom prst="rect">
            <a:avLst/>
          </a:prstGeom>
        </p:spPr>
      </p:pic>
      <p:sp>
        <p:nvSpPr>
          <p:cNvPr id="27" name="TextBox 26"/>
          <p:cNvSpPr txBox="1"/>
          <p:nvPr/>
        </p:nvSpPr>
        <p:spPr>
          <a:xfrm>
            <a:off x="2043985" y="2987997"/>
            <a:ext cx="2040017" cy="313050"/>
          </a:xfrm>
          <a:prstGeom prst="rect">
            <a:avLst/>
          </a:prstGeom>
          <a:noFill/>
        </p:spPr>
        <p:txBody>
          <a:bodyPr wrap="square" lIns="96661" tIns="48331" rIns="96661" bIns="48331" rtlCol="1">
            <a:spAutoFit/>
          </a:bodyPr>
          <a:lstStyle/>
          <a:p>
            <a:pPr algn="ctr"/>
            <a:r>
              <a:rPr lang="en-US" sz="1400" b="1" dirty="0">
                <a:solidFill>
                  <a:srgbClr val="565756"/>
                </a:solidFill>
                <a:latin typeface="Arial" panose="020B0604020202020204" pitchFamily="34" charset="0"/>
                <a:cs typeface="Arial" panose="020B0604020202020204" pitchFamily="34" charset="0"/>
              </a:rPr>
              <a:t>Client Application</a:t>
            </a:r>
            <a:endParaRPr lang="he-IL" sz="1400" b="1" dirty="0">
              <a:solidFill>
                <a:srgbClr val="565756"/>
              </a:solidFill>
              <a:latin typeface="Arial" panose="020B0604020202020204" pitchFamily="34" charset="0"/>
              <a:cs typeface="Arial" panose="020B0604020202020204" pitchFamily="34" charset="0"/>
            </a:endParaRPr>
          </a:p>
        </p:txBody>
      </p:sp>
      <p:sp>
        <p:nvSpPr>
          <p:cNvPr id="28" name="TextBox 27"/>
          <p:cNvSpPr txBox="1"/>
          <p:nvPr/>
        </p:nvSpPr>
        <p:spPr>
          <a:xfrm>
            <a:off x="2291781" y="5762151"/>
            <a:ext cx="1503935" cy="313050"/>
          </a:xfrm>
          <a:prstGeom prst="rect">
            <a:avLst/>
          </a:prstGeom>
          <a:noFill/>
        </p:spPr>
        <p:txBody>
          <a:bodyPr wrap="square" lIns="96661" tIns="48331" rIns="96661" bIns="48331" rtlCol="1">
            <a:spAutoFit/>
          </a:bodyPr>
          <a:lstStyle/>
          <a:p>
            <a:pPr algn="ctr"/>
            <a:r>
              <a:rPr lang="en-US" sz="1400" b="1" dirty="0">
                <a:solidFill>
                  <a:srgbClr val="565756"/>
                </a:solidFill>
                <a:latin typeface="Arial" panose="020B0604020202020204" pitchFamily="34" charset="0"/>
                <a:cs typeface="Arial" panose="020B0604020202020204" pitchFamily="34" charset="0"/>
              </a:rPr>
              <a:t>Datasource</a:t>
            </a:r>
            <a:endParaRPr lang="he-IL" sz="1400" b="1" dirty="0">
              <a:solidFill>
                <a:srgbClr val="565756"/>
              </a:solidFill>
              <a:latin typeface="Arial" panose="020B0604020202020204" pitchFamily="34" charset="0"/>
              <a:cs typeface="Arial" panose="020B0604020202020204" pitchFamily="34" charset="0"/>
            </a:endParaRPr>
          </a:p>
        </p:txBody>
      </p:sp>
      <p:pic>
        <p:nvPicPr>
          <p:cNvPr id="29" name="Picture 28"/>
          <p:cNvPicPr>
            <a:picLocks noChangeAspect="1"/>
          </p:cNvPicPr>
          <p:nvPr/>
        </p:nvPicPr>
        <p:blipFill>
          <a:blip r:embed="rId11"/>
          <a:stretch>
            <a:fillRect/>
          </a:stretch>
        </p:blipFill>
        <p:spPr>
          <a:xfrm>
            <a:off x="8788658" y="2057484"/>
            <a:ext cx="1022287" cy="1034677"/>
          </a:xfrm>
          <a:prstGeom prst="rect">
            <a:avLst/>
          </a:prstGeom>
        </p:spPr>
      </p:pic>
      <p:pic>
        <p:nvPicPr>
          <p:cNvPr id="30" name="Picture 29"/>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676992" y="2032214"/>
            <a:ext cx="583573" cy="351023"/>
          </a:xfrm>
          <a:prstGeom prst="rect">
            <a:avLst/>
          </a:prstGeom>
          <a:solidFill>
            <a:schemeClr val="bg1"/>
          </a:solidFill>
        </p:spPr>
      </p:pic>
      <p:pic>
        <p:nvPicPr>
          <p:cNvPr id="32" name="Picture 31"/>
          <p:cNvPicPr>
            <a:picLocks noChangeAspect="1"/>
          </p:cNvPicPr>
          <p:nvPr>
            <p:custDataLst>
              <p:tags r:id="rId1"/>
            </p:custDataLst>
          </p:nvPr>
        </p:nvPicPr>
        <p:blipFill>
          <a:blip r:embed="rId13">
            <a:extLst>
              <a:ext uri="{28A0092B-C50C-407E-A947-70E740481C1C}">
                <a14:useLocalDpi xmlns:a14="http://schemas.microsoft.com/office/drawing/2010/main" val="0"/>
              </a:ext>
            </a:extLst>
          </a:blip>
          <a:stretch>
            <a:fillRect/>
          </a:stretch>
        </p:blipFill>
        <p:spPr>
          <a:xfrm>
            <a:off x="2521470" y="4694576"/>
            <a:ext cx="1044557" cy="990528"/>
          </a:xfrm>
          <a:prstGeom prst="rect">
            <a:avLst/>
          </a:prstGeom>
        </p:spPr>
      </p:pic>
      <p:sp>
        <p:nvSpPr>
          <p:cNvPr id="38" name="code without password"/>
          <p:cNvSpPr>
            <a:spLocks noChangeArrowheads="1"/>
          </p:cNvSpPr>
          <p:nvPr/>
        </p:nvSpPr>
        <p:spPr bwMode="auto">
          <a:xfrm>
            <a:off x="4380009" y="4789570"/>
            <a:ext cx="3736564" cy="603697"/>
          </a:xfrm>
          <a:prstGeom prst="rect">
            <a:avLst/>
          </a:prstGeom>
          <a:solidFill>
            <a:schemeClr val="bg1"/>
          </a:solidFill>
          <a:ln w="28575">
            <a:solidFill>
              <a:srgbClr val="52B722"/>
            </a:solidFill>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eaLnBrk="0" fontAlgn="base" hangingPunct="0">
              <a:spcBef>
                <a:spcPct val="0"/>
              </a:spcBef>
              <a:spcAft>
                <a:spcPct val="0"/>
              </a:spcAft>
            </a:pPr>
            <a:r>
              <a:rPr lang="en-US" sz="1200" b="1" dirty="0">
                <a:solidFill>
                  <a:schemeClr val="tx1"/>
                </a:solidFill>
                <a:latin typeface="Arial" panose="020B0604020202020204" pitchFamily="34" charset="0"/>
                <a:cs typeface="Arial" panose="020B0604020202020204" pitchFamily="34" charset="0"/>
              </a:rPr>
              <a:t>Username = </a:t>
            </a:r>
            <a:r>
              <a:rPr lang="en-US" sz="1200" b="1" dirty="0" err="1">
                <a:solidFill>
                  <a:srgbClr val="52B722"/>
                </a:solidFill>
                <a:latin typeface="Arial" panose="020B0604020202020204" pitchFamily="34" charset="0"/>
                <a:cs typeface="Arial" panose="020B0604020202020204" pitchFamily="34" charset="0"/>
              </a:rPr>
              <a:t>GetUserName</a:t>
            </a:r>
            <a:r>
              <a:rPr lang="en-US" sz="1200" b="1" dirty="0">
                <a:solidFill>
                  <a:srgbClr val="52B722"/>
                </a:solidFill>
                <a:latin typeface="Arial" panose="020B0604020202020204" pitchFamily="34" charset="0"/>
                <a:cs typeface="Arial" panose="020B0604020202020204" pitchFamily="34" charset="0"/>
              </a:rPr>
              <a:t>()</a:t>
            </a:r>
          </a:p>
          <a:p>
            <a:pPr algn="ctr" eaLnBrk="0" fontAlgn="base" hangingPunct="0">
              <a:spcBef>
                <a:spcPct val="0"/>
              </a:spcBef>
              <a:spcAft>
                <a:spcPct val="0"/>
              </a:spcAft>
            </a:pPr>
            <a:r>
              <a:rPr lang="en-US" sz="1200" b="1" dirty="0">
                <a:solidFill>
                  <a:schemeClr val="tx1"/>
                </a:solidFill>
                <a:latin typeface="Arial" panose="020B0604020202020204" pitchFamily="34" charset="0"/>
                <a:cs typeface="Arial" panose="020B0604020202020204" pitchFamily="34" charset="0"/>
              </a:rPr>
              <a:t>Password = </a:t>
            </a:r>
            <a:r>
              <a:rPr lang="en-US" sz="1200" b="1" dirty="0" err="1">
                <a:solidFill>
                  <a:srgbClr val="52B722"/>
                </a:solidFill>
                <a:latin typeface="Arial" panose="020B0604020202020204" pitchFamily="34" charset="0"/>
                <a:cs typeface="Arial" panose="020B0604020202020204" pitchFamily="34" charset="0"/>
              </a:rPr>
              <a:t>GetPassword</a:t>
            </a:r>
            <a:r>
              <a:rPr lang="en-US" sz="1200" b="1" dirty="0">
                <a:solidFill>
                  <a:srgbClr val="52B722"/>
                </a:solidFill>
                <a:latin typeface="Arial" panose="020B0604020202020204" pitchFamily="34" charset="0"/>
                <a:cs typeface="Arial" panose="020B0604020202020204" pitchFamily="34" charset="0"/>
              </a:rPr>
              <a:t>()</a:t>
            </a:r>
          </a:p>
        </p:txBody>
      </p:sp>
      <p:cxnSp>
        <p:nvCxnSpPr>
          <p:cNvPr id="39" name="Straight Arrow Connector 38"/>
          <p:cNvCxnSpPr/>
          <p:nvPr/>
        </p:nvCxnSpPr>
        <p:spPr>
          <a:xfrm>
            <a:off x="9079892" y="3315359"/>
            <a:ext cx="0" cy="1227392"/>
          </a:xfrm>
          <a:prstGeom prst="straightConnector1">
            <a:avLst/>
          </a:prstGeom>
          <a:ln>
            <a:solidFill>
              <a:schemeClr val="accent1"/>
            </a:solidFill>
            <a:prstDash val="sysDash"/>
            <a:tailEnd type="triangle" w="lg" len="lg"/>
          </a:ln>
        </p:spPr>
        <p:style>
          <a:lnRef idx="2">
            <a:schemeClr val="accent1"/>
          </a:lnRef>
          <a:fillRef idx="0">
            <a:schemeClr val="accent1"/>
          </a:fillRef>
          <a:effectRef idx="1">
            <a:schemeClr val="accent1"/>
          </a:effectRef>
          <a:fontRef idx="minor">
            <a:schemeClr val="tx1"/>
          </a:fontRef>
        </p:style>
      </p:cxnSp>
      <p:cxnSp>
        <p:nvCxnSpPr>
          <p:cNvPr id="45" name="Straight Arrow Connector 44"/>
          <p:cNvCxnSpPr/>
          <p:nvPr/>
        </p:nvCxnSpPr>
        <p:spPr>
          <a:xfrm>
            <a:off x="6793371" y="2424125"/>
            <a:ext cx="1757963" cy="5809"/>
          </a:xfrm>
          <a:prstGeom prst="straightConnector1">
            <a:avLst/>
          </a:prstGeom>
          <a:ln>
            <a:solidFill>
              <a:schemeClr val="accent1"/>
            </a:solidFill>
            <a:prstDash val="sysDash"/>
            <a:tailEnd type="triangle" w="lg" len="lg"/>
          </a:ln>
        </p:spPr>
        <p:style>
          <a:lnRef idx="2">
            <a:schemeClr val="accent1"/>
          </a:lnRef>
          <a:fillRef idx="0">
            <a:schemeClr val="accent1"/>
          </a:fillRef>
          <a:effectRef idx="1">
            <a:schemeClr val="accent1"/>
          </a:effectRef>
          <a:fontRef idx="minor">
            <a:schemeClr val="tx1"/>
          </a:fontRef>
        </p:style>
      </p:cxnSp>
      <p:sp>
        <p:nvSpPr>
          <p:cNvPr id="46" name="TextBox 45"/>
          <p:cNvSpPr txBox="1"/>
          <p:nvPr/>
        </p:nvSpPr>
        <p:spPr>
          <a:xfrm>
            <a:off x="7463529" y="2035057"/>
            <a:ext cx="401251" cy="496329"/>
          </a:xfrm>
          <a:prstGeom prst="rect">
            <a:avLst/>
          </a:prstGeom>
          <a:noFill/>
        </p:spPr>
        <p:txBody>
          <a:bodyPr wrap="none" rtlCol="0">
            <a:normAutofit/>
          </a:bodyPr>
          <a:lstStyle/>
          <a:p>
            <a:pPr algn="ctr"/>
            <a:r>
              <a:rPr lang="en-US" b="1" dirty="0"/>
              <a:t>API CALL</a:t>
            </a:r>
          </a:p>
        </p:txBody>
      </p:sp>
      <p:cxnSp>
        <p:nvCxnSpPr>
          <p:cNvPr id="51" name="Straight Arrow Connector 50"/>
          <p:cNvCxnSpPr/>
          <p:nvPr/>
        </p:nvCxnSpPr>
        <p:spPr>
          <a:xfrm flipV="1">
            <a:off x="9392925" y="3315359"/>
            <a:ext cx="0" cy="1223024"/>
          </a:xfrm>
          <a:prstGeom prst="straightConnector1">
            <a:avLst/>
          </a:prstGeom>
          <a:ln>
            <a:solidFill>
              <a:schemeClr val="accent1"/>
            </a:solidFill>
            <a:prstDash val="sysDash"/>
            <a:tailEnd type="triangle" w="lg" len="lg"/>
          </a:ln>
        </p:spPr>
        <p:style>
          <a:lnRef idx="2">
            <a:schemeClr val="accent1"/>
          </a:lnRef>
          <a:fillRef idx="0">
            <a:schemeClr val="accent1"/>
          </a:fillRef>
          <a:effectRef idx="1">
            <a:schemeClr val="accent1"/>
          </a:effectRef>
          <a:fontRef idx="minor">
            <a:schemeClr val="tx1"/>
          </a:fontRef>
        </p:style>
      </p:cxnSp>
      <p:cxnSp>
        <p:nvCxnSpPr>
          <p:cNvPr id="52" name="Straight Arrow Connector 51"/>
          <p:cNvCxnSpPr/>
          <p:nvPr/>
        </p:nvCxnSpPr>
        <p:spPr>
          <a:xfrm flipH="1">
            <a:off x="6753981" y="2681699"/>
            <a:ext cx="1760051" cy="0"/>
          </a:xfrm>
          <a:prstGeom prst="straightConnector1">
            <a:avLst/>
          </a:prstGeom>
          <a:ln>
            <a:solidFill>
              <a:schemeClr val="accent1"/>
            </a:solidFill>
            <a:prstDash val="sysDash"/>
            <a:tailEnd type="triangle" w="lg" len="lg"/>
          </a:ln>
        </p:spPr>
        <p:style>
          <a:lnRef idx="2">
            <a:schemeClr val="accent1"/>
          </a:lnRef>
          <a:fillRef idx="0">
            <a:schemeClr val="accent1"/>
          </a:fillRef>
          <a:effectRef idx="1">
            <a:schemeClr val="accent1"/>
          </a:effectRef>
          <a:fontRef idx="minor">
            <a:schemeClr val="tx1"/>
          </a:fontRef>
        </p:style>
      </p:cxnSp>
      <p:sp>
        <p:nvSpPr>
          <p:cNvPr id="54" name="Rectangle 53"/>
          <p:cNvSpPr/>
          <p:nvPr>
            <p:custDataLst>
              <p:tags r:id="rId2"/>
            </p:custDataLst>
          </p:nvPr>
        </p:nvSpPr>
        <p:spPr>
          <a:xfrm>
            <a:off x="2104745" y="1073105"/>
            <a:ext cx="7947691" cy="2468880"/>
          </a:xfrm>
          <a:prstGeom prst="rect">
            <a:avLst/>
          </a:prstGeom>
          <a:noFill/>
          <a:ln w="28575">
            <a:solidFill>
              <a:schemeClr val="accent1"/>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21" name="Picture 25"/>
          <p:cNvPicPr>
            <a:picLocks noChangeAspect="1" noChangeArrowheads="1"/>
          </p:cNvPicPr>
          <p:nvPr/>
        </p:nvPicPr>
        <p:blipFill>
          <a:blip r:embed="rId14" cstate="print">
            <a:extLst>
              <a:ext uri="{28A0092B-C50C-407E-A947-70E740481C1C}">
                <a14:useLocalDpi xmlns:a14="http://schemas.microsoft.com/office/drawing/2010/main" val="0"/>
              </a:ext>
            </a:extLst>
          </a:blip>
          <a:stretch>
            <a:fillRect/>
          </a:stretch>
        </p:blipFill>
        <p:spPr bwMode="auto">
          <a:xfrm>
            <a:off x="2578933" y="2139778"/>
            <a:ext cx="975665" cy="814277"/>
          </a:xfrm>
          <a:prstGeom prst="rect">
            <a:avLst/>
          </a:prstGeom>
          <a:noFill/>
        </p:spPr>
      </p:pic>
      <p:sp>
        <p:nvSpPr>
          <p:cNvPr id="33" name="Right Arrow 32"/>
          <p:cNvSpPr/>
          <p:nvPr/>
        </p:nvSpPr>
        <p:spPr>
          <a:xfrm rot="5400000">
            <a:off x="2450781" y="3755963"/>
            <a:ext cx="1229313" cy="348107"/>
          </a:xfrm>
          <a:prstGeom prst="rightArrow">
            <a:avLst/>
          </a:prstGeom>
          <a:solidFill>
            <a:srgbClr val="52B72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8" name="TextBox 127"/>
          <p:cNvSpPr txBox="1"/>
          <p:nvPr/>
        </p:nvSpPr>
        <p:spPr>
          <a:xfrm>
            <a:off x="8823825" y="3007589"/>
            <a:ext cx="824267" cy="313050"/>
          </a:xfrm>
          <a:prstGeom prst="rect">
            <a:avLst/>
          </a:prstGeom>
          <a:noFill/>
        </p:spPr>
        <p:txBody>
          <a:bodyPr wrap="square" lIns="96661" tIns="48331" rIns="96661" bIns="48331" rtlCol="1">
            <a:spAutoFit/>
          </a:bodyPr>
          <a:lstStyle/>
          <a:p>
            <a:pPr algn="ctr"/>
            <a:r>
              <a:rPr lang="en-US" sz="1400" b="1" dirty="0">
                <a:solidFill>
                  <a:srgbClr val="565756"/>
                </a:solidFill>
                <a:latin typeface="Arial" panose="020B0604020202020204" pitchFamily="34" charset="0"/>
                <a:cs typeface="Arial" panose="020B0604020202020204" pitchFamily="34" charset="0"/>
              </a:rPr>
              <a:t>ASCP</a:t>
            </a:r>
            <a:endParaRPr lang="he-IL" sz="1400" b="1" dirty="0">
              <a:solidFill>
                <a:srgbClr val="565756"/>
              </a:solidFill>
              <a:latin typeface="Arial" panose="020B0604020202020204" pitchFamily="34" charset="0"/>
              <a:cs typeface="Arial" panose="020B0604020202020204" pitchFamily="34" charset="0"/>
            </a:endParaRPr>
          </a:p>
        </p:txBody>
      </p:sp>
      <p:pic>
        <p:nvPicPr>
          <p:cNvPr id="31" name="Picture 30"/>
          <p:cNvPicPr>
            <a:picLocks noChangeAspect="1"/>
          </p:cNvPicPr>
          <p:nvPr>
            <p:custDataLst>
              <p:tags r:id="rId3"/>
            </p:custDataLst>
          </p:nvPr>
        </p:nvPicPr>
        <p:blipFill>
          <a:blip r:embed="rId15" cstate="print">
            <a:extLst>
              <a:ext uri="{28A0092B-C50C-407E-A947-70E740481C1C}">
                <a14:useLocalDpi xmlns:a14="http://schemas.microsoft.com/office/drawing/2010/main" val="0"/>
              </a:ext>
            </a:extLst>
          </a:blip>
          <a:stretch>
            <a:fillRect/>
          </a:stretch>
        </p:blipFill>
        <p:spPr>
          <a:xfrm>
            <a:off x="5545992" y="2186960"/>
            <a:ext cx="1096323" cy="815347"/>
          </a:xfrm>
          <a:prstGeom prst="rect">
            <a:avLst/>
          </a:prstGeom>
        </p:spPr>
      </p:pic>
      <p:cxnSp>
        <p:nvCxnSpPr>
          <p:cNvPr id="34" name="Straight Arrow Connector 33"/>
          <p:cNvCxnSpPr/>
          <p:nvPr/>
        </p:nvCxnSpPr>
        <p:spPr>
          <a:xfrm>
            <a:off x="3710849" y="2415365"/>
            <a:ext cx="1757963" cy="5809"/>
          </a:xfrm>
          <a:prstGeom prst="straightConnector1">
            <a:avLst/>
          </a:prstGeom>
          <a:ln>
            <a:solidFill>
              <a:schemeClr val="accent1"/>
            </a:solidFill>
            <a:prstDash val="sysDash"/>
            <a:tailEnd type="triangle" w="lg" len="lg"/>
          </a:ln>
        </p:spPr>
        <p:style>
          <a:lnRef idx="2">
            <a:schemeClr val="accent1"/>
          </a:lnRef>
          <a:fillRef idx="0">
            <a:schemeClr val="accent1"/>
          </a:fillRef>
          <a:effectRef idx="1">
            <a:schemeClr val="accent1"/>
          </a:effectRef>
          <a:fontRef idx="minor">
            <a:schemeClr val="tx1"/>
          </a:fontRef>
        </p:style>
      </p:cxnSp>
      <p:cxnSp>
        <p:nvCxnSpPr>
          <p:cNvPr id="35" name="Straight Arrow Connector 34"/>
          <p:cNvCxnSpPr/>
          <p:nvPr/>
        </p:nvCxnSpPr>
        <p:spPr>
          <a:xfrm flipH="1">
            <a:off x="3671460" y="2672939"/>
            <a:ext cx="1760051" cy="0"/>
          </a:xfrm>
          <a:prstGeom prst="straightConnector1">
            <a:avLst/>
          </a:prstGeom>
          <a:ln>
            <a:solidFill>
              <a:schemeClr val="accent1"/>
            </a:solidFill>
            <a:prstDash val="sysDash"/>
            <a:tailEnd type="triangle" w="lg" len="lg"/>
          </a:ln>
        </p:spPr>
        <p:style>
          <a:lnRef idx="2">
            <a:schemeClr val="accent1"/>
          </a:lnRef>
          <a:fillRef idx="0">
            <a:schemeClr val="accent1"/>
          </a:fillRef>
          <a:effectRef idx="1">
            <a:schemeClr val="accent1"/>
          </a:effectRef>
          <a:fontRef idx="minor">
            <a:schemeClr val="tx1"/>
          </a:fontRef>
        </p:style>
      </p:cxnSp>
      <p:sp>
        <p:nvSpPr>
          <p:cNvPr id="36" name="TextBox 35"/>
          <p:cNvSpPr txBox="1"/>
          <p:nvPr/>
        </p:nvSpPr>
        <p:spPr>
          <a:xfrm>
            <a:off x="4380008" y="1991702"/>
            <a:ext cx="401251" cy="496329"/>
          </a:xfrm>
          <a:prstGeom prst="rect">
            <a:avLst/>
          </a:prstGeom>
          <a:noFill/>
        </p:spPr>
        <p:txBody>
          <a:bodyPr wrap="none" rtlCol="0">
            <a:normAutofit fontScale="85000" lnSpcReduction="20000"/>
          </a:bodyPr>
          <a:lstStyle/>
          <a:p>
            <a:pPr algn="ctr"/>
            <a:r>
              <a:rPr lang="en-US" b="1" dirty="0"/>
              <a:t>DATA SOURCE </a:t>
            </a:r>
          </a:p>
          <a:p>
            <a:pPr algn="ctr"/>
            <a:r>
              <a:rPr lang="en-US" b="1" dirty="0"/>
              <a:t>REFERENCE</a:t>
            </a:r>
          </a:p>
        </p:txBody>
      </p:sp>
      <p:sp>
        <p:nvSpPr>
          <p:cNvPr id="37" name="code without password"/>
          <p:cNvSpPr>
            <a:spLocks noChangeArrowheads="1"/>
          </p:cNvSpPr>
          <p:nvPr/>
        </p:nvSpPr>
        <p:spPr bwMode="auto">
          <a:xfrm>
            <a:off x="4380009" y="3896382"/>
            <a:ext cx="3736564" cy="675215"/>
          </a:xfrm>
          <a:prstGeom prst="rect">
            <a:avLst/>
          </a:prstGeom>
          <a:solidFill>
            <a:schemeClr val="bg1"/>
          </a:solidFill>
          <a:ln w="28575">
            <a:solidFill>
              <a:srgbClr val="52B722"/>
            </a:solidFill>
            <a:headEnd/>
            <a:tailEnd/>
          </a:ln>
        </p:spPr>
        <p:style>
          <a:lnRef idx="1">
            <a:schemeClr val="accent1"/>
          </a:lnRef>
          <a:fillRef idx="2">
            <a:schemeClr val="accent1"/>
          </a:fillRef>
          <a:effectRef idx="1">
            <a:schemeClr val="accent1"/>
          </a:effectRef>
          <a:fontRef idx="minor">
            <a:schemeClr val="dk1"/>
          </a:fontRef>
        </p:style>
        <p:txBody>
          <a:bodyPr wrap="none" anchor="ctr"/>
          <a:lstStyle/>
          <a:p>
            <a:pPr eaLnBrk="0" fontAlgn="base" hangingPunct="0">
              <a:spcBef>
                <a:spcPct val="0"/>
              </a:spcBef>
              <a:spcAft>
                <a:spcPct val="0"/>
              </a:spcAft>
            </a:pPr>
            <a:r>
              <a:rPr lang="en-US" sz="1067" b="1" dirty="0" err="1">
                <a:solidFill>
                  <a:schemeClr val="tx1"/>
                </a:solidFill>
                <a:latin typeface="Arial" panose="020B0604020202020204" pitchFamily="34" charset="0"/>
                <a:cs typeface="Arial" panose="020B0604020202020204" pitchFamily="34" charset="0"/>
              </a:rPr>
              <a:t>DataSource</a:t>
            </a:r>
            <a:r>
              <a:rPr lang="en-US" sz="1067" b="1" dirty="0">
                <a:solidFill>
                  <a:schemeClr val="tx1"/>
                </a:solidFill>
                <a:latin typeface="Arial" panose="020B0604020202020204" pitchFamily="34" charset="0"/>
                <a:cs typeface="Arial" panose="020B0604020202020204" pitchFamily="34" charset="0"/>
              </a:rPr>
              <a:t> </a:t>
            </a:r>
            <a:r>
              <a:rPr lang="en-US" sz="1067" b="1" dirty="0" err="1">
                <a:solidFill>
                  <a:schemeClr val="tx1"/>
                </a:solidFill>
                <a:latin typeface="Arial" panose="020B0604020202020204" pitchFamily="34" charset="0"/>
                <a:cs typeface="Arial" panose="020B0604020202020204" pitchFamily="34" charset="0"/>
              </a:rPr>
              <a:t>customerDataSource</a:t>
            </a:r>
            <a:r>
              <a:rPr lang="en-US" sz="1067" b="1" dirty="0">
                <a:solidFill>
                  <a:schemeClr val="tx1"/>
                </a:solidFill>
                <a:latin typeface="Arial" panose="020B0604020202020204" pitchFamily="34" charset="0"/>
                <a:cs typeface="Arial" panose="020B0604020202020204" pitchFamily="34" charset="0"/>
              </a:rPr>
              <a:t> = (</a:t>
            </a:r>
            <a:r>
              <a:rPr lang="en-US" sz="1067" b="1" dirty="0" err="1">
                <a:solidFill>
                  <a:schemeClr val="tx1"/>
                </a:solidFill>
                <a:latin typeface="Arial" panose="020B0604020202020204" pitchFamily="34" charset="0"/>
                <a:cs typeface="Arial" panose="020B0604020202020204" pitchFamily="34" charset="0"/>
              </a:rPr>
              <a:t>DataSource</a:t>
            </a:r>
            <a:r>
              <a:rPr lang="en-US" sz="1067" b="1" dirty="0">
                <a:solidFill>
                  <a:schemeClr val="tx1"/>
                </a:solidFill>
                <a:latin typeface="Arial" panose="020B0604020202020204" pitchFamily="34" charset="0"/>
                <a:cs typeface="Arial" panose="020B0604020202020204" pitchFamily="34" charset="0"/>
              </a:rPr>
              <a:t>) </a:t>
            </a:r>
          </a:p>
          <a:p>
            <a:pPr eaLnBrk="0" fontAlgn="base" hangingPunct="0">
              <a:spcBef>
                <a:spcPct val="0"/>
              </a:spcBef>
              <a:spcAft>
                <a:spcPct val="0"/>
              </a:spcAft>
            </a:pPr>
            <a:r>
              <a:rPr lang="en-US" sz="1067" b="1" dirty="0" err="1">
                <a:solidFill>
                  <a:schemeClr val="tx1"/>
                </a:solidFill>
                <a:latin typeface="Arial" panose="020B0604020202020204" pitchFamily="34" charset="0"/>
                <a:cs typeface="Arial" panose="020B0604020202020204" pitchFamily="34" charset="0"/>
              </a:rPr>
              <a:t>context.lookup</a:t>
            </a:r>
            <a:r>
              <a:rPr lang="en-US" sz="1067" b="1" dirty="0">
                <a:solidFill>
                  <a:schemeClr val="tx1"/>
                </a:solidFill>
                <a:latin typeface="Arial" panose="020B0604020202020204" pitchFamily="34" charset="0"/>
                <a:cs typeface="Arial" panose="020B0604020202020204" pitchFamily="34" charset="0"/>
              </a:rPr>
              <a:t>("</a:t>
            </a:r>
            <a:r>
              <a:rPr lang="en-US" sz="1067" b="1" dirty="0" err="1">
                <a:solidFill>
                  <a:schemeClr val="tx1"/>
                </a:solidFill>
                <a:latin typeface="Arial" panose="020B0604020202020204" pitchFamily="34" charset="0"/>
                <a:cs typeface="Arial" panose="020B0604020202020204" pitchFamily="34" charset="0"/>
              </a:rPr>
              <a:t>java:comp</a:t>
            </a:r>
            <a:r>
              <a:rPr lang="en-US" sz="1067" b="1" dirty="0">
                <a:solidFill>
                  <a:schemeClr val="tx1"/>
                </a:solidFill>
                <a:latin typeface="Arial" panose="020B0604020202020204" pitchFamily="34" charset="0"/>
                <a:cs typeface="Arial" panose="020B0604020202020204" pitchFamily="34" charset="0"/>
              </a:rPr>
              <a:t>/</a:t>
            </a:r>
            <a:r>
              <a:rPr lang="en-US" sz="1067" b="1" dirty="0" err="1">
                <a:solidFill>
                  <a:schemeClr val="tx1"/>
                </a:solidFill>
                <a:latin typeface="Arial" panose="020B0604020202020204" pitchFamily="34" charset="0"/>
                <a:cs typeface="Arial" panose="020B0604020202020204" pitchFamily="34" charset="0"/>
              </a:rPr>
              <a:t>env</a:t>
            </a:r>
            <a:r>
              <a:rPr lang="en-US" sz="1067" b="1" dirty="0">
                <a:solidFill>
                  <a:schemeClr val="tx1"/>
                </a:solidFill>
                <a:latin typeface="Arial" panose="020B0604020202020204" pitchFamily="34" charset="0"/>
                <a:cs typeface="Arial" panose="020B0604020202020204" pitchFamily="34" charset="0"/>
              </a:rPr>
              <a:t>/</a:t>
            </a:r>
            <a:r>
              <a:rPr lang="en-US" sz="1067" b="1" dirty="0" err="1">
                <a:solidFill>
                  <a:schemeClr val="tx1"/>
                </a:solidFill>
                <a:latin typeface="Arial" panose="020B0604020202020204" pitchFamily="34" charset="0"/>
                <a:cs typeface="Arial" panose="020B0604020202020204" pitchFamily="34" charset="0"/>
              </a:rPr>
              <a:t>jdbc</a:t>
            </a:r>
            <a:r>
              <a:rPr lang="en-US" sz="1067" b="1" dirty="0">
                <a:solidFill>
                  <a:schemeClr val="tx1"/>
                </a:solidFill>
                <a:latin typeface="Arial" panose="020B0604020202020204" pitchFamily="34" charset="0"/>
                <a:cs typeface="Arial" panose="020B0604020202020204" pitchFamily="34" charset="0"/>
              </a:rPr>
              <a:t>/</a:t>
            </a:r>
            <a:r>
              <a:rPr lang="en-US" sz="1067" b="1" dirty="0" err="1">
                <a:solidFill>
                  <a:schemeClr val="tx1"/>
                </a:solidFill>
                <a:latin typeface="Arial" panose="020B0604020202020204" pitchFamily="34" charset="0"/>
                <a:cs typeface="Arial" panose="020B0604020202020204" pitchFamily="34" charset="0"/>
              </a:rPr>
              <a:t>customer_db</a:t>
            </a:r>
            <a:r>
              <a:rPr lang="en-US" sz="1067" b="1" dirty="0">
                <a:solidFill>
                  <a:schemeClr val="tx1"/>
                </a:solidFill>
                <a:latin typeface="Arial" panose="020B0604020202020204" pitchFamily="34" charset="0"/>
                <a:cs typeface="Arial" panose="020B0604020202020204" pitchFamily="34" charset="0"/>
              </a:rPr>
              <a:t>")</a:t>
            </a:r>
          </a:p>
        </p:txBody>
      </p:sp>
      <p:sp>
        <p:nvSpPr>
          <p:cNvPr id="42" name="TextBox 41"/>
          <p:cNvSpPr txBox="1"/>
          <p:nvPr/>
        </p:nvSpPr>
        <p:spPr>
          <a:xfrm>
            <a:off x="5083982" y="3014131"/>
            <a:ext cx="2040017" cy="313050"/>
          </a:xfrm>
          <a:prstGeom prst="rect">
            <a:avLst/>
          </a:prstGeom>
          <a:noFill/>
        </p:spPr>
        <p:txBody>
          <a:bodyPr wrap="square" lIns="96661" tIns="48331" rIns="96661" bIns="48331" rtlCol="1">
            <a:spAutoFit/>
          </a:bodyPr>
          <a:lstStyle/>
          <a:p>
            <a:pPr algn="ctr"/>
            <a:r>
              <a:rPr lang="en-US" sz="1400" b="1" dirty="0">
                <a:solidFill>
                  <a:srgbClr val="565756"/>
                </a:solidFill>
                <a:latin typeface="Arial" panose="020B0604020202020204" pitchFamily="34" charset="0"/>
                <a:cs typeface="Arial" panose="020B0604020202020204" pitchFamily="34" charset="0"/>
              </a:rPr>
              <a:t>Application Server</a:t>
            </a:r>
            <a:endParaRPr lang="he-IL" sz="1400" b="1" dirty="0">
              <a:solidFill>
                <a:srgbClr val="565756"/>
              </a:solidFill>
              <a:latin typeface="Arial" panose="020B0604020202020204" pitchFamily="34" charset="0"/>
              <a:cs typeface="Arial" panose="020B0604020202020204" pitchFamily="34" charset="0"/>
            </a:endParaRPr>
          </a:p>
        </p:txBody>
      </p:sp>
      <p:sp>
        <p:nvSpPr>
          <p:cNvPr id="40" name="Rectangle 39"/>
          <p:cNvSpPr/>
          <p:nvPr/>
        </p:nvSpPr>
        <p:spPr>
          <a:xfrm>
            <a:off x="4111347" y="4694575"/>
            <a:ext cx="4284939" cy="1644924"/>
          </a:xfrm>
          <a:prstGeom prst="rect">
            <a:avLst/>
          </a:prstGeom>
          <a:solidFill>
            <a:srgbClr val="FFFFFF"/>
          </a:solidFill>
          <a:ln w="12700" cap="flat" cmpd="sng" algn="ctr">
            <a:solidFill>
              <a:srgbClr val="FFFFFF">
                <a:lumMod val="85000"/>
              </a:srgbClr>
            </a:solidFill>
            <a:prstDash val="solid"/>
          </a:ln>
          <a:effectLst>
            <a:outerShdw blurRad="50800" dist="38100" dir="2700000" algn="tl" rotWithShape="0">
              <a:prstClr val="black">
                <a:alpha val="40000"/>
              </a:prstClr>
            </a:outerShdw>
          </a:effectLst>
        </p:spPr>
        <p:txBody>
          <a:bodyPr lIns="182880" rIns="182880" rtlCol="0" anchor="ctr"/>
          <a:lstStyle/>
          <a:p>
            <a:pPr marL="233357" indent="-233357" defTabSz="457189">
              <a:spcAft>
                <a:spcPts val="1200"/>
              </a:spcAft>
              <a:buClr>
                <a:srgbClr val="224982"/>
              </a:buClr>
              <a:buFont typeface="Wingdings" panose="05000000000000000000" pitchFamily="2" charset="2"/>
              <a:buChar char="§"/>
              <a:tabLst>
                <a:tab pos="228594" algn="l"/>
              </a:tabLst>
              <a:defRPr/>
            </a:pPr>
            <a:r>
              <a:rPr lang="en-US" sz="1200" kern="0" dirty="0">
                <a:solidFill>
                  <a:srgbClr val="000000"/>
                </a:solidFill>
                <a:ea typeface=""/>
                <a:cs typeface="Arial" panose="020B0604020202020204" pitchFamily="34" charset="0"/>
              </a:rPr>
              <a:t>Local secure caching</a:t>
            </a:r>
          </a:p>
          <a:p>
            <a:pPr marL="233357" indent="-233357" defTabSz="457189">
              <a:spcAft>
                <a:spcPts val="1200"/>
              </a:spcAft>
              <a:buClr>
                <a:srgbClr val="224982"/>
              </a:buClr>
              <a:buFont typeface="Wingdings" panose="05000000000000000000" pitchFamily="2" charset="2"/>
              <a:buChar char="§"/>
              <a:tabLst>
                <a:tab pos="228594" algn="l"/>
              </a:tabLst>
              <a:defRPr/>
            </a:pPr>
            <a:r>
              <a:rPr lang="en-US" sz="1200" kern="0" dirty="0">
                <a:solidFill>
                  <a:srgbClr val="000000"/>
                </a:solidFill>
                <a:ea typeface=""/>
                <a:cs typeface="Arial" panose="020B0604020202020204" pitchFamily="34" charset="0"/>
              </a:rPr>
              <a:t>High-availability</a:t>
            </a:r>
          </a:p>
          <a:p>
            <a:pPr marL="233357" indent="-233357" defTabSz="457189">
              <a:spcAft>
                <a:spcPts val="1200"/>
              </a:spcAft>
              <a:buClr>
                <a:srgbClr val="224982"/>
              </a:buClr>
              <a:buFont typeface="Wingdings" panose="05000000000000000000" pitchFamily="2" charset="2"/>
              <a:buChar char="§"/>
              <a:tabLst>
                <a:tab pos="228594" algn="l"/>
              </a:tabLst>
              <a:defRPr/>
            </a:pPr>
            <a:r>
              <a:rPr lang="en-US" sz="1200" kern="0" dirty="0">
                <a:solidFill>
                  <a:srgbClr val="000000"/>
                </a:solidFill>
                <a:ea typeface=""/>
                <a:cs typeface="Arial" panose="020B0604020202020204" pitchFamily="34" charset="0"/>
              </a:rPr>
              <a:t>Enhanced auth &amp; anti-tampering</a:t>
            </a:r>
          </a:p>
          <a:p>
            <a:pPr marL="233357" indent="-233357" defTabSz="457189">
              <a:spcAft>
                <a:spcPts val="1200"/>
              </a:spcAft>
              <a:buClr>
                <a:srgbClr val="224982"/>
              </a:buClr>
              <a:buFont typeface="Wingdings" panose="05000000000000000000" pitchFamily="2" charset="2"/>
              <a:buChar char="§"/>
              <a:tabLst>
                <a:tab pos="228594" algn="l"/>
              </a:tabLst>
              <a:defRPr/>
            </a:pPr>
            <a:r>
              <a:rPr lang="en-US" sz="1200" kern="0" dirty="0">
                <a:solidFill>
                  <a:srgbClr val="000000"/>
                </a:solidFill>
                <a:ea typeface=""/>
                <a:cs typeface="Arial" panose="020B0604020202020204" pitchFamily="34" charset="0"/>
              </a:rPr>
              <a:t>J2EE App Sever</a:t>
            </a:r>
          </a:p>
          <a:p>
            <a:pPr marL="233357" indent="-233357" defTabSz="457189">
              <a:spcAft>
                <a:spcPts val="1200"/>
              </a:spcAft>
              <a:buClr>
                <a:srgbClr val="224982"/>
              </a:buClr>
              <a:buFont typeface="Wingdings" panose="05000000000000000000" pitchFamily="2" charset="2"/>
              <a:buChar char="§"/>
              <a:tabLst>
                <a:tab pos="228594" algn="l"/>
              </a:tabLst>
              <a:defRPr/>
            </a:pPr>
            <a:r>
              <a:rPr lang="en-US" sz="1200" kern="0" dirty="0">
                <a:solidFill>
                  <a:srgbClr val="000000"/>
                </a:solidFill>
                <a:ea typeface=""/>
                <a:cs typeface="Arial" panose="020B0604020202020204" pitchFamily="34" charset="0"/>
              </a:rPr>
              <a:t>Minimal code changes</a:t>
            </a:r>
          </a:p>
        </p:txBody>
      </p:sp>
    </p:spTree>
    <p:extLst>
      <p:ext uri="{BB962C8B-B14F-4D97-AF65-F5344CB8AC3E}">
        <p14:creationId xmlns:p14="http://schemas.microsoft.com/office/powerpoint/2010/main" val="21467266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7"/>
                                        </p:tgtEl>
                                        <p:attrNameLst>
                                          <p:attrName>style.visibility</p:attrName>
                                        </p:attrNameLst>
                                      </p:cBhvr>
                                      <p:to>
                                        <p:strVal val="visible"/>
                                      </p:to>
                                    </p:set>
                                    <p:animEffect transition="in" filter="fade">
                                      <p:cBhvr>
                                        <p:cTn id="10" dur="500"/>
                                        <p:tgtEl>
                                          <p:spTgt spid="37"/>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nodeType="click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wipe(up)">
                                      <p:cBhvr>
                                        <p:cTn id="15" dur="500"/>
                                        <p:tgtEl>
                                          <p:spTgt spid="39"/>
                                        </p:tgtEl>
                                      </p:cBhvr>
                                    </p:animEffect>
                                  </p:childTnLst>
                                </p:cTn>
                              </p:par>
                            </p:childTnLst>
                          </p:cTn>
                        </p:par>
                        <p:par>
                          <p:cTn id="16" fill="hold">
                            <p:stCondLst>
                              <p:cond delay="500"/>
                            </p:stCondLst>
                            <p:childTnLst>
                              <p:par>
                                <p:cTn id="17" presetID="22" presetClass="entr" presetSubtype="4" fill="hold" nodeType="afterEffect">
                                  <p:stCondLst>
                                    <p:cond delay="0"/>
                                  </p:stCondLst>
                                  <p:childTnLst>
                                    <p:set>
                                      <p:cBhvr>
                                        <p:cTn id="18" dur="1" fill="hold">
                                          <p:stCondLst>
                                            <p:cond delay="0"/>
                                          </p:stCondLst>
                                        </p:cTn>
                                        <p:tgtEl>
                                          <p:spTgt spid="51"/>
                                        </p:tgtEl>
                                        <p:attrNameLst>
                                          <p:attrName>style.visibility</p:attrName>
                                        </p:attrNameLst>
                                      </p:cBhvr>
                                      <p:to>
                                        <p:strVal val="visible"/>
                                      </p:to>
                                    </p:set>
                                    <p:animEffect transition="in" filter="wipe(down)">
                                      <p:cBhvr>
                                        <p:cTn id="19" dur="500"/>
                                        <p:tgtEl>
                                          <p:spTgt spid="51"/>
                                        </p:tgtEl>
                                      </p:cBhvr>
                                    </p:animEffect>
                                  </p:childTnLst>
                                </p:cTn>
                              </p:par>
                            </p:childTnLst>
                          </p:cTn>
                        </p:par>
                        <p:par>
                          <p:cTn id="20" fill="hold">
                            <p:stCondLst>
                              <p:cond delay="1000"/>
                            </p:stCondLst>
                            <p:childTnLst>
                              <p:par>
                                <p:cTn id="21" presetID="42" presetClass="entr" presetSubtype="0" fill="hold" nodeType="afterEffect">
                                  <p:stCondLst>
                                    <p:cond delay="0"/>
                                  </p:stCondLst>
                                  <p:childTnLst>
                                    <p:set>
                                      <p:cBhvr>
                                        <p:cTn id="22" dur="1" fill="hold">
                                          <p:stCondLst>
                                            <p:cond delay="0"/>
                                          </p:stCondLst>
                                        </p:cTn>
                                        <p:tgtEl>
                                          <p:spTgt spid="30"/>
                                        </p:tgtEl>
                                        <p:attrNameLst>
                                          <p:attrName>style.visibility</p:attrName>
                                        </p:attrNameLst>
                                      </p:cBhvr>
                                      <p:to>
                                        <p:strVal val="visible"/>
                                      </p:to>
                                    </p:set>
                                    <p:animEffect transition="in" filter="fade">
                                      <p:cBhvr>
                                        <p:cTn id="23" dur="1000"/>
                                        <p:tgtEl>
                                          <p:spTgt spid="30"/>
                                        </p:tgtEl>
                                      </p:cBhvr>
                                    </p:animEffect>
                                    <p:anim calcmode="lin" valueType="num">
                                      <p:cBhvr>
                                        <p:cTn id="24" dur="1000" fill="hold"/>
                                        <p:tgtEl>
                                          <p:spTgt spid="30"/>
                                        </p:tgtEl>
                                        <p:attrNameLst>
                                          <p:attrName>ppt_x</p:attrName>
                                        </p:attrNameLst>
                                      </p:cBhvr>
                                      <p:tavLst>
                                        <p:tav tm="0">
                                          <p:val>
                                            <p:strVal val="#ppt_x"/>
                                          </p:val>
                                        </p:tav>
                                        <p:tav tm="100000">
                                          <p:val>
                                            <p:strVal val="#ppt_x"/>
                                          </p:val>
                                        </p:tav>
                                      </p:tavLst>
                                    </p:anim>
                                    <p:anim calcmode="lin" valueType="num">
                                      <p:cBhvr>
                                        <p:cTn id="25" dur="1000" fill="hold"/>
                                        <p:tgtEl>
                                          <p:spTgt spid="30"/>
                                        </p:tgtEl>
                                        <p:attrNameLst>
                                          <p:attrName>ppt_y</p:attrName>
                                        </p:attrNameLst>
                                      </p:cBhvr>
                                      <p:tavLst>
                                        <p:tav tm="0">
                                          <p:val>
                                            <p:strVal val="#ppt_y+.1"/>
                                          </p:val>
                                        </p:tav>
                                        <p:tav tm="100000">
                                          <p:val>
                                            <p:strVal val="#ppt_y"/>
                                          </p:val>
                                        </p:tav>
                                      </p:tavLst>
                                    </p:anim>
                                  </p:childTnLst>
                                </p:cTn>
                              </p:par>
                            </p:childTnLst>
                          </p:cTn>
                        </p:par>
                        <p:par>
                          <p:cTn id="26" fill="hold">
                            <p:stCondLst>
                              <p:cond delay="2000"/>
                            </p:stCondLst>
                            <p:childTnLst>
                              <p:par>
                                <p:cTn id="27" presetID="22" presetClass="entr" presetSubtype="2" fill="hold" nodeType="afterEffect">
                                  <p:stCondLst>
                                    <p:cond delay="0"/>
                                  </p:stCondLst>
                                  <p:childTnLst>
                                    <p:set>
                                      <p:cBhvr>
                                        <p:cTn id="28" dur="1" fill="hold">
                                          <p:stCondLst>
                                            <p:cond delay="0"/>
                                          </p:stCondLst>
                                        </p:cTn>
                                        <p:tgtEl>
                                          <p:spTgt spid="52"/>
                                        </p:tgtEl>
                                        <p:attrNameLst>
                                          <p:attrName>style.visibility</p:attrName>
                                        </p:attrNameLst>
                                      </p:cBhvr>
                                      <p:to>
                                        <p:strVal val="visible"/>
                                      </p:to>
                                    </p:set>
                                    <p:animEffect transition="in" filter="wipe(right)">
                                      <p:cBhvr>
                                        <p:cTn id="29" dur="500"/>
                                        <p:tgtEl>
                                          <p:spTgt spid="52"/>
                                        </p:tgtEl>
                                      </p:cBhvr>
                                    </p:animEffect>
                                  </p:childTnLst>
                                </p:cTn>
                              </p:par>
                            </p:childTnLst>
                          </p:cTn>
                        </p:par>
                        <p:par>
                          <p:cTn id="30" fill="hold">
                            <p:stCondLst>
                              <p:cond delay="2500"/>
                            </p:stCondLst>
                            <p:childTnLst>
                              <p:par>
                                <p:cTn id="31" presetID="22" presetClass="entr" presetSubtype="1" fill="hold" grpId="0" nodeType="afterEffect">
                                  <p:stCondLst>
                                    <p:cond delay="0"/>
                                  </p:stCondLst>
                                  <p:childTnLst>
                                    <p:set>
                                      <p:cBhvr>
                                        <p:cTn id="32" dur="1" fill="hold">
                                          <p:stCondLst>
                                            <p:cond delay="0"/>
                                          </p:stCondLst>
                                        </p:cTn>
                                        <p:tgtEl>
                                          <p:spTgt spid="33"/>
                                        </p:tgtEl>
                                        <p:attrNameLst>
                                          <p:attrName>style.visibility</p:attrName>
                                        </p:attrNameLst>
                                      </p:cBhvr>
                                      <p:to>
                                        <p:strVal val="visible"/>
                                      </p:to>
                                    </p:set>
                                    <p:animEffect transition="in" filter="wipe(up)">
                                      <p:cBhvr>
                                        <p:cTn id="33" dur="500"/>
                                        <p:tgtEl>
                                          <p:spTgt spid="33"/>
                                        </p:tgtEl>
                                      </p:cBhvr>
                                    </p:animEffect>
                                  </p:childTnLst>
                                </p:cTn>
                              </p:par>
                              <p:par>
                                <p:cTn id="34" presetID="22" presetClass="entr" presetSubtype="2" fill="hold" nodeType="withEffect">
                                  <p:stCondLst>
                                    <p:cond delay="0"/>
                                  </p:stCondLst>
                                  <p:childTnLst>
                                    <p:set>
                                      <p:cBhvr>
                                        <p:cTn id="35" dur="1" fill="hold">
                                          <p:stCondLst>
                                            <p:cond delay="0"/>
                                          </p:stCondLst>
                                        </p:cTn>
                                        <p:tgtEl>
                                          <p:spTgt spid="35"/>
                                        </p:tgtEl>
                                        <p:attrNameLst>
                                          <p:attrName>style.visibility</p:attrName>
                                        </p:attrNameLst>
                                      </p:cBhvr>
                                      <p:to>
                                        <p:strVal val="visible"/>
                                      </p:to>
                                    </p:set>
                                    <p:animEffect transition="in" filter="wipe(right)">
                                      <p:cBhvr>
                                        <p:cTn id="36" dur="500"/>
                                        <p:tgtEl>
                                          <p:spTgt spid="35"/>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40"/>
                                        </p:tgtEl>
                                        <p:attrNameLst>
                                          <p:attrName>style.visibility</p:attrName>
                                        </p:attrNameLst>
                                      </p:cBhvr>
                                      <p:to>
                                        <p:strVal val="visible"/>
                                      </p:to>
                                    </p:set>
                                    <p:animEffect transition="in" filter="fade">
                                      <p:cBhvr>
                                        <p:cTn id="41"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33" grpId="0" animBg="1"/>
      <p:bldP spid="37" grpId="0" animBg="1"/>
      <p:bldP spid="40"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Pentagon 83"/>
          <p:cNvSpPr/>
          <p:nvPr/>
        </p:nvSpPr>
        <p:spPr>
          <a:xfrm rot="10800000">
            <a:off x="5613567" y="1583977"/>
            <a:ext cx="2098583" cy="1850453"/>
          </a:xfrm>
          <a:prstGeom prst="homePlate">
            <a:avLst>
              <a:gd name="adj" fmla="val 34749"/>
            </a:avLst>
          </a:prstGeom>
          <a:gradFill>
            <a:gsLst>
              <a:gs pos="0">
                <a:schemeClr val="bg1">
                  <a:lumMod val="75000"/>
                </a:schemeClr>
              </a:gs>
              <a:gs pos="75000">
                <a:srgbClr val="F2F2F2"/>
              </a:gs>
              <a:gs pos="27000">
                <a:schemeClr val="bg1">
                  <a:lumMod val="95000"/>
                </a:schemeClr>
              </a:gs>
              <a:gs pos="93000">
                <a:schemeClr val="bg1"/>
              </a:gs>
            </a:gsLst>
            <a:lin ang="10800000" scaled="0"/>
          </a:gradFill>
          <a:ln>
            <a:gradFill>
              <a:gsLst>
                <a:gs pos="0">
                  <a:schemeClr val="tx1">
                    <a:lumMod val="50000"/>
                    <a:lumOff val="50000"/>
                  </a:schemeClr>
                </a:gs>
                <a:gs pos="22000">
                  <a:schemeClr val="bg1">
                    <a:lumMod val="75000"/>
                  </a:schemeClr>
                </a:gs>
                <a:gs pos="49000">
                  <a:schemeClr val="bg1">
                    <a:lumMod val="85000"/>
                  </a:schemeClr>
                </a:gs>
                <a:gs pos="80000">
                  <a:schemeClr val="bg2"/>
                </a:gs>
              </a:gsLst>
              <a:lin ang="10800000" scaled="0"/>
            </a:gra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latin typeface="Calibri"/>
            </a:endParaRPr>
          </a:p>
        </p:txBody>
      </p:sp>
      <p:pic>
        <p:nvPicPr>
          <p:cNvPr id="85" name="Picture 8" descr="11"/>
          <p:cNvPicPr>
            <a:picLocks noChangeAspect="1" noChangeArrowheads="1"/>
          </p:cNvPicPr>
          <p:nvPr/>
        </p:nvPicPr>
        <p:blipFill>
          <a:blip r:embed="rId3"/>
          <a:stretch>
            <a:fillRect/>
          </a:stretch>
        </p:blipFill>
        <p:spPr bwMode="auto">
          <a:xfrm>
            <a:off x="4763574" y="1947832"/>
            <a:ext cx="1578086" cy="1123290"/>
          </a:xfrm>
          <a:prstGeom prst="rect">
            <a:avLst/>
          </a:prstGeom>
          <a:noFill/>
          <a:ln w="9525">
            <a:noFill/>
            <a:miter lim="800000"/>
            <a:headEnd/>
            <a:tailEnd/>
          </a:ln>
        </p:spPr>
      </p:pic>
      <p:grpSp>
        <p:nvGrpSpPr>
          <p:cNvPr id="86" name="Group 85"/>
          <p:cNvGrpSpPr/>
          <p:nvPr/>
        </p:nvGrpSpPr>
        <p:grpSpPr>
          <a:xfrm>
            <a:off x="6109057" y="1678815"/>
            <a:ext cx="1549930" cy="1817062"/>
            <a:chOff x="4822116" y="1664197"/>
            <a:chExt cx="1782232" cy="1972267"/>
          </a:xfrm>
        </p:grpSpPr>
        <p:pic>
          <p:nvPicPr>
            <p:cNvPr id="87" name="Picture 86" descr="icon5_withoutplate.png"/>
            <p:cNvPicPr>
              <a:picLocks noChangeAspect="1"/>
            </p:cNvPicPr>
            <p:nvPr/>
          </p:nvPicPr>
          <p:blipFill rotWithShape="1">
            <a:blip r:embed="rId4" cstate="email">
              <a:extLst>
                <a:ext uri="{28A0092B-C50C-407E-A947-70E740481C1C}">
                  <a14:useLocalDpi xmlns:a14="http://schemas.microsoft.com/office/drawing/2010/main" val="0"/>
                </a:ext>
              </a:extLst>
            </a:blip>
            <a:srcRect/>
            <a:stretch/>
          </p:blipFill>
          <p:spPr>
            <a:xfrm>
              <a:off x="5330821" y="1664197"/>
              <a:ext cx="671625" cy="656833"/>
            </a:xfrm>
            <a:prstGeom prst="rect">
              <a:avLst/>
            </a:prstGeom>
          </p:spPr>
        </p:pic>
        <p:sp>
          <p:nvSpPr>
            <p:cNvPr id="88" name="TextBox 87"/>
            <p:cNvSpPr txBox="1"/>
            <p:nvPr/>
          </p:nvSpPr>
          <p:spPr>
            <a:xfrm>
              <a:off x="4961227" y="2246599"/>
              <a:ext cx="1410812" cy="283956"/>
            </a:xfrm>
            <a:prstGeom prst="rect">
              <a:avLst/>
            </a:prstGeom>
            <a:noFill/>
          </p:spPr>
          <p:txBody>
            <a:bodyPr wrap="square" rtlCol="0">
              <a:spAutoFit/>
            </a:bodyPr>
            <a:lstStyle/>
            <a:p>
              <a:pPr algn="ctr" defTabSz="457200"/>
              <a:r>
                <a:rPr lang="en-US" sz="1100" dirty="0">
                  <a:solidFill>
                    <a:srgbClr val="000000"/>
                  </a:solidFill>
                  <a:latin typeface="Calibri"/>
                  <a:cs typeface="Arial" pitchFamily="34" charset="0"/>
                </a:rPr>
                <a:t>Secure Storage</a:t>
              </a:r>
            </a:p>
          </p:txBody>
        </p:sp>
        <p:sp>
          <p:nvSpPr>
            <p:cNvPr id="89" name="TextBox 88"/>
            <p:cNvSpPr txBox="1"/>
            <p:nvPr/>
          </p:nvSpPr>
          <p:spPr>
            <a:xfrm>
              <a:off x="4822116" y="3168773"/>
              <a:ext cx="1782232" cy="467691"/>
            </a:xfrm>
            <a:prstGeom prst="rect">
              <a:avLst/>
            </a:prstGeom>
            <a:noFill/>
          </p:spPr>
          <p:txBody>
            <a:bodyPr wrap="square" rtlCol="0">
              <a:spAutoFit/>
            </a:bodyPr>
            <a:lstStyle/>
            <a:p>
              <a:pPr algn="ctr" defTabSz="457200"/>
              <a:r>
                <a:rPr lang="en-US" sz="1100" dirty="0">
                  <a:solidFill>
                    <a:srgbClr val="000000"/>
                  </a:solidFill>
                  <a:latin typeface="Calibri"/>
                  <a:cs typeface="Arial" pitchFamily="34" charset="0"/>
                </a:rPr>
                <a:t>Password and SSH Key Rotation</a:t>
              </a:r>
            </a:p>
          </p:txBody>
        </p:sp>
        <p:grpSp>
          <p:nvGrpSpPr>
            <p:cNvPr id="90" name="Group 89"/>
            <p:cNvGrpSpPr/>
            <p:nvPr/>
          </p:nvGrpSpPr>
          <p:grpSpPr>
            <a:xfrm>
              <a:off x="5309071" y="2508209"/>
              <a:ext cx="715124" cy="713264"/>
              <a:chOff x="5309071" y="2401879"/>
              <a:chExt cx="715124" cy="713264"/>
            </a:xfrm>
          </p:grpSpPr>
          <p:grpSp>
            <p:nvGrpSpPr>
              <p:cNvPr id="91" name="Group 90"/>
              <p:cNvGrpSpPr/>
              <p:nvPr/>
            </p:nvGrpSpPr>
            <p:grpSpPr>
              <a:xfrm>
                <a:off x="5309071" y="2401879"/>
                <a:ext cx="715124" cy="713264"/>
                <a:chOff x="4778767" y="2194826"/>
                <a:chExt cx="715124" cy="713264"/>
              </a:xfrm>
            </p:grpSpPr>
            <p:sp>
              <p:nvSpPr>
                <p:cNvPr id="93" name="Oval 92"/>
                <p:cNvSpPr/>
                <p:nvPr/>
              </p:nvSpPr>
              <p:spPr>
                <a:xfrm>
                  <a:off x="4865703" y="2283166"/>
                  <a:ext cx="541251" cy="536584"/>
                </a:xfrm>
                <a:prstGeom prst="ellipse">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dirty="0">
                    <a:solidFill>
                      <a:srgbClr val="FFFFFF"/>
                    </a:solidFill>
                    <a:latin typeface="Calibri"/>
                  </a:endParaRPr>
                </a:p>
              </p:txBody>
            </p:sp>
            <p:pic>
              <p:nvPicPr>
                <p:cNvPr id="94" name="Picture 2" descr="http://timandshanna.com/wp-content/uploads/2014/02/circle-arrow.png"/>
                <p:cNvPicPr>
                  <a:picLocks noChangeAspect="1" noChangeArrowheads="1"/>
                </p:cNvPicPr>
                <p:nvPr/>
              </p:nvPicPr>
              <p:blipFill>
                <a:blip r:embed="rId5" cstate="email">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4778767" y="2194826"/>
                  <a:ext cx="715124" cy="713264"/>
                </a:xfrm>
                <a:prstGeom prst="rect">
                  <a:avLst/>
                </a:prstGeom>
                <a:noFill/>
                <a:extLst>
                  <a:ext uri="{909E8E84-426E-40DD-AFC4-6F175D3DCCD1}">
                    <a14:hiddenFill xmlns:a14="http://schemas.microsoft.com/office/drawing/2010/main">
                      <a:solidFill>
                        <a:srgbClr val="FFFFFF"/>
                      </a:solidFill>
                    </a14:hiddenFill>
                  </a:ext>
                </a:extLst>
              </p:spPr>
            </p:pic>
          </p:grpSp>
          <p:sp>
            <p:nvSpPr>
              <p:cNvPr id="92" name="TextBox 91"/>
              <p:cNvSpPr txBox="1"/>
              <p:nvPr/>
            </p:nvSpPr>
            <p:spPr>
              <a:xfrm>
                <a:off x="5350034" y="2611664"/>
                <a:ext cx="637527" cy="334066"/>
              </a:xfrm>
              <a:prstGeom prst="rect">
                <a:avLst/>
              </a:prstGeom>
              <a:noFill/>
            </p:spPr>
            <p:txBody>
              <a:bodyPr wrap="square" rtlCol="0" anchor="ctr">
                <a:spAutoFit/>
              </a:bodyPr>
              <a:lstStyle/>
              <a:p>
                <a:pPr algn="ctr" defTabSz="457200"/>
                <a:r>
                  <a:rPr lang="en-US" sz="1400" dirty="0">
                    <a:solidFill>
                      <a:srgbClr val="224982"/>
                    </a:solidFill>
                    <a:latin typeface="Arial" pitchFamily="34" charset="0"/>
                    <a:cs typeface="Arial" pitchFamily="34" charset="0"/>
                  </a:rPr>
                  <a:t>*****</a:t>
                </a:r>
              </a:p>
            </p:txBody>
          </p:sp>
        </p:grpSp>
      </p:grpSp>
      <p:sp>
        <p:nvSpPr>
          <p:cNvPr id="2" name="Title 1"/>
          <p:cNvSpPr>
            <a:spLocks noGrp="1"/>
          </p:cNvSpPr>
          <p:nvPr>
            <p:ph type="title"/>
          </p:nvPr>
        </p:nvSpPr>
        <p:spPr>
          <a:xfrm>
            <a:off x="625258" y="655985"/>
            <a:ext cx="10961316" cy="498598"/>
          </a:xfrm>
        </p:spPr>
        <p:txBody>
          <a:bodyPr/>
          <a:lstStyle/>
          <a:p>
            <a:r>
              <a:rPr lang="en-US" dirty="0"/>
              <a:t>Traditional Application Access: High level perspective</a:t>
            </a:r>
          </a:p>
        </p:txBody>
      </p:sp>
      <p:sp>
        <p:nvSpPr>
          <p:cNvPr id="68" name="TextBox 67"/>
          <p:cNvSpPr txBox="1"/>
          <p:nvPr/>
        </p:nvSpPr>
        <p:spPr>
          <a:xfrm>
            <a:off x="4464121" y="1166426"/>
            <a:ext cx="3070155" cy="338554"/>
          </a:xfrm>
          <a:prstGeom prst="rect">
            <a:avLst/>
          </a:prstGeom>
          <a:noFill/>
        </p:spPr>
        <p:txBody>
          <a:bodyPr wrap="square" rtlCol="0">
            <a:spAutoFit/>
          </a:bodyPr>
          <a:lstStyle/>
          <a:p>
            <a:pPr algn="ctr" defTabSz="457200"/>
            <a:r>
              <a:rPr lang="en-US" sz="1600" b="1" u="sng" dirty="0">
                <a:solidFill>
                  <a:srgbClr val="000000"/>
                </a:solidFill>
                <a:latin typeface="Calibri"/>
                <a:cs typeface="Arial" pitchFamily="34" charset="0"/>
              </a:rPr>
              <a:t>Application Identity Management</a:t>
            </a:r>
          </a:p>
        </p:txBody>
      </p:sp>
      <p:cxnSp>
        <p:nvCxnSpPr>
          <p:cNvPr id="130" name="Straight Connector 129"/>
          <p:cNvCxnSpPr/>
          <p:nvPr/>
        </p:nvCxnSpPr>
        <p:spPr>
          <a:xfrm>
            <a:off x="4245533" y="1244843"/>
            <a:ext cx="0" cy="5574615"/>
          </a:xfrm>
          <a:prstGeom prst="line">
            <a:avLst/>
          </a:prstGeom>
          <a:ln w="9525">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192" name="Straight Connector 191"/>
          <p:cNvCxnSpPr/>
          <p:nvPr/>
        </p:nvCxnSpPr>
        <p:spPr>
          <a:xfrm>
            <a:off x="7921972" y="1255024"/>
            <a:ext cx="0" cy="5574615"/>
          </a:xfrm>
          <a:prstGeom prst="line">
            <a:avLst/>
          </a:prstGeom>
          <a:ln w="9525">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grpSp>
        <p:nvGrpSpPr>
          <p:cNvPr id="5" name="Group 4"/>
          <p:cNvGrpSpPr/>
          <p:nvPr/>
        </p:nvGrpSpPr>
        <p:grpSpPr>
          <a:xfrm>
            <a:off x="1838323" y="1298612"/>
            <a:ext cx="2085745" cy="997334"/>
            <a:chOff x="304797" y="1517687"/>
            <a:chExt cx="2085745" cy="997334"/>
          </a:xfrm>
        </p:grpSpPr>
        <p:pic>
          <p:nvPicPr>
            <p:cNvPr id="54" name="Picture 26" descr="EITE_3"/>
            <p:cNvPicPr>
              <a:picLocks noChangeAspect="1" noChangeArrowheads="1"/>
            </p:cNvPicPr>
            <p:nvPr/>
          </p:nvPicPr>
          <p:blipFill>
            <a:blip r:embed="rId6"/>
            <a:stretch>
              <a:fillRect/>
            </a:stretch>
          </p:blipFill>
          <p:spPr bwMode="auto">
            <a:xfrm>
              <a:off x="755883" y="1517687"/>
              <a:ext cx="1097280" cy="655320"/>
            </a:xfrm>
            <a:prstGeom prst="rect">
              <a:avLst/>
            </a:prstGeom>
            <a:noFill/>
          </p:spPr>
        </p:pic>
        <p:sp>
          <p:nvSpPr>
            <p:cNvPr id="67" name="TextBox 66"/>
            <p:cNvSpPr txBox="1"/>
            <p:nvPr/>
          </p:nvSpPr>
          <p:spPr>
            <a:xfrm>
              <a:off x="304797" y="2109638"/>
              <a:ext cx="2085745" cy="405383"/>
            </a:xfrm>
            <a:prstGeom prst="rect">
              <a:avLst/>
            </a:prstGeom>
            <a:noFill/>
          </p:spPr>
          <p:txBody>
            <a:bodyPr wrap="square" lIns="96661" tIns="48331" rIns="96661" bIns="48331" rtlCol="1">
              <a:spAutoFit/>
            </a:bodyPr>
            <a:lstStyle/>
            <a:p>
              <a:pPr algn="ctr" defTabSz="457200"/>
              <a:r>
                <a:rPr lang="en-US" sz="1000" b="1" dirty="0">
                  <a:solidFill>
                    <a:srgbClr val="000000"/>
                  </a:solidFill>
                  <a:latin typeface="Arial" panose="020B0604020202020204" pitchFamily="34" charset="0"/>
                  <a:cs typeface="Arial" panose="020B0604020202020204" pitchFamily="34" charset="0"/>
                </a:rPr>
                <a:t>Application Servers (WebSphere, Weblogic, etc.)</a:t>
              </a:r>
              <a:endParaRPr lang="he-IL" sz="1000" b="1" dirty="0">
                <a:solidFill>
                  <a:srgbClr val="000000"/>
                </a:solidFill>
                <a:latin typeface="Arial" panose="020B0604020202020204" pitchFamily="34" charset="0"/>
                <a:cs typeface="Arial" panose="020B0604020202020204" pitchFamily="34" charset="0"/>
              </a:endParaRPr>
            </a:p>
          </p:txBody>
        </p:sp>
      </p:grpSp>
      <p:grpSp>
        <p:nvGrpSpPr>
          <p:cNvPr id="7" name="Group 6"/>
          <p:cNvGrpSpPr/>
          <p:nvPr/>
        </p:nvGrpSpPr>
        <p:grpSpPr>
          <a:xfrm>
            <a:off x="2296019" y="2355306"/>
            <a:ext cx="1097280" cy="998946"/>
            <a:chOff x="762494" y="2626225"/>
            <a:chExt cx="1097280" cy="998946"/>
          </a:xfrm>
        </p:grpSpPr>
        <p:pic>
          <p:nvPicPr>
            <p:cNvPr id="61" name="Picture 26" descr="EITE_3"/>
            <p:cNvPicPr>
              <a:picLocks noChangeAspect="1" noChangeArrowheads="1"/>
            </p:cNvPicPr>
            <p:nvPr/>
          </p:nvPicPr>
          <p:blipFill>
            <a:blip r:embed="rId6"/>
            <a:stretch>
              <a:fillRect/>
            </a:stretch>
          </p:blipFill>
          <p:spPr bwMode="auto">
            <a:xfrm>
              <a:off x="762494" y="2626225"/>
              <a:ext cx="1097280" cy="655320"/>
            </a:xfrm>
            <a:prstGeom prst="rect">
              <a:avLst/>
            </a:prstGeom>
            <a:noFill/>
          </p:spPr>
        </p:pic>
        <p:sp>
          <p:nvSpPr>
            <p:cNvPr id="69" name="TextBox 68"/>
            <p:cNvSpPr txBox="1"/>
            <p:nvPr/>
          </p:nvSpPr>
          <p:spPr>
            <a:xfrm>
              <a:off x="887039" y="3219788"/>
              <a:ext cx="908974" cy="405383"/>
            </a:xfrm>
            <a:prstGeom prst="rect">
              <a:avLst/>
            </a:prstGeom>
            <a:noFill/>
          </p:spPr>
          <p:txBody>
            <a:bodyPr wrap="square" lIns="96661" tIns="48331" rIns="96661" bIns="48331" rtlCol="1">
              <a:spAutoFit/>
            </a:bodyPr>
            <a:lstStyle/>
            <a:p>
              <a:pPr algn="ctr" defTabSz="457200"/>
              <a:r>
                <a:rPr lang="en-US" sz="1000" b="1" dirty="0">
                  <a:solidFill>
                    <a:srgbClr val="000000"/>
                  </a:solidFill>
                  <a:latin typeface="Arial" panose="020B0604020202020204" pitchFamily="34" charset="0"/>
                  <a:cs typeface="Arial" panose="020B0604020202020204" pitchFamily="34" charset="0"/>
                </a:rPr>
                <a:t>Unix Servers</a:t>
              </a:r>
              <a:endParaRPr lang="he-IL" sz="1000" b="1" dirty="0">
                <a:solidFill>
                  <a:srgbClr val="000000"/>
                </a:solidFill>
                <a:latin typeface="Arial" panose="020B0604020202020204" pitchFamily="34" charset="0"/>
                <a:cs typeface="Arial" panose="020B0604020202020204" pitchFamily="34" charset="0"/>
              </a:endParaRPr>
            </a:p>
          </p:txBody>
        </p:sp>
      </p:grpSp>
      <p:grpSp>
        <p:nvGrpSpPr>
          <p:cNvPr id="8" name="Group 7"/>
          <p:cNvGrpSpPr/>
          <p:nvPr/>
        </p:nvGrpSpPr>
        <p:grpSpPr>
          <a:xfrm>
            <a:off x="2296019" y="3413613"/>
            <a:ext cx="1097280" cy="1014973"/>
            <a:chOff x="762494" y="3727857"/>
            <a:chExt cx="1097280" cy="1014973"/>
          </a:xfrm>
        </p:grpSpPr>
        <p:pic>
          <p:nvPicPr>
            <p:cNvPr id="64" name="Picture 26" descr="EITE_3"/>
            <p:cNvPicPr>
              <a:picLocks noChangeAspect="1" noChangeArrowheads="1"/>
            </p:cNvPicPr>
            <p:nvPr/>
          </p:nvPicPr>
          <p:blipFill>
            <a:blip r:embed="rId6"/>
            <a:stretch>
              <a:fillRect/>
            </a:stretch>
          </p:blipFill>
          <p:spPr bwMode="auto">
            <a:xfrm>
              <a:off x="762494" y="3727857"/>
              <a:ext cx="1097280" cy="655320"/>
            </a:xfrm>
            <a:prstGeom prst="rect">
              <a:avLst/>
            </a:prstGeom>
            <a:noFill/>
          </p:spPr>
        </p:pic>
        <p:sp>
          <p:nvSpPr>
            <p:cNvPr id="70" name="TextBox 69"/>
            <p:cNvSpPr txBox="1"/>
            <p:nvPr/>
          </p:nvSpPr>
          <p:spPr>
            <a:xfrm>
              <a:off x="887039" y="4337447"/>
              <a:ext cx="908974" cy="405383"/>
            </a:xfrm>
            <a:prstGeom prst="rect">
              <a:avLst/>
            </a:prstGeom>
            <a:noFill/>
          </p:spPr>
          <p:txBody>
            <a:bodyPr wrap="square" lIns="96661" tIns="48331" rIns="96661" bIns="48331" rtlCol="1">
              <a:spAutoFit/>
            </a:bodyPr>
            <a:lstStyle/>
            <a:p>
              <a:pPr algn="ctr" defTabSz="457200"/>
              <a:r>
                <a:rPr lang="en-US" sz="1000" b="1" dirty="0">
                  <a:solidFill>
                    <a:srgbClr val="000000"/>
                  </a:solidFill>
                  <a:latin typeface="Arial" panose="020B0604020202020204" pitchFamily="34" charset="0"/>
                  <a:cs typeface="Arial" panose="020B0604020202020204" pitchFamily="34" charset="0"/>
                </a:rPr>
                <a:t>Windows Servers</a:t>
              </a:r>
              <a:endParaRPr lang="he-IL" sz="1000" b="1" dirty="0">
                <a:solidFill>
                  <a:srgbClr val="000000"/>
                </a:solidFill>
                <a:latin typeface="Arial" panose="020B0604020202020204" pitchFamily="34" charset="0"/>
                <a:cs typeface="Arial" panose="020B0604020202020204" pitchFamily="34" charset="0"/>
              </a:endParaRPr>
            </a:p>
          </p:txBody>
        </p:sp>
      </p:grpSp>
      <p:grpSp>
        <p:nvGrpSpPr>
          <p:cNvPr id="10" name="Group 9"/>
          <p:cNvGrpSpPr/>
          <p:nvPr/>
        </p:nvGrpSpPr>
        <p:grpSpPr>
          <a:xfrm>
            <a:off x="2061708" y="5562277"/>
            <a:ext cx="1550486" cy="738352"/>
            <a:chOff x="528183" y="5781352"/>
            <a:chExt cx="1550486" cy="738352"/>
          </a:xfrm>
        </p:grpSpPr>
        <p:pic>
          <p:nvPicPr>
            <p:cNvPr id="52" name="Picture 25" descr="EITE_2"/>
            <p:cNvPicPr>
              <a:picLocks noChangeAspect="1" noChangeArrowheads="1"/>
            </p:cNvPicPr>
            <p:nvPr/>
          </p:nvPicPr>
          <p:blipFill>
            <a:blip r:embed="rId7"/>
            <a:stretch>
              <a:fillRect/>
            </a:stretch>
          </p:blipFill>
          <p:spPr bwMode="auto">
            <a:xfrm>
              <a:off x="815834" y="5781352"/>
              <a:ext cx="914400" cy="553702"/>
            </a:xfrm>
            <a:prstGeom prst="rect">
              <a:avLst/>
            </a:prstGeom>
            <a:noFill/>
          </p:spPr>
        </p:pic>
        <p:sp>
          <p:nvSpPr>
            <p:cNvPr id="71" name="TextBox 70"/>
            <p:cNvSpPr txBox="1"/>
            <p:nvPr/>
          </p:nvSpPr>
          <p:spPr>
            <a:xfrm>
              <a:off x="528183" y="6268210"/>
              <a:ext cx="1550486" cy="251494"/>
            </a:xfrm>
            <a:prstGeom prst="rect">
              <a:avLst/>
            </a:prstGeom>
            <a:noFill/>
          </p:spPr>
          <p:txBody>
            <a:bodyPr wrap="square" lIns="96661" tIns="48331" rIns="96661" bIns="48331" rtlCol="1">
              <a:spAutoFit/>
            </a:bodyPr>
            <a:lstStyle/>
            <a:p>
              <a:pPr algn="ctr" defTabSz="457200"/>
              <a:r>
                <a:rPr lang="en-US" sz="1000" b="1" dirty="0">
                  <a:solidFill>
                    <a:srgbClr val="000000"/>
                  </a:solidFill>
                  <a:latin typeface="Arial" panose="020B0604020202020204" pitchFamily="34" charset="0"/>
                  <a:cs typeface="Arial" panose="020B0604020202020204" pitchFamily="34" charset="0"/>
                </a:rPr>
                <a:t>Desktops</a:t>
              </a:r>
              <a:endParaRPr lang="he-IL" sz="1000" b="1" dirty="0">
                <a:solidFill>
                  <a:srgbClr val="000000"/>
                </a:solidFill>
                <a:latin typeface="Arial" panose="020B0604020202020204" pitchFamily="34" charset="0"/>
                <a:cs typeface="Arial" panose="020B0604020202020204" pitchFamily="34" charset="0"/>
              </a:endParaRPr>
            </a:p>
          </p:txBody>
        </p:sp>
      </p:grpSp>
      <p:grpSp>
        <p:nvGrpSpPr>
          <p:cNvPr id="9" name="Group 8"/>
          <p:cNvGrpSpPr/>
          <p:nvPr/>
        </p:nvGrpSpPr>
        <p:grpSpPr>
          <a:xfrm>
            <a:off x="2289408" y="4487946"/>
            <a:ext cx="1097280" cy="1014973"/>
            <a:chOff x="755883" y="4730421"/>
            <a:chExt cx="1097280" cy="1014973"/>
          </a:xfrm>
        </p:grpSpPr>
        <p:pic>
          <p:nvPicPr>
            <p:cNvPr id="107" name="Picture 26" descr="EITE_3"/>
            <p:cNvPicPr>
              <a:picLocks noChangeAspect="1" noChangeArrowheads="1"/>
            </p:cNvPicPr>
            <p:nvPr/>
          </p:nvPicPr>
          <p:blipFill>
            <a:blip r:embed="rId6"/>
            <a:stretch>
              <a:fillRect/>
            </a:stretch>
          </p:blipFill>
          <p:spPr bwMode="auto">
            <a:xfrm>
              <a:off x="755883" y="4730421"/>
              <a:ext cx="1097280" cy="655320"/>
            </a:xfrm>
            <a:prstGeom prst="rect">
              <a:avLst/>
            </a:prstGeom>
            <a:noFill/>
          </p:spPr>
        </p:pic>
        <p:sp>
          <p:nvSpPr>
            <p:cNvPr id="108" name="TextBox 107"/>
            <p:cNvSpPr txBox="1"/>
            <p:nvPr/>
          </p:nvSpPr>
          <p:spPr>
            <a:xfrm>
              <a:off x="880428" y="5340011"/>
              <a:ext cx="908974" cy="405383"/>
            </a:xfrm>
            <a:prstGeom prst="rect">
              <a:avLst/>
            </a:prstGeom>
            <a:noFill/>
          </p:spPr>
          <p:txBody>
            <a:bodyPr wrap="square" lIns="96661" tIns="48331" rIns="96661" bIns="48331" rtlCol="1">
              <a:spAutoFit/>
            </a:bodyPr>
            <a:lstStyle/>
            <a:p>
              <a:pPr algn="ctr" defTabSz="457200"/>
              <a:r>
                <a:rPr lang="en-US" sz="1000" b="1" dirty="0">
                  <a:solidFill>
                    <a:srgbClr val="000000"/>
                  </a:solidFill>
                  <a:latin typeface="Arial" panose="020B0604020202020204" pitchFamily="34" charset="0"/>
                  <a:cs typeface="Arial" panose="020B0604020202020204" pitchFamily="34" charset="0"/>
                </a:rPr>
                <a:t>Mainframe Servers</a:t>
              </a:r>
              <a:endParaRPr lang="he-IL" sz="1000" b="1" dirty="0">
                <a:solidFill>
                  <a:srgbClr val="000000"/>
                </a:solidFill>
                <a:latin typeface="Arial" panose="020B0604020202020204" pitchFamily="34" charset="0"/>
                <a:cs typeface="Arial" panose="020B0604020202020204" pitchFamily="34" charset="0"/>
              </a:endParaRPr>
            </a:p>
          </p:txBody>
        </p:sp>
      </p:grpSp>
      <p:sp>
        <p:nvSpPr>
          <p:cNvPr id="133" name="Rectangle 132"/>
          <p:cNvSpPr/>
          <p:nvPr/>
        </p:nvSpPr>
        <p:spPr>
          <a:xfrm>
            <a:off x="1943499" y="1105148"/>
            <a:ext cx="2013806" cy="5409953"/>
          </a:xfrm>
          <a:prstGeom prst="rect">
            <a:avLst/>
          </a:prstGeom>
          <a:noFill/>
          <a:ln w="28575">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latin typeface="Calibri"/>
            </a:endParaRPr>
          </a:p>
        </p:txBody>
      </p:sp>
      <p:sp>
        <p:nvSpPr>
          <p:cNvPr id="138" name="Rectangle 137"/>
          <p:cNvSpPr/>
          <p:nvPr/>
        </p:nvSpPr>
        <p:spPr>
          <a:xfrm>
            <a:off x="8326512" y="1686173"/>
            <a:ext cx="2013806" cy="3710458"/>
          </a:xfrm>
          <a:prstGeom prst="rect">
            <a:avLst/>
          </a:prstGeom>
          <a:noFill/>
          <a:ln w="28575">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latin typeface="Calibri"/>
            </a:endParaRPr>
          </a:p>
        </p:txBody>
      </p:sp>
      <p:grpSp>
        <p:nvGrpSpPr>
          <p:cNvPr id="12" name="Group 11"/>
          <p:cNvGrpSpPr/>
          <p:nvPr/>
        </p:nvGrpSpPr>
        <p:grpSpPr>
          <a:xfrm>
            <a:off x="9268857" y="1977384"/>
            <a:ext cx="1061881" cy="877870"/>
            <a:chOff x="7790103" y="3732819"/>
            <a:chExt cx="1061881" cy="877870"/>
          </a:xfrm>
        </p:grpSpPr>
        <p:sp>
          <p:nvSpPr>
            <p:cNvPr id="142" name="TextBox 141"/>
            <p:cNvSpPr txBox="1"/>
            <p:nvPr/>
          </p:nvSpPr>
          <p:spPr>
            <a:xfrm>
              <a:off x="7790103" y="4205306"/>
              <a:ext cx="1061881" cy="405383"/>
            </a:xfrm>
            <a:prstGeom prst="rect">
              <a:avLst/>
            </a:prstGeom>
            <a:noFill/>
          </p:spPr>
          <p:txBody>
            <a:bodyPr wrap="square" lIns="96661" tIns="48331" rIns="96661" bIns="48331" rtlCol="1">
              <a:spAutoFit/>
            </a:bodyPr>
            <a:lstStyle/>
            <a:p>
              <a:pPr algn="ctr" defTabSz="457200"/>
              <a:r>
                <a:rPr lang="en-US" sz="1000" b="1" dirty="0">
                  <a:solidFill>
                    <a:srgbClr val="000000"/>
                  </a:solidFill>
                  <a:latin typeface="Arial" panose="020B0604020202020204" pitchFamily="34" charset="0"/>
                  <a:cs typeface="Arial" panose="020B0604020202020204" pitchFamily="34" charset="0"/>
                </a:rPr>
                <a:t>Security Appliances</a:t>
              </a:r>
              <a:endParaRPr lang="he-IL" sz="1000" b="1" dirty="0">
                <a:solidFill>
                  <a:srgbClr val="000000"/>
                </a:solidFill>
                <a:latin typeface="Arial" panose="020B0604020202020204" pitchFamily="34" charset="0"/>
                <a:cs typeface="Arial" panose="020B0604020202020204" pitchFamily="34" charset="0"/>
              </a:endParaRPr>
            </a:p>
          </p:txBody>
        </p:sp>
        <p:grpSp>
          <p:nvGrpSpPr>
            <p:cNvPr id="145" name="Group 118"/>
            <p:cNvGrpSpPr/>
            <p:nvPr/>
          </p:nvGrpSpPr>
          <p:grpSpPr>
            <a:xfrm>
              <a:off x="8162368" y="3732819"/>
              <a:ext cx="420866" cy="500697"/>
              <a:chOff x="7143586" y="4346725"/>
              <a:chExt cx="903134" cy="848488"/>
            </a:xfrm>
          </p:grpSpPr>
          <p:pic>
            <p:nvPicPr>
              <p:cNvPr id="146" name="Picture 34" descr="5"/>
              <p:cNvPicPr>
                <a:picLocks noChangeAspect="1" noChangeArrowheads="1"/>
              </p:cNvPicPr>
              <p:nvPr/>
            </p:nvPicPr>
            <p:blipFill>
              <a:blip r:embed="rId8" cstate="email"/>
              <a:srcRect/>
              <a:stretch>
                <a:fillRect/>
              </a:stretch>
            </p:blipFill>
            <p:spPr bwMode="auto">
              <a:xfrm>
                <a:off x="7143586" y="4346725"/>
                <a:ext cx="486813" cy="836614"/>
              </a:xfrm>
              <a:prstGeom prst="rect">
                <a:avLst/>
              </a:prstGeom>
              <a:noFill/>
            </p:spPr>
          </p:pic>
          <p:pic>
            <p:nvPicPr>
              <p:cNvPr id="147" name="Picture 27" descr="EITE_4"/>
              <p:cNvPicPr>
                <a:picLocks noChangeAspect="1" noChangeArrowheads="1"/>
              </p:cNvPicPr>
              <p:nvPr/>
            </p:nvPicPr>
            <p:blipFill>
              <a:blip r:embed="rId9" cstate="email"/>
              <a:srcRect/>
              <a:stretch>
                <a:fillRect/>
              </a:stretch>
            </p:blipFill>
            <p:spPr bwMode="auto">
              <a:xfrm>
                <a:off x="7154227" y="4757116"/>
                <a:ext cx="815974" cy="263524"/>
              </a:xfrm>
              <a:prstGeom prst="rect">
                <a:avLst/>
              </a:prstGeom>
              <a:noFill/>
            </p:spPr>
          </p:pic>
          <p:pic>
            <p:nvPicPr>
              <p:cNvPr id="148" name="Picture 27" descr="EITE_4"/>
              <p:cNvPicPr>
                <a:picLocks noChangeAspect="1" noChangeArrowheads="1"/>
              </p:cNvPicPr>
              <p:nvPr/>
            </p:nvPicPr>
            <p:blipFill>
              <a:blip r:embed="rId9" cstate="email"/>
              <a:srcRect/>
              <a:stretch>
                <a:fillRect/>
              </a:stretch>
            </p:blipFill>
            <p:spPr bwMode="auto">
              <a:xfrm>
                <a:off x="7230746" y="4931687"/>
                <a:ext cx="815974" cy="263526"/>
              </a:xfrm>
              <a:prstGeom prst="rect">
                <a:avLst/>
              </a:prstGeom>
              <a:noFill/>
            </p:spPr>
          </p:pic>
        </p:grpSp>
      </p:grpSp>
      <p:grpSp>
        <p:nvGrpSpPr>
          <p:cNvPr id="16" name="Group 15"/>
          <p:cNvGrpSpPr/>
          <p:nvPr/>
        </p:nvGrpSpPr>
        <p:grpSpPr>
          <a:xfrm>
            <a:off x="8467672" y="4179696"/>
            <a:ext cx="835424" cy="908987"/>
            <a:chOff x="7038922" y="4264279"/>
            <a:chExt cx="835424" cy="908987"/>
          </a:xfrm>
        </p:grpSpPr>
        <p:sp>
          <p:nvSpPr>
            <p:cNvPr id="143" name="TextBox 142"/>
            <p:cNvSpPr txBox="1"/>
            <p:nvPr/>
          </p:nvSpPr>
          <p:spPr>
            <a:xfrm>
              <a:off x="7038922" y="4767883"/>
              <a:ext cx="835424" cy="405383"/>
            </a:xfrm>
            <a:prstGeom prst="rect">
              <a:avLst/>
            </a:prstGeom>
            <a:noFill/>
          </p:spPr>
          <p:txBody>
            <a:bodyPr wrap="square" lIns="96661" tIns="48331" rIns="96661" bIns="48331" rtlCol="1">
              <a:spAutoFit/>
            </a:bodyPr>
            <a:lstStyle/>
            <a:p>
              <a:pPr algn="ctr" defTabSz="457200"/>
              <a:r>
                <a:rPr lang="en-US" sz="1000" b="1" dirty="0">
                  <a:solidFill>
                    <a:srgbClr val="000000"/>
                  </a:solidFill>
                  <a:latin typeface="Arial" panose="020B0604020202020204" pitchFamily="34" charset="0"/>
                  <a:cs typeface="Arial" panose="020B0604020202020204" pitchFamily="34" charset="0"/>
                </a:rPr>
                <a:t>Websites/ Web Apps</a:t>
              </a:r>
              <a:endParaRPr lang="he-IL" sz="1000" b="1" dirty="0">
                <a:solidFill>
                  <a:srgbClr val="000000"/>
                </a:solidFill>
                <a:latin typeface="Arial" panose="020B0604020202020204" pitchFamily="34" charset="0"/>
                <a:cs typeface="Arial" panose="020B0604020202020204" pitchFamily="34" charset="0"/>
              </a:endParaRPr>
            </a:p>
          </p:txBody>
        </p:sp>
        <p:pic>
          <p:nvPicPr>
            <p:cNvPr id="149" name="Picture 2" descr="http://www.mobiliodevelopment.com/wp-content/uploads/2012/05/web-apps.jpg"/>
            <p:cNvPicPr>
              <a:picLocks noChangeAspect="1" noChangeArrowheads="1"/>
            </p:cNvPicPr>
            <p:nvPr/>
          </p:nvPicPr>
          <p:blipFill>
            <a:blip r:embed="rId10" cstate="print"/>
            <a:srcRect/>
            <a:stretch>
              <a:fillRect/>
            </a:stretch>
          </p:blipFill>
          <p:spPr bwMode="auto">
            <a:xfrm>
              <a:off x="7110432" y="4264279"/>
              <a:ext cx="711066" cy="522266"/>
            </a:xfrm>
            <a:prstGeom prst="rect">
              <a:avLst/>
            </a:prstGeom>
            <a:noFill/>
          </p:spPr>
        </p:pic>
      </p:grpSp>
      <p:grpSp>
        <p:nvGrpSpPr>
          <p:cNvPr id="14" name="Group 13"/>
          <p:cNvGrpSpPr/>
          <p:nvPr/>
        </p:nvGrpSpPr>
        <p:grpSpPr>
          <a:xfrm>
            <a:off x="8390702" y="2016385"/>
            <a:ext cx="960120" cy="693718"/>
            <a:chOff x="6961952" y="2253369"/>
            <a:chExt cx="960120" cy="693718"/>
          </a:xfrm>
        </p:grpSpPr>
        <p:sp>
          <p:nvSpPr>
            <p:cNvPr id="141" name="TextBox 140"/>
            <p:cNvSpPr txBox="1"/>
            <p:nvPr/>
          </p:nvSpPr>
          <p:spPr>
            <a:xfrm>
              <a:off x="6961952" y="2695593"/>
              <a:ext cx="960120" cy="251494"/>
            </a:xfrm>
            <a:prstGeom prst="rect">
              <a:avLst/>
            </a:prstGeom>
            <a:noFill/>
          </p:spPr>
          <p:txBody>
            <a:bodyPr wrap="square" lIns="96661" tIns="48331" rIns="96661" bIns="48331" rtlCol="1">
              <a:spAutoFit/>
            </a:bodyPr>
            <a:lstStyle/>
            <a:p>
              <a:pPr algn="ctr" defTabSz="457200"/>
              <a:r>
                <a:rPr lang="en-US" sz="1000" b="1" dirty="0">
                  <a:solidFill>
                    <a:srgbClr val="000000"/>
                  </a:solidFill>
                  <a:latin typeface="Arial" panose="020B0604020202020204" pitchFamily="34" charset="0"/>
                  <a:cs typeface="Arial" panose="020B0604020202020204" pitchFamily="34" charset="0"/>
                </a:rPr>
                <a:t>Databases</a:t>
              </a:r>
              <a:endParaRPr lang="he-IL" sz="1000" b="1" dirty="0">
                <a:solidFill>
                  <a:srgbClr val="000000"/>
                </a:solidFill>
                <a:latin typeface="Arial" panose="020B0604020202020204" pitchFamily="34" charset="0"/>
                <a:cs typeface="Arial" panose="020B0604020202020204" pitchFamily="34" charset="0"/>
              </a:endParaRPr>
            </a:p>
          </p:txBody>
        </p:sp>
        <p:pic>
          <p:nvPicPr>
            <p:cNvPr id="150" name="Picture 149" descr="icon5_withoutplate.png"/>
            <p:cNvPicPr>
              <a:picLocks noChangeAspect="1"/>
            </p:cNvPicPr>
            <p:nvPr/>
          </p:nvPicPr>
          <p:blipFill rotWithShape="1">
            <a:blip r:embed="rId11" cstate="email">
              <a:extLst>
                <a:ext uri="{28A0092B-C50C-407E-A947-70E740481C1C}">
                  <a14:useLocalDpi xmlns:a14="http://schemas.microsoft.com/office/drawing/2010/main" val="0"/>
                </a:ext>
              </a:extLst>
            </a:blip>
            <a:srcRect/>
            <a:stretch/>
          </p:blipFill>
          <p:spPr>
            <a:xfrm>
              <a:off x="7154571" y="2253369"/>
              <a:ext cx="510721" cy="499473"/>
            </a:xfrm>
            <a:prstGeom prst="rect">
              <a:avLst/>
            </a:prstGeom>
          </p:spPr>
        </p:pic>
      </p:grpSp>
      <p:grpSp>
        <p:nvGrpSpPr>
          <p:cNvPr id="13" name="Group 12"/>
          <p:cNvGrpSpPr/>
          <p:nvPr/>
        </p:nvGrpSpPr>
        <p:grpSpPr>
          <a:xfrm>
            <a:off x="9455374" y="3079044"/>
            <a:ext cx="768096" cy="768820"/>
            <a:chOff x="7062596" y="1129766"/>
            <a:chExt cx="768096" cy="768820"/>
          </a:xfrm>
        </p:grpSpPr>
        <p:sp>
          <p:nvSpPr>
            <p:cNvPr id="140" name="TextBox 139"/>
            <p:cNvSpPr txBox="1"/>
            <p:nvPr/>
          </p:nvSpPr>
          <p:spPr>
            <a:xfrm>
              <a:off x="7062596" y="1647092"/>
              <a:ext cx="768096" cy="251494"/>
            </a:xfrm>
            <a:prstGeom prst="rect">
              <a:avLst/>
            </a:prstGeom>
            <a:noFill/>
          </p:spPr>
          <p:txBody>
            <a:bodyPr wrap="square" lIns="96661" tIns="48331" rIns="96661" bIns="48331" rtlCol="1">
              <a:spAutoFit/>
            </a:bodyPr>
            <a:lstStyle/>
            <a:p>
              <a:pPr algn="ctr" defTabSz="457200"/>
              <a:r>
                <a:rPr lang="en-US" sz="1000" b="1" dirty="0">
                  <a:solidFill>
                    <a:srgbClr val="000000"/>
                  </a:solidFill>
                  <a:latin typeface="Arial" panose="020B0604020202020204" pitchFamily="34" charset="0"/>
                  <a:cs typeface="Arial" panose="020B0604020202020204" pitchFamily="34" charset="0"/>
                </a:rPr>
                <a:t>Servers</a:t>
              </a:r>
              <a:endParaRPr lang="he-IL" sz="1000" b="1" dirty="0">
                <a:solidFill>
                  <a:srgbClr val="000000"/>
                </a:solidFill>
                <a:latin typeface="Arial" panose="020B0604020202020204" pitchFamily="34" charset="0"/>
                <a:cs typeface="Arial" panose="020B0604020202020204" pitchFamily="34" charset="0"/>
              </a:endParaRPr>
            </a:p>
          </p:txBody>
        </p:sp>
        <p:pic>
          <p:nvPicPr>
            <p:cNvPr id="151" name="Picture 150" descr="icon5_withoutplate.png"/>
            <p:cNvPicPr>
              <a:picLocks noChangeAspect="1"/>
            </p:cNvPicPr>
            <p:nvPr/>
          </p:nvPicPr>
          <p:blipFill rotWithShape="1">
            <a:blip r:embed="rId12" cstate="email">
              <a:extLst>
                <a:ext uri="{28A0092B-C50C-407E-A947-70E740481C1C}">
                  <a14:useLocalDpi xmlns:a14="http://schemas.microsoft.com/office/drawing/2010/main" val="0"/>
                </a:ext>
              </a:extLst>
            </a:blip>
            <a:srcRect/>
            <a:stretch/>
          </p:blipFill>
          <p:spPr>
            <a:xfrm>
              <a:off x="7208513" y="1129766"/>
              <a:ext cx="476379" cy="549049"/>
            </a:xfrm>
            <a:prstGeom prst="rect">
              <a:avLst/>
            </a:prstGeom>
          </p:spPr>
        </p:pic>
      </p:grpSp>
      <p:grpSp>
        <p:nvGrpSpPr>
          <p:cNvPr id="15" name="Group 14"/>
          <p:cNvGrpSpPr/>
          <p:nvPr/>
        </p:nvGrpSpPr>
        <p:grpSpPr>
          <a:xfrm>
            <a:off x="8405424" y="3124410"/>
            <a:ext cx="940061" cy="793378"/>
            <a:chOff x="6976673" y="3256074"/>
            <a:chExt cx="940061" cy="793378"/>
          </a:xfrm>
        </p:grpSpPr>
        <p:sp>
          <p:nvSpPr>
            <p:cNvPr id="139" name="TextBox 138"/>
            <p:cNvSpPr txBox="1"/>
            <p:nvPr/>
          </p:nvSpPr>
          <p:spPr>
            <a:xfrm>
              <a:off x="6976673" y="3644069"/>
              <a:ext cx="940061" cy="405383"/>
            </a:xfrm>
            <a:prstGeom prst="rect">
              <a:avLst/>
            </a:prstGeom>
            <a:noFill/>
          </p:spPr>
          <p:txBody>
            <a:bodyPr wrap="square" lIns="96661" tIns="48331" rIns="96661" bIns="48331" rtlCol="1">
              <a:spAutoFit/>
            </a:bodyPr>
            <a:lstStyle/>
            <a:p>
              <a:pPr algn="ctr" defTabSz="457200"/>
              <a:r>
                <a:rPr lang="en-US" sz="1000" b="1" dirty="0">
                  <a:solidFill>
                    <a:srgbClr val="000000"/>
                  </a:solidFill>
                  <a:latin typeface="Arial" panose="020B0604020202020204" pitchFamily="34" charset="0"/>
                  <a:cs typeface="Arial" panose="020B0604020202020204" pitchFamily="34" charset="0"/>
                </a:rPr>
                <a:t>Network Devices</a:t>
              </a:r>
              <a:endParaRPr lang="he-IL" sz="1000" b="1" dirty="0">
                <a:solidFill>
                  <a:srgbClr val="000000"/>
                </a:solidFill>
                <a:latin typeface="Arial" panose="020B0604020202020204" pitchFamily="34" charset="0"/>
                <a:cs typeface="Arial" panose="020B0604020202020204" pitchFamily="34" charset="0"/>
              </a:endParaRPr>
            </a:p>
          </p:txBody>
        </p:sp>
        <p:pic>
          <p:nvPicPr>
            <p:cNvPr id="144" name="Picture 143" descr="network switch.jpg"/>
            <p:cNvPicPr>
              <a:picLocks noChangeAspect="1"/>
            </p:cNvPicPr>
            <p:nvPr/>
          </p:nvPicPr>
          <p:blipFill>
            <a:blip r:embed="rId13" cstate="email">
              <a:clrChange>
                <a:clrFrom>
                  <a:srgbClr val="FFFFFF"/>
                </a:clrFrom>
                <a:clrTo>
                  <a:srgbClr val="FFFFFF">
                    <a:alpha val="0"/>
                  </a:srgbClr>
                </a:clrTo>
              </a:clrChange>
              <a:duotone>
                <a:schemeClr val="accent1">
                  <a:shade val="45000"/>
                  <a:satMod val="135000"/>
                </a:schemeClr>
                <a:prstClr val="white"/>
              </a:duotone>
            </a:blip>
            <a:stretch>
              <a:fillRect/>
            </a:stretch>
          </p:blipFill>
          <p:spPr>
            <a:xfrm>
              <a:off x="7086648" y="3256074"/>
              <a:ext cx="578644" cy="271463"/>
            </a:xfrm>
            <a:prstGeom prst="rect">
              <a:avLst/>
            </a:prstGeom>
          </p:spPr>
        </p:pic>
        <p:pic>
          <p:nvPicPr>
            <p:cNvPr id="152" name="Picture 151" descr="network switch.jpg"/>
            <p:cNvPicPr>
              <a:picLocks noChangeAspect="1"/>
            </p:cNvPicPr>
            <p:nvPr/>
          </p:nvPicPr>
          <p:blipFill>
            <a:blip r:embed="rId13" cstate="email">
              <a:clrChange>
                <a:clrFrom>
                  <a:srgbClr val="FFFFFF"/>
                </a:clrFrom>
                <a:clrTo>
                  <a:srgbClr val="FFFFFF">
                    <a:alpha val="0"/>
                  </a:srgbClr>
                </a:clrTo>
              </a:clrChange>
              <a:duotone>
                <a:schemeClr val="accent1">
                  <a:shade val="45000"/>
                  <a:satMod val="135000"/>
                </a:schemeClr>
                <a:prstClr val="white"/>
              </a:duotone>
            </a:blip>
            <a:stretch>
              <a:fillRect/>
            </a:stretch>
          </p:blipFill>
          <p:spPr>
            <a:xfrm>
              <a:off x="7239048" y="3355457"/>
              <a:ext cx="578644" cy="271463"/>
            </a:xfrm>
            <a:prstGeom prst="rect">
              <a:avLst/>
            </a:prstGeom>
          </p:spPr>
        </p:pic>
      </p:grpSp>
      <p:grpSp>
        <p:nvGrpSpPr>
          <p:cNvPr id="11" name="Group 10"/>
          <p:cNvGrpSpPr/>
          <p:nvPr/>
        </p:nvGrpSpPr>
        <p:grpSpPr>
          <a:xfrm>
            <a:off x="9355435" y="4119278"/>
            <a:ext cx="1022069" cy="951048"/>
            <a:chOff x="7831434" y="4803049"/>
            <a:chExt cx="1022069" cy="951048"/>
          </a:xfrm>
        </p:grpSpPr>
        <p:pic>
          <p:nvPicPr>
            <p:cNvPr id="153" name="Picture 152" descr="icon5_withoutplate.png"/>
            <p:cNvPicPr>
              <a:picLocks noChangeAspect="1"/>
            </p:cNvPicPr>
            <p:nvPr/>
          </p:nvPicPr>
          <p:blipFill rotWithShape="1">
            <a:blip r:embed="rId12" cstate="email">
              <a:extLst>
                <a:ext uri="{28A0092B-C50C-407E-A947-70E740481C1C}">
                  <a14:useLocalDpi xmlns:a14="http://schemas.microsoft.com/office/drawing/2010/main" val="0"/>
                </a:ext>
              </a:extLst>
            </a:blip>
            <a:srcRect/>
            <a:stretch/>
          </p:blipFill>
          <p:spPr>
            <a:xfrm>
              <a:off x="8077233" y="4803049"/>
              <a:ext cx="476379" cy="549049"/>
            </a:xfrm>
            <a:prstGeom prst="rect">
              <a:avLst/>
            </a:prstGeom>
          </p:spPr>
        </p:pic>
        <p:pic>
          <p:nvPicPr>
            <p:cNvPr id="154" name="Picture 2" descr="https://lh3.googleusercontent.com/-Yba5lKqdhFM/U-5kCY6T0PI/AAAAAAAAA9Y/arntrXwSv24/w1024-h1024/New_icon.png"/>
            <p:cNvPicPr>
              <a:picLocks noChangeAspect="1" noChangeArrowheads="1"/>
            </p:cNvPicPr>
            <p:nvPr/>
          </p:nvPicPr>
          <p:blipFill rotWithShape="1">
            <a:blip r:embed="rId14" cstate="email">
              <a:extLst>
                <a:ext uri="{28A0092B-C50C-407E-A947-70E740481C1C}">
                  <a14:useLocalDpi xmlns:a14="http://schemas.microsoft.com/office/drawing/2010/main" val="0"/>
                </a:ext>
              </a:extLst>
            </a:blip>
            <a:srcRect/>
            <a:stretch/>
          </p:blipFill>
          <p:spPr bwMode="auto">
            <a:xfrm>
              <a:off x="8297558" y="5013677"/>
              <a:ext cx="401176" cy="312771"/>
            </a:xfrm>
            <a:prstGeom prst="rect">
              <a:avLst/>
            </a:prstGeom>
            <a:noFill/>
            <a:extLst>
              <a:ext uri="{909E8E84-426E-40DD-AFC4-6F175D3DCCD1}">
                <a14:hiddenFill xmlns:a14="http://schemas.microsoft.com/office/drawing/2010/main">
                  <a:solidFill>
                    <a:srgbClr val="FFFFFF"/>
                  </a:solidFill>
                </a14:hiddenFill>
              </a:ext>
            </a:extLst>
          </p:spPr>
        </p:pic>
        <p:sp>
          <p:nvSpPr>
            <p:cNvPr id="155" name="TextBox 154"/>
            <p:cNvSpPr txBox="1"/>
            <p:nvPr/>
          </p:nvSpPr>
          <p:spPr>
            <a:xfrm>
              <a:off x="7831434" y="5348714"/>
              <a:ext cx="1022069" cy="405383"/>
            </a:xfrm>
            <a:prstGeom prst="rect">
              <a:avLst/>
            </a:prstGeom>
            <a:noFill/>
          </p:spPr>
          <p:txBody>
            <a:bodyPr wrap="square" lIns="96661" tIns="48331" rIns="96661" bIns="48331" rtlCol="1">
              <a:spAutoFit/>
            </a:bodyPr>
            <a:lstStyle/>
            <a:p>
              <a:pPr algn="ctr" defTabSz="457200"/>
              <a:r>
                <a:rPr lang="en-US" sz="1000" b="1" dirty="0">
                  <a:solidFill>
                    <a:srgbClr val="000000"/>
                  </a:solidFill>
                  <a:latin typeface="Arial" panose="020B0604020202020204" pitchFamily="34" charset="0"/>
                  <a:cs typeface="Arial" panose="020B0604020202020204" pitchFamily="34" charset="0"/>
                </a:rPr>
                <a:t>Cloud Infrastructure</a:t>
              </a:r>
              <a:endParaRPr lang="he-IL" sz="1000" b="1" dirty="0">
                <a:solidFill>
                  <a:srgbClr val="000000"/>
                </a:solidFill>
                <a:latin typeface="Arial" panose="020B0604020202020204" pitchFamily="34" charset="0"/>
                <a:cs typeface="Arial" panose="020B0604020202020204" pitchFamily="34" charset="0"/>
              </a:endParaRPr>
            </a:p>
          </p:txBody>
        </p:sp>
      </p:grpSp>
      <p:sp>
        <p:nvSpPr>
          <p:cNvPr id="157" name="Right Arrow 156"/>
          <p:cNvSpPr/>
          <p:nvPr/>
        </p:nvSpPr>
        <p:spPr>
          <a:xfrm>
            <a:off x="3971692" y="4368028"/>
            <a:ext cx="4354820" cy="239922"/>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latin typeface="Calibri"/>
            </a:endParaRPr>
          </a:p>
        </p:txBody>
      </p:sp>
      <p:sp>
        <p:nvSpPr>
          <p:cNvPr id="158" name="code with pass"/>
          <p:cNvSpPr>
            <a:spLocks noChangeArrowheads="1"/>
          </p:cNvSpPr>
          <p:nvPr/>
        </p:nvSpPr>
        <p:spPr bwMode="auto">
          <a:xfrm>
            <a:off x="4818619" y="4045593"/>
            <a:ext cx="2828109" cy="880490"/>
          </a:xfrm>
          <a:prstGeom prst="rect">
            <a:avLst/>
          </a:prstGeom>
          <a:solidFill>
            <a:schemeClr val="bg1"/>
          </a:solidFill>
          <a:ln w="28575">
            <a:solidFill>
              <a:srgbClr val="FF0000"/>
            </a:solidFill>
            <a:headEnd/>
            <a:tailEnd/>
          </a:ln>
        </p:spPr>
        <p:style>
          <a:lnRef idx="1">
            <a:schemeClr val="accent1"/>
          </a:lnRef>
          <a:fillRef idx="2">
            <a:schemeClr val="accent1"/>
          </a:fillRef>
          <a:effectRef idx="1">
            <a:schemeClr val="accent1"/>
          </a:effectRef>
          <a:fontRef idx="minor">
            <a:schemeClr val="dk1"/>
          </a:fontRef>
        </p:style>
        <p:txBody>
          <a:bodyPr wrap="none" anchor="ctr"/>
          <a:lstStyle/>
          <a:p>
            <a:pPr defTabSz="457200" eaLnBrk="0" fontAlgn="base" hangingPunct="0">
              <a:spcBef>
                <a:spcPct val="0"/>
              </a:spcBef>
              <a:spcAft>
                <a:spcPct val="0"/>
              </a:spcAft>
            </a:pPr>
            <a:r>
              <a:rPr lang="en-US" sz="1000" b="1" dirty="0">
                <a:solidFill>
                  <a:srgbClr val="000000"/>
                </a:solidFill>
                <a:latin typeface="Arial" panose="020B0604020202020204" pitchFamily="34" charset="0"/>
                <a:cs typeface="Arial" panose="020B0604020202020204" pitchFamily="34" charset="0"/>
              </a:rPr>
              <a:t>Username = </a:t>
            </a:r>
          </a:p>
          <a:p>
            <a:pPr defTabSz="457200" eaLnBrk="0" fontAlgn="base" hangingPunct="0">
              <a:spcBef>
                <a:spcPct val="0"/>
              </a:spcBef>
              <a:spcAft>
                <a:spcPct val="0"/>
              </a:spcAft>
            </a:pPr>
            <a:r>
              <a:rPr lang="en-US" sz="1000" b="1" dirty="0">
                <a:solidFill>
                  <a:srgbClr val="000000"/>
                </a:solidFill>
                <a:latin typeface="Arial" panose="020B0604020202020204" pitchFamily="34" charset="0"/>
                <a:cs typeface="Arial" panose="020B0604020202020204" pitchFamily="34" charset="0"/>
              </a:rPr>
              <a:t>Password =</a:t>
            </a:r>
          </a:p>
          <a:p>
            <a:pPr defTabSz="457200" eaLnBrk="0" fontAlgn="base" hangingPunct="0">
              <a:spcBef>
                <a:spcPct val="0"/>
              </a:spcBef>
              <a:spcAft>
                <a:spcPct val="0"/>
              </a:spcAft>
            </a:pPr>
            <a:r>
              <a:rPr lang="en-US" sz="1000" b="1" dirty="0">
                <a:solidFill>
                  <a:srgbClr val="000000"/>
                </a:solidFill>
                <a:latin typeface="Arial" panose="020B0604020202020204" pitchFamily="34" charset="0"/>
                <a:cs typeface="Arial" panose="020B0604020202020204" pitchFamily="34" charset="0"/>
              </a:rPr>
              <a:t>Host =</a:t>
            </a:r>
          </a:p>
          <a:p>
            <a:pPr defTabSz="457200" eaLnBrk="0" fontAlgn="base" hangingPunct="0">
              <a:spcBef>
                <a:spcPct val="0"/>
              </a:spcBef>
              <a:spcAft>
                <a:spcPct val="0"/>
              </a:spcAft>
            </a:pPr>
            <a:r>
              <a:rPr lang="en-US" sz="1000" dirty="0" err="1">
                <a:solidFill>
                  <a:srgbClr val="000000"/>
                </a:solidFill>
                <a:latin typeface="Arial" panose="020B0604020202020204" pitchFamily="34" charset="0"/>
                <a:cs typeface="Arial" panose="020B0604020202020204" pitchFamily="34" charset="0"/>
              </a:rPr>
              <a:t>ConnectDatabase</a:t>
            </a:r>
            <a:r>
              <a:rPr lang="en-US" sz="1000" dirty="0">
                <a:solidFill>
                  <a:srgbClr val="000000"/>
                </a:solidFill>
                <a:latin typeface="Arial" panose="020B0604020202020204" pitchFamily="34" charset="0"/>
                <a:cs typeface="Arial" panose="020B0604020202020204" pitchFamily="34" charset="0"/>
              </a:rPr>
              <a:t>(Host, Username, Password)</a:t>
            </a:r>
          </a:p>
        </p:txBody>
      </p:sp>
      <p:grpSp>
        <p:nvGrpSpPr>
          <p:cNvPr id="18" name="Group 17"/>
          <p:cNvGrpSpPr/>
          <p:nvPr/>
        </p:nvGrpSpPr>
        <p:grpSpPr>
          <a:xfrm>
            <a:off x="2950402" y="1392371"/>
            <a:ext cx="1106848" cy="4862355"/>
            <a:chOff x="1426402" y="1392370"/>
            <a:chExt cx="1106848" cy="4862355"/>
          </a:xfrm>
        </p:grpSpPr>
        <p:grpSp>
          <p:nvGrpSpPr>
            <p:cNvPr id="134" name="Group 133"/>
            <p:cNvGrpSpPr/>
            <p:nvPr/>
          </p:nvGrpSpPr>
          <p:grpSpPr>
            <a:xfrm>
              <a:off x="1440203" y="2464025"/>
              <a:ext cx="1051645" cy="575737"/>
              <a:chOff x="2392839" y="3348881"/>
              <a:chExt cx="1406308" cy="771563"/>
            </a:xfrm>
          </p:grpSpPr>
          <p:sp>
            <p:nvSpPr>
              <p:cNvPr id="135" name="TextBox 134"/>
              <p:cNvSpPr txBox="1"/>
              <p:nvPr/>
            </p:nvSpPr>
            <p:spPr>
              <a:xfrm>
                <a:off x="2392839" y="3783409"/>
                <a:ext cx="1406308" cy="337035"/>
              </a:xfrm>
              <a:prstGeom prst="rect">
                <a:avLst/>
              </a:prstGeom>
              <a:noFill/>
            </p:spPr>
            <p:txBody>
              <a:bodyPr wrap="square" lIns="96661" tIns="48331" rIns="96661" bIns="48331" rtlCol="1">
                <a:spAutoFit/>
              </a:bodyPr>
              <a:lstStyle/>
              <a:p>
                <a:pPr algn="ctr" defTabSz="457200"/>
                <a:r>
                  <a:rPr lang="en-US" sz="1000" dirty="0">
                    <a:solidFill>
                      <a:srgbClr val="000000"/>
                    </a:solidFill>
                    <a:latin typeface="Arial" panose="020B0604020202020204" pitchFamily="34" charset="0"/>
                    <a:cs typeface="Arial" panose="020B0604020202020204" pitchFamily="34" charset="0"/>
                  </a:rPr>
                  <a:t>Applications</a:t>
                </a:r>
                <a:endParaRPr lang="he-IL" sz="1000" dirty="0">
                  <a:solidFill>
                    <a:srgbClr val="000000"/>
                  </a:solidFill>
                  <a:latin typeface="Arial" panose="020B0604020202020204" pitchFamily="34" charset="0"/>
                  <a:cs typeface="Arial" panose="020B0604020202020204" pitchFamily="34" charset="0"/>
                </a:endParaRPr>
              </a:p>
            </p:txBody>
          </p:sp>
          <p:pic>
            <p:nvPicPr>
              <p:cNvPr id="136" name="Picture 25" descr="EITE_2"/>
              <p:cNvPicPr>
                <a:picLocks noChangeAspect="1" noChangeArrowheads="1"/>
              </p:cNvPicPr>
              <p:nvPr/>
            </p:nvPicPr>
            <p:blipFill>
              <a:blip r:embed="rId15" cstate="email"/>
              <a:srcRect/>
              <a:stretch>
                <a:fillRect/>
              </a:stretch>
            </p:blipFill>
            <p:spPr bwMode="auto">
              <a:xfrm>
                <a:off x="2849725" y="3348881"/>
                <a:ext cx="469102" cy="443326"/>
              </a:xfrm>
              <a:prstGeom prst="rect">
                <a:avLst/>
              </a:prstGeom>
              <a:noFill/>
            </p:spPr>
          </p:pic>
        </p:grpSp>
        <p:grpSp>
          <p:nvGrpSpPr>
            <p:cNvPr id="159" name="Group 158"/>
            <p:cNvGrpSpPr/>
            <p:nvPr/>
          </p:nvGrpSpPr>
          <p:grpSpPr>
            <a:xfrm>
              <a:off x="1467805" y="1392370"/>
              <a:ext cx="1051645" cy="575737"/>
              <a:chOff x="2392839" y="3348881"/>
              <a:chExt cx="1406308" cy="771563"/>
            </a:xfrm>
          </p:grpSpPr>
          <p:sp>
            <p:nvSpPr>
              <p:cNvPr id="160" name="TextBox 159"/>
              <p:cNvSpPr txBox="1"/>
              <p:nvPr/>
            </p:nvSpPr>
            <p:spPr>
              <a:xfrm>
                <a:off x="2392839" y="3783409"/>
                <a:ext cx="1406308" cy="337035"/>
              </a:xfrm>
              <a:prstGeom prst="rect">
                <a:avLst/>
              </a:prstGeom>
              <a:noFill/>
            </p:spPr>
            <p:txBody>
              <a:bodyPr wrap="square" lIns="96661" tIns="48331" rIns="96661" bIns="48331" rtlCol="1">
                <a:spAutoFit/>
              </a:bodyPr>
              <a:lstStyle/>
              <a:p>
                <a:pPr algn="ctr" defTabSz="457200"/>
                <a:r>
                  <a:rPr lang="en-US" sz="1000" dirty="0">
                    <a:solidFill>
                      <a:srgbClr val="000000"/>
                    </a:solidFill>
                    <a:latin typeface="Arial" panose="020B0604020202020204" pitchFamily="34" charset="0"/>
                    <a:cs typeface="Arial" panose="020B0604020202020204" pitchFamily="34" charset="0"/>
                  </a:rPr>
                  <a:t>Applications</a:t>
                </a:r>
                <a:endParaRPr lang="he-IL" sz="1000" dirty="0">
                  <a:solidFill>
                    <a:srgbClr val="000000"/>
                  </a:solidFill>
                  <a:latin typeface="Arial" panose="020B0604020202020204" pitchFamily="34" charset="0"/>
                  <a:cs typeface="Arial" panose="020B0604020202020204" pitchFamily="34" charset="0"/>
                </a:endParaRPr>
              </a:p>
            </p:txBody>
          </p:sp>
          <p:pic>
            <p:nvPicPr>
              <p:cNvPr id="161" name="Picture 25" descr="EITE_2"/>
              <p:cNvPicPr>
                <a:picLocks noChangeAspect="1" noChangeArrowheads="1"/>
              </p:cNvPicPr>
              <p:nvPr/>
            </p:nvPicPr>
            <p:blipFill>
              <a:blip r:embed="rId15" cstate="email"/>
              <a:srcRect/>
              <a:stretch>
                <a:fillRect/>
              </a:stretch>
            </p:blipFill>
            <p:spPr bwMode="auto">
              <a:xfrm>
                <a:off x="2849725" y="3348881"/>
                <a:ext cx="469102" cy="443326"/>
              </a:xfrm>
              <a:prstGeom prst="rect">
                <a:avLst/>
              </a:prstGeom>
              <a:noFill/>
            </p:spPr>
          </p:pic>
        </p:grpSp>
        <p:grpSp>
          <p:nvGrpSpPr>
            <p:cNvPr id="162" name="Group 161"/>
            <p:cNvGrpSpPr/>
            <p:nvPr/>
          </p:nvGrpSpPr>
          <p:grpSpPr>
            <a:xfrm>
              <a:off x="1454004" y="4607335"/>
              <a:ext cx="1051645" cy="575737"/>
              <a:chOff x="2392839" y="3348881"/>
              <a:chExt cx="1406308" cy="771563"/>
            </a:xfrm>
          </p:grpSpPr>
          <p:sp>
            <p:nvSpPr>
              <p:cNvPr id="163" name="TextBox 162"/>
              <p:cNvSpPr txBox="1"/>
              <p:nvPr/>
            </p:nvSpPr>
            <p:spPr>
              <a:xfrm>
                <a:off x="2392839" y="3783409"/>
                <a:ext cx="1406308" cy="337035"/>
              </a:xfrm>
              <a:prstGeom prst="rect">
                <a:avLst/>
              </a:prstGeom>
              <a:noFill/>
            </p:spPr>
            <p:txBody>
              <a:bodyPr wrap="square" lIns="96661" tIns="48331" rIns="96661" bIns="48331" rtlCol="1">
                <a:spAutoFit/>
              </a:bodyPr>
              <a:lstStyle/>
              <a:p>
                <a:pPr algn="ctr" defTabSz="457200"/>
                <a:r>
                  <a:rPr lang="en-US" sz="1000" dirty="0">
                    <a:solidFill>
                      <a:srgbClr val="000000"/>
                    </a:solidFill>
                    <a:latin typeface="Arial" panose="020B0604020202020204" pitchFamily="34" charset="0"/>
                    <a:cs typeface="Arial" panose="020B0604020202020204" pitchFamily="34" charset="0"/>
                  </a:rPr>
                  <a:t>Applications</a:t>
                </a:r>
                <a:endParaRPr lang="he-IL" sz="1000" dirty="0">
                  <a:solidFill>
                    <a:srgbClr val="000000"/>
                  </a:solidFill>
                  <a:latin typeface="Arial" panose="020B0604020202020204" pitchFamily="34" charset="0"/>
                  <a:cs typeface="Arial" panose="020B0604020202020204" pitchFamily="34" charset="0"/>
                </a:endParaRPr>
              </a:p>
            </p:txBody>
          </p:sp>
          <p:pic>
            <p:nvPicPr>
              <p:cNvPr id="164" name="Picture 25" descr="EITE_2"/>
              <p:cNvPicPr>
                <a:picLocks noChangeAspect="1" noChangeArrowheads="1"/>
              </p:cNvPicPr>
              <p:nvPr/>
            </p:nvPicPr>
            <p:blipFill>
              <a:blip r:embed="rId15" cstate="email"/>
              <a:srcRect/>
              <a:stretch>
                <a:fillRect/>
              </a:stretch>
            </p:blipFill>
            <p:spPr bwMode="auto">
              <a:xfrm>
                <a:off x="2849725" y="3348881"/>
                <a:ext cx="469102" cy="443326"/>
              </a:xfrm>
              <a:prstGeom prst="rect">
                <a:avLst/>
              </a:prstGeom>
              <a:noFill/>
            </p:spPr>
          </p:pic>
        </p:grpSp>
        <p:grpSp>
          <p:nvGrpSpPr>
            <p:cNvPr id="165" name="Group 164"/>
            <p:cNvGrpSpPr/>
            <p:nvPr/>
          </p:nvGrpSpPr>
          <p:grpSpPr>
            <a:xfrm>
              <a:off x="1481605" y="3535680"/>
              <a:ext cx="1051645" cy="575737"/>
              <a:chOff x="2392839" y="3348881"/>
              <a:chExt cx="1406308" cy="771563"/>
            </a:xfrm>
          </p:grpSpPr>
          <p:sp>
            <p:nvSpPr>
              <p:cNvPr id="166" name="TextBox 165"/>
              <p:cNvSpPr txBox="1"/>
              <p:nvPr/>
            </p:nvSpPr>
            <p:spPr>
              <a:xfrm>
                <a:off x="2392839" y="3783409"/>
                <a:ext cx="1406308" cy="337035"/>
              </a:xfrm>
              <a:prstGeom prst="rect">
                <a:avLst/>
              </a:prstGeom>
              <a:noFill/>
            </p:spPr>
            <p:txBody>
              <a:bodyPr wrap="square" lIns="96661" tIns="48331" rIns="96661" bIns="48331" rtlCol="1">
                <a:spAutoFit/>
              </a:bodyPr>
              <a:lstStyle/>
              <a:p>
                <a:pPr algn="ctr" defTabSz="457200"/>
                <a:r>
                  <a:rPr lang="en-US" sz="1000" dirty="0">
                    <a:solidFill>
                      <a:srgbClr val="000000"/>
                    </a:solidFill>
                    <a:latin typeface="Arial" panose="020B0604020202020204" pitchFamily="34" charset="0"/>
                    <a:cs typeface="Arial" panose="020B0604020202020204" pitchFamily="34" charset="0"/>
                  </a:rPr>
                  <a:t>Applications</a:t>
                </a:r>
                <a:endParaRPr lang="he-IL" sz="1000" dirty="0">
                  <a:solidFill>
                    <a:srgbClr val="000000"/>
                  </a:solidFill>
                  <a:latin typeface="Arial" panose="020B0604020202020204" pitchFamily="34" charset="0"/>
                  <a:cs typeface="Arial" panose="020B0604020202020204" pitchFamily="34" charset="0"/>
                </a:endParaRPr>
              </a:p>
            </p:txBody>
          </p:sp>
          <p:pic>
            <p:nvPicPr>
              <p:cNvPr id="167" name="Picture 25" descr="EITE_2"/>
              <p:cNvPicPr>
                <a:picLocks noChangeAspect="1" noChangeArrowheads="1"/>
              </p:cNvPicPr>
              <p:nvPr/>
            </p:nvPicPr>
            <p:blipFill>
              <a:blip r:embed="rId15" cstate="email"/>
              <a:srcRect/>
              <a:stretch>
                <a:fillRect/>
              </a:stretch>
            </p:blipFill>
            <p:spPr bwMode="auto">
              <a:xfrm>
                <a:off x="2849725" y="3348881"/>
                <a:ext cx="469102" cy="443326"/>
              </a:xfrm>
              <a:prstGeom prst="rect">
                <a:avLst/>
              </a:prstGeom>
              <a:noFill/>
            </p:spPr>
          </p:pic>
        </p:grpSp>
        <p:grpSp>
          <p:nvGrpSpPr>
            <p:cNvPr id="168" name="Group 167"/>
            <p:cNvGrpSpPr/>
            <p:nvPr/>
          </p:nvGrpSpPr>
          <p:grpSpPr>
            <a:xfrm>
              <a:off x="1426402" y="5678988"/>
              <a:ext cx="1051645" cy="575737"/>
              <a:chOff x="2392839" y="3348881"/>
              <a:chExt cx="1406308" cy="771563"/>
            </a:xfrm>
          </p:grpSpPr>
          <p:sp>
            <p:nvSpPr>
              <p:cNvPr id="169" name="TextBox 168"/>
              <p:cNvSpPr txBox="1"/>
              <p:nvPr/>
            </p:nvSpPr>
            <p:spPr>
              <a:xfrm>
                <a:off x="2392839" y="3783409"/>
                <a:ext cx="1406308" cy="337035"/>
              </a:xfrm>
              <a:prstGeom prst="rect">
                <a:avLst/>
              </a:prstGeom>
              <a:noFill/>
            </p:spPr>
            <p:txBody>
              <a:bodyPr wrap="square" lIns="96661" tIns="48331" rIns="96661" bIns="48331" rtlCol="1">
                <a:spAutoFit/>
              </a:bodyPr>
              <a:lstStyle/>
              <a:p>
                <a:pPr algn="ctr" defTabSz="457200"/>
                <a:r>
                  <a:rPr lang="en-US" sz="1000" dirty="0">
                    <a:solidFill>
                      <a:srgbClr val="000000"/>
                    </a:solidFill>
                    <a:latin typeface="Arial" panose="020B0604020202020204" pitchFamily="34" charset="0"/>
                    <a:cs typeface="Arial" panose="020B0604020202020204" pitchFamily="34" charset="0"/>
                  </a:rPr>
                  <a:t>Applications</a:t>
                </a:r>
                <a:endParaRPr lang="he-IL" sz="1000" dirty="0">
                  <a:solidFill>
                    <a:srgbClr val="000000"/>
                  </a:solidFill>
                  <a:latin typeface="Arial" panose="020B0604020202020204" pitchFamily="34" charset="0"/>
                  <a:cs typeface="Arial" panose="020B0604020202020204" pitchFamily="34" charset="0"/>
                </a:endParaRPr>
              </a:p>
            </p:txBody>
          </p:sp>
          <p:pic>
            <p:nvPicPr>
              <p:cNvPr id="170" name="Picture 25" descr="EITE_2"/>
              <p:cNvPicPr>
                <a:picLocks noChangeAspect="1" noChangeArrowheads="1"/>
              </p:cNvPicPr>
              <p:nvPr/>
            </p:nvPicPr>
            <p:blipFill>
              <a:blip r:embed="rId15" cstate="email"/>
              <a:srcRect/>
              <a:stretch>
                <a:fillRect/>
              </a:stretch>
            </p:blipFill>
            <p:spPr bwMode="auto">
              <a:xfrm>
                <a:off x="2849725" y="3348881"/>
                <a:ext cx="469102" cy="443326"/>
              </a:xfrm>
              <a:prstGeom prst="rect">
                <a:avLst/>
              </a:prstGeom>
              <a:noFill/>
            </p:spPr>
          </p:pic>
        </p:grpSp>
      </p:grpSp>
      <p:sp>
        <p:nvSpPr>
          <p:cNvPr id="25" name="username"/>
          <p:cNvSpPr/>
          <p:nvPr/>
        </p:nvSpPr>
        <p:spPr>
          <a:xfrm>
            <a:off x="5574797" y="4114478"/>
            <a:ext cx="540533" cy="246221"/>
          </a:xfrm>
          <a:prstGeom prst="rect">
            <a:avLst/>
          </a:prstGeom>
        </p:spPr>
        <p:txBody>
          <a:bodyPr wrap="none">
            <a:spAutoFit/>
          </a:bodyPr>
          <a:lstStyle/>
          <a:p>
            <a:pPr defTabSz="457200" eaLnBrk="0" fontAlgn="base" hangingPunct="0">
              <a:spcBef>
                <a:spcPct val="0"/>
              </a:spcBef>
              <a:spcAft>
                <a:spcPct val="0"/>
              </a:spcAft>
            </a:pPr>
            <a:r>
              <a:rPr lang="en-US" sz="1000" b="1" dirty="0">
                <a:solidFill>
                  <a:srgbClr val="FF0000"/>
                </a:solidFill>
                <a:latin typeface="Arial" panose="020B0604020202020204" pitchFamily="34" charset="0"/>
                <a:cs typeface="Arial" panose="020B0604020202020204" pitchFamily="34" charset="0"/>
              </a:rPr>
              <a:t>“app”</a:t>
            </a:r>
          </a:p>
        </p:txBody>
      </p:sp>
      <p:sp>
        <p:nvSpPr>
          <p:cNvPr id="204" name="password"/>
          <p:cNvSpPr/>
          <p:nvPr/>
        </p:nvSpPr>
        <p:spPr>
          <a:xfrm>
            <a:off x="5559082" y="4275405"/>
            <a:ext cx="822661" cy="246221"/>
          </a:xfrm>
          <a:prstGeom prst="rect">
            <a:avLst/>
          </a:prstGeom>
        </p:spPr>
        <p:txBody>
          <a:bodyPr wrap="none">
            <a:spAutoFit/>
          </a:bodyPr>
          <a:lstStyle/>
          <a:p>
            <a:pPr defTabSz="457200" eaLnBrk="0" fontAlgn="base" hangingPunct="0">
              <a:spcBef>
                <a:spcPct val="0"/>
              </a:spcBef>
              <a:spcAft>
                <a:spcPct val="0"/>
              </a:spcAft>
            </a:pPr>
            <a:r>
              <a:rPr lang="en-US" sz="1000" b="1" dirty="0">
                <a:solidFill>
                  <a:srgbClr val="FF0000"/>
                </a:solidFill>
                <a:latin typeface="Arial" panose="020B0604020202020204" pitchFamily="34" charset="0"/>
                <a:cs typeface="Arial" panose="020B0604020202020204" pitchFamily="34" charset="0"/>
              </a:rPr>
              <a:t>“y7qeF$1”</a:t>
            </a:r>
          </a:p>
        </p:txBody>
      </p:sp>
      <p:sp>
        <p:nvSpPr>
          <p:cNvPr id="205" name="hostname"/>
          <p:cNvSpPr/>
          <p:nvPr/>
        </p:nvSpPr>
        <p:spPr>
          <a:xfrm>
            <a:off x="5253569" y="4439836"/>
            <a:ext cx="912429" cy="246221"/>
          </a:xfrm>
          <a:prstGeom prst="rect">
            <a:avLst/>
          </a:prstGeom>
        </p:spPr>
        <p:txBody>
          <a:bodyPr wrap="none">
            <a:spAutoFit/>
          </a:bodyPr>
          <a:lstStyle/>
          <a:p>
            <a:pPr defTabSz="457200"/>
            <a:r>
              <a:rPr lang="en-US" sz="1000" b="1" dirty="0">
                <a:solidFill>
                  <a:srgbClr val="FF0000"/>
                </a:solidFill>
                <a:latin typeface="Arial" panose="020B0604020202020204" pitchFamily="34" charset="0"/>
                <a:cs typeface="Arial" panose="020B0604020202020204" pitchFamily="34" charset="0"/>
              </a:rPr>
              <a:t>“10.10.3.56”</a:t>
            </a:r>
            <a:endParaRPr lang="en-US" sz="1000" dirty="0">
              <a:solidFill>
                <a:srgbClr val="000000"/>
              </a:solidFill>
              <a:latin typeface="Calibri"/>
            </a:endParaRPr>
          </a:p>
        </p:txBody>
      </p:sp>
      <p:sp>
        <p:nvSpPr>
          <p:cNvPr id="83" name="Right Arrow 82"/>
          <p:cNvSpPr/>
          <p:nvPr/>
        </p:nvSpPr>
        <p:spPr>
          <a:xfrm>
            <a:off x="3962014" y="4940710"/>
            <a:ext cx="4364499" cy="239922"/>
          </a:xfrm>
          <a:prstGeom prst="rightArrow">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latin typeface="Calibri"/>
            </a:endParaRPr>
          </a:p>
        </p:txBody>
      </p:sp>
      <p:sp>
        <p:nvSpPr>
          <p:cNvPr id="77" name="code without password"/>
          <p:cNvSpPr>
            <a:spLocks noChangeArrowheads="1"/>
          </p:cNvSpPr>
          <p:nvPr/>
        </p:nvSpPr>
        <p:spPr bwMode="auto">
          <a:xfrm>
            <a:off x="4817097" y="4028839"/>
            <a:ext cx="2844928" cy="899250"/>
          </a:xfrm>
          <a:prstGeom prst="rect">
            <a:avLst/>
          </a:prstGeom>
          <a:solidFill>
            <a:schemeClr val="bg1"/>
          </a:solidFill>
          <a:ln w="28575">
            <a:solidFill>
              <a:schemeClr val="accent4"/>
            </a:solidFill>
            <a:headEnd/>
            <a:tailEnd/>
          </a:ln>
        </p:spPr>
        <p:style>
          <a:lnRef idx="1">
            <a:schemeClr val="accent1"/>
          </a:lnRef>
          <a:fillRef idx="2">
            <a:schemeClr val="accent1"/>
          </a:fillRef>
          <a:effectRef idx="1">
            <a:schemeClr val="accent1"/>
          </a:effectRef>
          <a:fontRef idx="minor">
            <a:schemeClr val="dk1"/>
          </a:fontRef>
        </p:style>
        <p:txBody>
          <a:bodyPr wrap="none" anchor="ctr"/>
          <a:lstStyle/>
          <a:p>
            <a:pPr defTabSz="457200" eaLnBrk="0" fontAlgn="base" hangingPunct="0">
              <a:spcBef>
                <a:spcPct val="0"/>
              </a:spcBef>
              <a:spcAft>
                <a:spcPct val="0"/>
              </a:spcAft>
            </a:pPr>
            <a:r>
              <a:rPr lang="en-US" sz="1000" b="1" dirty="0">
                <a:solidFill>
                  <a:srgbClr val="000000"/>
                </a:solidFill>
                <a:latin typeface="Arial" panose="020B0604020202020204" pitchFamily="34" charset="0"/>
                <a:cs typeface="Arial" panose="020B0604020202020204" pitchFamily="34" charset="0"/>
              </a:rPr>
              <a:t>Username = </a:t>
            </a:r>
            <a:r>
              <a:rPr lang="en-US" sz="1000" b="1" dirty="0" err="1">
                <a:solidFill>
                  <a:srgbClr val="54B847"/>
                </a:solidFill>
                <a:latin typeface="Arial" panose="020B0604020202020204" pitchFamily="34" charset="0"/>
                <a:cs typeface="Arial" panose="020B0604020202020204" pitchFamily="34" charset="0"/>
              </a:rPr>
              <a:t>GetUserName</a:t>
            </a:r>
            <a:r>
              <a:rPr lang="en-US" sz="1000" b="1" dirty="0">
                <a:solidFill>
                  <a:srgbClr val="54B847"/>
                </a:solidFill>
                <a:latin typeface="Arial" panose="020B0604020202020204" pitchFamily="34" charset="0"/>
                <a:cs typeface="Arial" panose="020B0604020202020204" pitchFamily="34" charset="0"/>
              </a:rPr>
              <a:t>()</a:t>
            </a:r>
          </a:p>
          <a:p>
            <a:pPr defTabSz="457200" eaLnBrk="0" fontAlgn="base" hangingPunct="0">
              <a:spcBef>
                <a:spcPct val="0"/>
              </a:spcBef>
              <a:spcAft>
                <a:spcPct val="0"/>
              </a:spcAft>
            </a:pPr>
            <a:r>
              <a:rPr lang="en-US" sz="1000" b="1" dirty="0">
                <a:solidFill>
                  <a:srgbClr val="000000"/>
                </a:solidFill>
                <a:latin typeface="Arial" panose="020B0604020202020204" pitchFamily="34" charset="0"/>
                <a:cs typeface="Arial" panose="020B0604020202020204" pitchFamily="34" charset="0"/>
              </a:rPr>
              <a:t>Password = </a:t>
            </a:r>
            <a:r>
              <a:rPr lang="en-US" sz="1000" b="1" dirty="0" err="1">
                <a:solidFill>
                  <a:srgbClr val="54B847"/>
                </a:solidFill>
                <a:latin typeface="Arial" panose="020B0604020202020204" pitchFamily="34" charset="0"/>
                <a:cs typeface="Arial" panose="020B0604020202020204" pitchFamily="34" charset="0"/>
              </a:rPr>
              <a:t>GetPassword</a:t>
            </a:r>
            <a:r>
              <a:rPr lang="en-US" sz="1000" b="1" dirty="0">
                <a:solidFill>
                  <a:srgbClr val="54B847"/>
                </a:solidFill>
                <a:latin typeface="Arial" panose="020B0604020202020204" pitchFamily="34" charset="0"/>
                <a:cs typeface="Arial" panose="020B0604020202020204" pitchFamily="34" charset="0"/>
              </a:rPr>
              <a:t>()</a:t>
            </a:r>
          </a:p>
          <a:p>
            <a:pPr defTabSz="457200" eaLnBrk="0" fontAlgn="base" hangingPunct="0">
              <a:spcBef>
                <a:spcPct val="0"/>
              </a:spcBef>
              <a:spcAft>
                <a:spcPct val="0"/>
              </a:spcAft>
            </a:pPr>
            <a:r>
              <a:rPr lang="en-US" sz="1000" b="1" dirty="0">
                <a:solidFill>
                  <a:srgbClr val="000000"/>
                </a:solidFill>
                <a:latin typeface="Arial" panose="020B0604020202020204" pitchFamily="34" charset="0"/>
                <a:cs typeface="Arial" panose="020B0604020202020204" pitchFamily="34" charset="0"/>
              </a:rPr>
              <a:t>Host = </a:t>
            </a:r>
            <a:r>
              <a:rPr lang="en-US" sz="1000" b="1" dirty="0" err="1">
                <a:solidFill>
                  <a:srgbClr val="54B847"/>
                </a:solidFill>
                <a:latin typeface="Arial" panose="020B0604020202020204" pitchFamily="34" charset="0"/>
                <a:cs typeface="Arial" panose="020B0604020202020204" pitchFamily="34" charset="0"/>
              </a:rPr>
              <a:t>GetHost</a:t>
            </a:r>
            <a:r>
              <a:rPr lang="en-US" sz="1000" b="1" dirty="0">
                <a:solidFill>
                  <a:srgbClr val="54B847"/>
                </a:solidFill>
                <a:latin typeface="Arial" panose="020B0604020202020204" pitchFamily="34" charset="0"/>
                <a:cs typeface="Arial" panose="020B0604020202020204" pitchFamily="34" charset="0"/>
              </a:rPr>
              <a:t>()</a:t>
            </a:r>
          </a:p>
          <a:p>
            <a:pPr defTabSz="457200" eaLnBrk="0" fontAlgn="base" hangingPunct="0">
              <a:spcBef>
                <a:spcPct val="0"/>
              </a:spcBef>
              <a:spcAft>
                <a:spcPct val="0"/>
              </a:spcAft>
            </a:pPr>
            <a:r>
              <a:rPr lang="en-US" sz="1000" dirty="0" err="1">
                <a:solidFill>
                  <a:srgbClr val="000000"/>
                </a:solidFill>
                <a:latin typeface="Arial" panose="020B0604020202020204" pitchFamily="34" charset="0"/>
                <a:cs typeface="Arial" panose="020B0604020202020204" pitchFamily="34" charset="0"/>
              </a:rPr>
              <a:t>ConnectDatabase</a:t>
            </a:r>
            <a:r>
              <a:rPr lang="en-US" sz="1000" dirty="0">
                <a:solidFill>
                  <a:srgbClr val="000000"/>
                </a:solidFill>
                <a:latin typeface="Arial" panose="020B0604020202020204" pitchFamily="34" charset="0"/>
                <a:cs typeface="Arial" panose="020B0604020202020204" pitchFamily="34" charset="0"/>
              </a:rPr>
              <a:t>(Host, Username, Password)</a:t>
            </a:r>
            <a:endParaRPr lang="en-US" sz="1000" b="1" dirty="0">
              <a:solidFill>
                <a:srgbClr val="000000"/>
              </a:solidFill>
              <a:latin typeface="Arial" panose="020B0604020202020204" pitchFamily="34" charset="0"/>
              <a:cs typeface="Arial" panose="020B0604020202020204" pitchFamily="34" charset="0"/>
            </a:endParaRPr>
          </a:p>
        </p:txBody>
      </p:sp>
      <p:cxnSp>
        <p:nvCxnSpPr>
          <p:cNvPr id="202" name="Straight Arrow Connector 201"/>
          <p:cNvCxnSpPr/>
          <p:nvPr/>
        </p:nvCxnSpPr>
        <p:spPr>
          <a:xfrm>
            <a:off x="3978654" y="4559268"/>
            <a:ext cx="828918"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03" name="Straight Arrow Connector 202"/>
          <p:cNvCxnSpPr/>
          <p:nvPr/>
        </p:nvCxnSpPr>
        <p:spPr>
          <a:xfrm flipV="1">
            <a:off x="5529669" y="3223793"/>
            <a:ext cx="0" cy="81612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137" name="Picture 38" descr="7"/>
          <p:cNvPicPr>
            <a:picLocks noChangeAspect="1" noChangeArrowheads="1"/>
          </p:cNvPicPr>
          <p:nvPr/>
        </p:nvPicPr>
        <p:blipFill>
          <a:blip r:embed="rId16"/>
          <a:stretch>
            <a:fillRect/>
          </a:stretch>
        </p:blipFill>
        <p:spPr bwMode="auto">
          <a:xfrm>
            <a:off x="5639810" y="2349712"/>
            <a:ext cx="454417" cy="557784"/>
          </a:xfrm>
          <a:prstGeom prst="rect">
            <a:avLst/>
          </a:prstGeom>
          <a:noFill/>
          <a:ln w="9525">
            <a:noFill/>
            <a:miter lim="800000"/>
            <a:headEnd/>
            <a:tailEnd/>
          </a:ln>
        </p:spPr>
      </p:pic>
      <p:sp>
        <p:nvSpPr>
          <p:cNvPr id="95" name="TextBox 94"/>
          <p:cNvSpPr txBox="1"/>
          <p:nvPr/>
        </p:nvSpPr>
        <p:spPr>
          <a:xfrm>
            <a:off x="4648201" y="2985852"/>
            <a:ext cx="1467129" cy="307777"/>
          </a:xfrm>
          <a:prstGeom prst="rect">
            <a:avLst/>
          </a:prstGeom>
          <a:noFill/>
        </p:spPr>
        <p:txBody>
          <a:bodyPr wrap="square" rtlCol="0">
            <a:spAutoFit/>
          </a:bodyPr>
          <a:lstStyle/>
          <a:p>
            <a:pPr algn="ctr" defTabSz="457200"/>
            <a:r>
              <a:rPr lang="en-US" sz="1400" b="1" dirty="0">
                <a:solidFill>
                  <a:srgbClr val="000000"/>
                </a:solidFill>
                <a:latin typeface="Calibri"/>
                <a:cs typeface="Arial" pitchFamily="34" charset="0"/>
              </a:rPr>
              <a:t>CyberArk Vault</a:t>
            </a:r>
          </a:p>
        </p:txBody>
      </p:sp>
    </p:spTree>
    <p:extLst>
      <p:ext uri="{BB962C8B-B14F-4D97-AF65-F5344CB8AC3E}">
        <p14:creationId xmlns:p14="http://schemas.microsoft.com/office/powerpoint/2010/main" val="1769283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58"/>
                                        </p:tgtEl>
                                        <p:attrNameLst>
                                          <p:attrName>style.visibility</p:attrName>
                                        </p:attrNameLst>
                                      </p:cBhvr>
                                      <p:to>
                                        <p:strVal val="visible"/>
                                      </p:to>
                                    </p:set>
                                    <p:animEffect transition="in" filter="wipe(left)">
                                      <p:cBhvr>
                                        <p:cTn id="12" dur="500"/>
                                        <p:tgtEl>
                                          <p:spTgt spid="158"/>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wipe(left)">
                                      <p:cBhvr>
                                        <p:cTn id="15" dur="500"/>
                                        <p:tgtEl>
                                          <p:spTgt spid="25"/>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204"/>
                                        </p:tgtEl>
                                        <p:attrNameLst>
                                          <p:attrName>style.visibility</p:attrName>
                                        </p:attrNameLst>
                                      </p:cBhvr>
                                      <p:to>
                                        <p:strVal val="visible"/>
                                      </p:to>
                                    </p:set>
                                    <p:animEffect transition="in" filter="wipe(left)">
                                      <p:cBhvr>
                                        <p:cTn id="18" dur="500"/>
                                        <p:tgtEl>
                                          <p:spTgt spid="204"/>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205"/>
                                        </p:tgtEl>
                                        <p:attrNameLst>
                                          <p:attrName>style.visibility</p:attrName>
                                        </p:attrNameLst>
                                      </p:cBhvr>
                                      <p:to>
                                        <p:strVal val="visible"/>
                                      </p:to>
                                    </p:set>
                                    <p:animEffect transition="in" filter="wipe(left)">
                                      <p:cBhvr>
                                        <p:cTn id="21" dur="500"/>
                                        <p:tgtEl>
                                          <p:spTgt spid="205"/>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157"/>
                                        </p:tgtEl>
                                        <p:attrNameLst>
                                          <p:attrName>style.visibility</p:attrName>
                                        </p:attrNameLst>
                                      </p:cBhvr>
                                      <p:to>
                                        <p:strVal val="visible"/>
                                      </p:to>
                                    </p:set>
                                    <p:animEffect transition="in" filter="wipe(left)">
                                      <p:cBhvr>
                                        <p:cTn id="24" dur="500"/>
                                        <p:tgtEl>
                                          <p:spTgt spid="157"/>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85"/>
                                        </p:tgtEl>
                                        <p:attrNameLst>
                                          <p:attrName>style.visibility</p:attrName>
                                        </p:attrNameLst>
                                      </p:cBhvr>
                                      <p:to>
                                        <p:strVal val="visible"/>
                                      </p:to>
                                    </p:set>
                                    <p:animEffect transition="in" filter="fade">
                                      <p:cBhvr>
                                        <p:cTn id="29" dur="500"/>
                                        <p:tgtEl>
                                          <p:spTgt spid="85"/>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95"/>
                                        </p:tgtEl>
                                        <p:attrNameLst>
                                          <p:attrName>style.visibility</p:attrName>
                                        </p:attrNameLst>
                                      </p:cBhvr>
                                      <p:to>
                                        <p:strVal val="visible"/>
                                      </p:to>
                                    </p:set>
                                    <p:animEffect transition="in" filter="fade">
                                      <p:cBhvr>
                                        <p:cTn id="32" dur="500"/>
                                        <p:tgtEl>
                                          <p:spTgt spid="95"/>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68"/>
                                        </p:tgtEl>
                                        <p:attrNameLst>
                                          <p:attrName>style.visibility</p:attrName>
                                        </p:attrNameLst>
                                      </p:cBhvr>
                                      <p:to>
                                        <p:strVal val="visible"/>
                                      </p:to>
                                    </p:set>
                                    <p:animEffect transition="in" filter="fade">
                                      <p:cBhvr>
                                        <p:cTn id="35" dur="500"/>
                                        <p:tgtEl>
                                          <p:spTgt spid="68"/>
                                        </p:tgtEl>
                                      </p:cBhvr>
                                    </p:animEffect>
                                  </p:childTnLst>
                                </p:cTn>
                              </p:par>
                            </p:childTnLst>
                          </p:cTn>
                        </p:par>
                        <p:par>
                          <p:cTn id="36" fill="hold">
                            <p:stCondLst>
                              <p:cond delay="500"/>
                            </p:stCondLst>
                            <p:childTnLst>
                              <p:par>
                                <p:cTn id="37" presetID="22" presetClass="entr" presetSubtype="8" fill="hold" grpId="0" nodeType="afterEffect">
                                  <p:stCondLst>
                                    <p:cond delay="0"/>
                                  </p:stCondLst>
                                  <p:childTnLst>
                                    <p:set>
                                      <p:cBhvr>
                                        <p:cTn id="38" dur="1" fill="hold">
                                          <p:stCondLst>
                                            <p:cond delay="0"/>
                                          </p:stCondLst>
                                        </p:cTn>
                                        <p:tgtEl>
                                          <p:spTgt spid="84"/>
                                        </p:tgtEl>
                                        <p:attrNameLst>
                                          <p:attrName>style.visibility</p:attrName>
                                        </p:attrNameLst>
                                      </p:cBhvr>
                                      <p:to>
                                        <p:strVal val="visible"/>
                                      </p:to>
                                    </p:set>
                                    <p:animEffect transition="in" filter="wipe(left)">
                                      <p:cBhvr>
                                        <p:cTn id="39" dur="500"/>
                                        <p:tgtEl>
                                          <p:spTgt spid="84"/>
                                        </p:tgtEl>
                                      </p:cBhvr>
                                    </p:animEffect>
                                  </p:childTnLst>
                                </p:cTn>
                              </p:par>
                            </p:childTnLst>
                          </p:cTn>
                        </p:par>
                        <p:par>
                          <p:cTn id="40" fill="hold">
                            <p:stCondLst>
                              <p:cond delay="1000"/>
                            </p:stCondLst>
                            <p:childTnLst>
                              <p:par>
                                <p:cTn id="41" presetID="22" presetClass="entr" presetSubtype="8" fill="hold" nodeType="afterEffect">
                                  <p:stCondLst>
                                    <p:cond delay="0"/>
                                  </p:stCondLst>
                                  <p:childTnLst>
                                    <p:set>
                                      <p:cBhvr>
                                        <p:cTn id="42" dur="1" fill="hold">
                                          <p:stCondLst>
                                            <p:cond delay="0"/>
                                          </p:stCondLst>
                                        </p:cTn>
                                        <p:tgtEl>
                                          <p:spTgt spid="86"/>
                                        </p:tgtEl>
                                        <p:attrNameLst>
                                          <p:attrName>style.visibility</p:attrName>
                                        </p:attrNameLst>
                                      </p:cBhvr>
                                      <p:to>
                                        <p:strVal val="visible"/>
                                      </p:to>
                                    </p:set>
                                    <p:animEffect transition="in" filter="wipe(left)">
                                      <p:cBhvr>
                                        <p:cTn id="43" dur="500"/>
                                        <p:tgtEl>
                                          <p:spTgt spid="86"/>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xit" presetSubtype="0" fill="hold" grpId="1" nodeType="clickEffect">
                                  <p:stCondLst>
                                    <p:cond delay="0"/>
                                  </p:stCondLst>
                                  <p:childTnLst>
                                    <p:animEffect transition="out" filter="fade">
                                      <p:cBhvr>
                                        <p:cTn id="47" dur="500"/>
                                        <p:tgtEl>
                                          <p:spTgt spid="25"/>
                                        </p:tgtEl>
                                      </p:cBhvr>
                                    </p:animEffect>
                                    <p:set>
                                      <p:cBhvr>
                                        <p:cTn id="48" dur="1" fill="hold">
                                          <p:stCondLst>
                                            <p:cond delay="499"/>
                                          </p:stCondLst>
                                        </p:cTn>
                                        <p:tgtEl>
                                          <p:spTgt spid="25"/>
                                        </p:tgtEl>
                                        <p:attrNameLst>
                                          <p:attrName>style.visibility</p:attrName>
                                        </p:attrNameLst>
                                      </p:cBhvr>
                                      <p:to>
                                        <p:strVal val="hidden"/>
                                      </p:to>
                                    </p:set>
                                  </p:childTnLst>
                                </p:cTn>
                              </p:par>
                              <p:par>
                                <p:cTn id="49" presetID="10" presetClass="exit" presetSubtype="0" fill="hold" grpId="1" nodeType="withEffect">
                                  <p:stCondLst>
                                    <p:cond delay="0"/>
                                  </p:stCondLst>
                                  <p:childTnLst>
                                    <p:animEffect transition="out" filter="fade">
                                      <p:cBhvr>
                                        <p:cTn id="50" dur="500"/>
                                        <p:tgtEl>
                                          <p:spTgt spid="204"/>
                                        </p:tgtEl>
                                      </p:cBhvr>
                                    </p:animEffect>
                                    <p:set>
                                      <p:cBhvr>
                                        <p:cTn id="51" dur="1" fill="hold">
                                          <p:stCondLst>
                                            <p:cond delay="499"/>
                                          </p:stCondLst>
                                        </p:cTn>
                                        <p:tgtEl>
                                          <p:spTgt spid="204"/>
                                        </p:tgtEl>
                                        <p:attrNameLst>
                                          <p:attrName>style.visibility</p:attrName>
                                        </p:attrNameLst>
                                      </p:cBhvr>
                                      <p:to>
                                        <p:strVal val="hidden"/>
                                      </p:to>
                                    </p:set>
                                  </p:childTnLst>
                                </p:cTn>
                              </p:par>
                              <p:par>
                                <p:cTn id="52" presetID="10" presetClass="exit" presetSubtype="0" fill="hold" grpId="1" nodeType="withEffect">
                                  <p:stCondLst>
                                    <p:cond delay="0"/>
                                  </p:stCondLst>
                                  <p:childTnLst>
                                    <p:animEffect transition="out" filter="fade">
                                      <p:cBhvr>
                                        <p:cTn id="53" dur="500"/>
                                        <p:tgtEl>
                                          <p:spTgt spid="205"/>
                                        </p:tgtEl>
                                      </p:cBhvr>
                                    </p:animEffect>
                                    <p:set>
                                      <p:cBhvr>
                                        <p:cTn id="54" dur="1" fill="hold">
                                          <p:stCondLst>
                                            <p:cond delay="499"/>
                                          </p:stCondLst>
                                        </p:cTn>
                                        <p:tgtEl>
                                          <p:spTgt spid="205"/>
                                        </p:tgtEl>
                                        <p:attrNameLst>
                                          <p:attrName>style.visibility</p:attrName>
                                        </p:attrNameLst>
                                      </p:cBhvr>
                                      <p:to>
                                        <p:strVal val="hidden"/>
                                      </p:to>
                                    </p:set>
                                  </p:childTnLst>
                                </p:cTn>
                              </p:par>
                              <p:par>
                                <p:cTn id="55" presetID="10" presetClass="exit" presetSubtype="0" fill="hold" grpId="1" nodeType="withEffect">
                                  <p:stCondLst>
                                    <p:cond delay="0"/>
                                  </p:stCondLst>
                                  <p:childTnLst>
                                    <p:animEffect transition="out" filter="fade">
                                      <p:cBhvr>
                                        <p:cTn id="56" dur="500"/>
                                        <p:tgtEl>
                                          <p:spTgt spid="157"/>
                                        </p:tgtEl>
                                      </p:cBhvr>
                                    </p:animEffect>
                                    <p:set>
                                      <p:cBhvr>
                                        <p:cTn id="57" dur="1" fill="hold">
                                          <p:stCondLst>
                                            <p:cond delay="499"/>
                                          </p:stCondLst>
                                        </p:cTn>
                                        <p:tgtEl>
                                          <p:spTgt spid="157"/>
                                        </p:tgtEl>
                                        <p:attrNameLst>
                                          <p:attrName>style.visibility</p:attrName>
                                        </p:attrNameLst>
                                      </p:cBhvr>
                                      <p:to>
                                        <p:strVal val="hidden"/>
                                      </p:to>
                                    </p:se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77"/>
                                        </p:tgtEl>
                                        <p:attrNameLst>
                                          <p:attrName>style.visibility</p:attrName>
                                        </p:attrNameLst>
                                      </p:cBhvr>
                                      <p:to>
                                        <p:strVal val="visible"/>
                                      </p:to>
                                    </p:set>
                                    <p:animEffect transition="in" filter="fade">
                                      <p:cBhvr>
                                        <p:cTn id="62" dur="500"/>
                                        <p:tgtEl>
                                          <p:spTgt spid="77"/>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nodeType="clickEffect">
                                  <p:stCondLst>
                                    <p:cond delay="0"/>
                                  </p:stCondLst>
                                  <p:childTnLst>
                                    <p:set>
                                      <p:cBhvr>
                                        <p:cTn id="66" dur="1" fill="hold">
                                          <p:stCondLst>
                                            <p:cond delay="0"/>
                                          </p:stCondLst>
                                        </p:cTn>
                                        <p:tgtEl>
                                          <p:spTgt spid="202"/>
                                        </p:tgtEl>
                                        <p:attrNameLst>
                                          <p:attrName>style.visibility</p:attrName>
                                        </p:attrNameLst>
                                      </p:cBhvr>
                                      <p:to>
                                        <p:strVal val="visible"/>
                                      </p:to>
                                    </p:set>
                                    <p:animEffect transition="in" filter="wipe(left)">
                                      <p:cBhvr>
                                        <p:cTn id="67" dur="500"/>
                                        <p:tgtEl>
                                          <p:spTgt spid="202"/>
                                        </p:tgtEl>
                                      </p:cBhvr>
                                    </p:animEffect>
                                  </p:childTnLst>
                                </p:cTn>
                              </p:par>
                            </p:childTnLst>
                          </p:cTn>
                        </p:par>
                        <p:par>
                          <p:cTn id="68" fill="hold">
                            <p:stCondLst>
                              <p:cond delay="500"/>
                            </p:stCondLst>
                            <p:childTnLst>
                              <p:par>
                                <p:cTn id="69" presetID="22" presetClass="entr" presetSubtype="4" fill="hold" nodeType="afterEffect">
                                  <p:stCondLst>
                                    <p:cond delay="0"/>
                                  </p:stCondLst>
                                  <p:childTnLst>
                                    <p:set>
                                      <p:cBhvr>
                                        <p:cTn id="70" dur="1" fill="hold">
                                          <p:stCondLst>
                                            <p:cond delay="0"/>
                                          </p:stCondLst>
                                        </p:cTn>
                                        <p:tgtEl>
                                          <p:spTgt spid="203"/>
                                        </p:tgtEl>
                                        <p:attrNameLst>
                                          <p:attrName>style.visibility</p:attrName>
                                        </p:attrNameLst>
                                      </p:cBhvr>
                                      <p:to>
                                        <p:strVal val="visible"/>
                                      </p:to>
                                    </p:set>
                                    <p:animEffect transition="in" filter="wipe(down)">
                                      <p:cBhvr>
                                        <p:cTn id="71" dur="500"/>
                                        <p:tgtEl>
                                          <p:spTgt spid="203"/>
                                        </p:tgtEl>
                                      </p:cBhvr>
                                    </p:animEffect>
                                  </p:childTnLst>
                                </p:cTn>
                              </p:par>
                            </p:childTnLst>
                          </p:cTn>
                        </p:par>
                        <p:par>
                          <p:cTn id="72" fill="hold">
                            <p:stCondLst>
                              <p:cond delay="1000"/>
                            </p:stCondLst>
                            <p:childTnLst>
                              <p:par>
                                <p:cTn id="73" presetID="10" presetClass="entr" presetSubtype="0" fill="hold" nodeType="afterEffect">
                                  <p:stCondLst>
                                    <p:cond delay="0"/>
                                  </p:stCondLst>
                                  <p:childTnLst>
                                    <p:set>
                                      <p:cBhvr>
                                        <p:cTn id="74" dur="1" fill="hold">
                                          <p:stCondLst>
                                            <p:cond delay="0"/>
                                          </p:stCondLst>
                                        </p:cTn>
                                        <p:tgtEl>
                                          <p:spTgt spid="137"/>
                                        </p:tgtEl>
                                        <p:attrNameLst>
                                          <p:attrName>style.visibility</p:attrName>
                                        </p:attrNameLst>
                                      </p:cBhvr>
                                      <p:to>
                                        <p:strVal val="visible"/>
                                      </p:to>
                                    </p:set>
                                    <p:animEffect transition="in" filter="fade">
                                      <p:cBhvr>
                                        <p:cTn id="75" dur="500"/>
                                        <p:tgtEl>
                                          <p:spTgt spid="137"/>
                                        </p:tgtEl>
                                      </p:cBhvr>
                                    </p:animEffect>
                                  </p:childTnLst>
                                </p:cTn>
                              </p:par>
                            </p:childTnLst>
                          </p:cTn>
                        </p:par>
                        <p:par>
                          <p:cTn id="76" fill="hold">
                            <p:stCondLst>
                              <p:cond delay="1500"/>
                            </p:stCondLst>
                            <p:childTnLst>
                              <p:par>
                                <p:cTn id="77" presetID="42" presetClass="path" presetSubtype="0" accel="50000" decel="50000" fill="hold" nodeType="afterEffect">
                                  <p:stCondLst>
                                    <p:cond delay="0"/>
                                  </p:stCondLst>
                                  <p:childTnLst>
                                    <p:animMotion origin="layout" path="M 0 -1.85185E-6 L 0 0.27384 " pathEditMode="relative" rAng="0" ptsTypes="AA">
                                      <p:cBhvr>
                                        <p:cTn id="78" dur="2000" fill="hold"/>
                                        <p:tgtEl>
                                          <p:spTgt spid="137"/>
                                        </p:tgtEl>
                                        <p:attrNameLst>
                                          <p:attrName>ppt_x</p:attrName>
                                          <p:attrName>ppt_y</p:attrName>
                                        </p:attrNameLst>
                                      </p:cBhvr>
                                      <p:rCtr x="0" y="13681"/>
                                    </p:animMotion>
                                  </p:childTnLst>
                                </p:cTn>
                              </p:par>
                            </p:childTnLst>
                          </p:cTn>
                        </p:par>
                        <p:par>
                          <p:cTn id="79" fill="hold">
                            <p:stCondLst>
                              <p:cond delay="3500"/>
                            </p:stCondLst>
                            <p:childTnLst>
                              <p:par>
                                <p:cTn id="80" presetID="42" presetClass="path" presetSubtype="0" accel="50000" decel="50000" fill="hold" nodeType="afterEffect">
                                  <p:stCondLst>
                                    <p:cond delay="0"/>
                                  </p:stCondLst>
                                  <p:childTnLst>
                                    <p:animMotion origin="layout" path="M 0 0.27384 L -0.20833 0.275 " pathEditMode="relative" rAng="0" ptsTypes="AA">
                                      <p:cBhvr>
                                        <p:cTn id="81" dur="2000" fill="hold"/>
                                        <p:tgtEl>
                                          <p:spTgt spid="137"/>
                                        </p:tgtEl>
                                        <p:attrNameLst>
                                          <p:attrName>ppt_x</p:attrName>
                                          <p:attrName>ppt_y</p:attrName>
                                        </p:attrNameLst>
                                      </p:cBhvr>
                                      <p:rCtr x="-10417" y="46"/>
                                    </p:animMotion>
                                  </p:childTnLst>
                                </p:cTn>
                              </p:par>
                            </p:childTnLst>
                          </p:cTn>
                        </p:par>
                        <p:par>
                          <p:cTn id="82" fill="hold">
                            <p:stCondLst>
                              <p:cond delay="5500"/>
                            </p:stCondLst>
                            <p:childTnLst>
                              <p:par>
                                <p:cTn id="83" presetID="36" presetClass="path" presetSubtype="0" accel="50000" decel="50000" fill="hold" nodeType="afterEffect">
                                  <p:stCondLst>
                                    <p:cond delay="0"/>
                                  </p:stCondLst>
                                  <p:childTnLst>
                                    <p:animMotion origin="layout" path="M -0.20833 0.275 L -0.20833 0.31459 C -0.20833 0.33241 -0.07517 0.3544 0.03333 0.3544 L 0.275 0.3544 " pathEditMode="relative" rAng="0" ptsTypes="FfFF">
                                      <p:cBhvr>
                                        <p:cTn id="84" dur="2000" fill="hold"/>
                                        <p:tgtEl>
                                          <p:spTgt spid="137"/>
                                        </p:tgtEl>
                                        <p:attrNameLst>
                                          <p:attrName>ppt_x</p:attrName>
                                          <p:attrName>ppt_y</p:attrName>
                                        </p:attrNameLst>
                                      </p:cBhvr>
                                      <p:rCtr x="24167" y="3958"/>
                                    </p:animMotion>
                                  </p:childTnLst>
                                </p:cTn>
                              </p:par>
                              <p:par>
                                <p:cTn id="85" presetID="22" presetClass="entr" presetSubtype="8" fill="hold" grpId="0" nodeType="withEffect">
                                  <p:stCondLst>
                                    <p:cond delay="0"/>
                                  </p:stCondLst>
                                  <p:childTnLst>
                                    <p:set>
                                      <p:cBhvr>
                                        <p:cTn id="86" dur="1" fill="hold">
                                          <p:stCondLst>
                                            <p:cond delay="0"/>
                                          </p:stCondLst>
                                        </p:cTn>
                                        <p:tgtEl>
                                          <p:spTgt spid="83"/>
                                        </p:tgtEl>
                                        <p:attrNameLst>
                                          <p:attrName>style.visibility</p:attrName>
                                        </p:attrNameLst>
                                      </p:cBhvr>
                                      <p:to>
                                        <p:strVal val="visible"/>
                                      </p:to>
                                    </p:set>
                                    <p:animEffect transition="in" filter="wipe(left)">
                                      <p:cBhvr>
                                        <p:cTn id="87" dur="500"/>
                                        <p:tgtEl>
                                          <p:spTgt spid="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animBg="1"/>
      <p:bldP spid="68" grpId="0"/>
      <p:bldP spid="157" grpId="0" animBg="1"/>
      <p:bldP spid="157" grpId="1" animBg="1"/>
      <p:bldP spid="158" grpId="0" animBg="1"/>
      <p:bldP spid="25" grpId="0"/>
      <p:bldP spid="25" grpId="1"/>
      <p:bldP spid="204" grpId="0"/>
      <p:bldP spid="204" grpId="1"/>
      <p:bldP spid="205" grpId="0"/>
      <p:bldP spid="205" grpId="1"/>
      <p:bldP spid="83" grpId="0" animBg="1"/>
      <p:bldP spid="77" grpId="0" animBg="1"/>
      <p:bldP spid="95"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6257DAE-5C84-EB42-9C55-A878588AFB43}"/>
              </a:ext>
            </a:extLst>
          </p:cNvPr>
          <p:cNvSpPr>
            <a:spLocks noGrp="1"/>
          </p:cNvSpPr>
          <p:nvPr>
            <p:ph type="title"/>
          </p:nvPr>
        </p:nvSpPr>
        <p:spPr>
          <a:xfrm>
            <a:off x="625258" y="655985"/>
            <a:ext cx="10961316" cy="498598"/>
          </a:xfrm>
        </p:spPr>
        <p:txBody>
          <a:bodyPr/>
          <a:lstStyle/>
          <a:p>
            <a:r>
              <a:rPr lang="en-US" dirty="0"/>
              <a:t>But why change code? J2EE</a:t>
            </a:r>
          </a:p>
        </p:txBody>
      </p:sp>
      <p:sp>
        <p:nvSpPr>
          <p:cNvPr id="3" name="Content Placeholder 2"/>
          <p:cNvSpPr>
            <a:spLocks noGrp="1"/>
          </p:cNvSpPr>
          <p:nvPr>
            <p:ph idx="1"/>
          </p:nvPr>
        </p:nvSpPr>
        <p:spPr>
          <a:xfrm>
            <a:off x="625580" y="1281755"/>
            <a:ext cx="10987088" cy="2138362"/>
          </a:xfrm>
        </p:spPr>
        <p:txBody>
          <a:bodyPr/>
          <a:lstStyle/>
          <a:p>
            <a:r>
              <a:rPr lang="en-US" dirty="0"/>
              <a:t>Integration with Java Application Servers enables the transparent management of datasource credentials for: WebSphere, WebLogic, </a:t>
            </a:r>
            <a:r>
              <a:rPr lang="en-US" dirty="0" err="1"/>
              <a:t>JBoss</a:t>
            </a:r>
            <a:r>
              <a:rPr lang="en-US" dirty="0"/>
              <a:t>, Tomcat</a:t>
            </a:r>
          </a:p>
          <a:p>
            <a:r>
              <a:rPr lang="en-US" dirty="0"/>
              <a:t>Requires no code changes to the J2EE application. One-time configuration change to the application server.</a:t>
            </a:r>
          </a:p>
          <a:p>
            <a:endParaRPr lang="en-US" dirty="0"/>
          </a:p>
          <a:p>
            <a:endParaRPr lang="en-US" dirty="0"/>
          </a:p>
          <a:p>
            <a:endParaRPr lang="en-US" dirty="0"/>
          </a:p>
          <a:p>
            <a:endParaRPr lang="en-US" dirty="0"/>
          </a:p>
          <a:p>
            <a:endParaRPr lang="en-US" dirty="0"/>
          </a:p>
        </p:txBody>
      </p:sp>
      <p:sp>
        <p:nvSpPr>
          <p:cNvPr id="8" name="Server box"/>
          <p:cNvSpPr>
            <a:spLocks noChangeArrowheads="1"/>
          </p:cNvSpPr>
          <p:nvPr/>
        </p:nvSpPr>
        <p:spPr bwMode="auto">
          <a:xfrm>
            <a:off x="2886076" y="3248025"/>
            <a:ext cx="3886200" cy="2990850"/>
          </a:xfrm>
          <a:prstGeom prst="rect">
            <a:avLst/>
          </a:prstGeom>
          <a:solidFill>
            <a:schemeClr val="bg1"/>
          </a:solidFill>
          <a:ln w="28575">
            <a:solidFill>
              <a:schemeClr val="accent1"/>
            </a:solidFill>
            <a:headEnd/>
            <a:tailEnd/>
          </a:ln>
        </p:spPr>
        <p:style>
          <a:lnRef idx="1">
            <a:schemeClr val="accent1"/>
          </a:lnRef>
          <a:fillRef idx="2">
            <a:schemeClr val="accent1"/>
          </a:fillRef>
          <a:effectRef idx="1">
            <a:schemeClr val="accent1"/>
          </a:effectRef>
          <a:fontRef idx="minor">
            <a:schemeClr val="dk1"/>
          </a:fontRef>
        </p:style>
        <p:txBody>
          <a:bodyPr wrap="none" anchor="ctr"/>
          <a:lstStyle/>
          <a:p>
            <a:pPr eaLnBrk="0" fontAlgn="base" hangingPunct="0">
              <a:spcBef>
                <a:spcPct val="0"/>
              </a:spcBef>
              <a:spcAft>
                <a:spcPct val="0"/>
              </a:spcAft>
            </a:pPr>
            <a:endParaRPr lang="en-US" sz="1000" b="1" dirty="0">
              <a:solidFill>
                <a:schemeClr val="tx1"/>
              </a:solidFill>
              <a:latin typeface="Arial" panose="020B0604020202020204" pitchFamily="34" charset="0"/>
              <a:cs typeface="Arial" panose="020B0604020202020204" pitchFamily="34" charset="0"/>
            </a:endParaRPr>
          </a:p>
        </p:txBody>
      </p:sp>
      <p:sp>
        <p:nvSpPr>
          <p:cNvPr id="9" name="J2EE application"/>
          <p:cNvSpPr>
            <a:spLocks noChangeArrowheads="1"/>
          </p:cNvSpPr>
          <p:nvPr/>
        </p:nvSpPr>
        <p:spPr bwMode="auto">
          <a:xfrm>
            <a:off x="3606476" y="3898727"/>
            <a:ext cx="828675" cy="596189"/>
          </a:xfrm>
          <a:prstGeom prst="rect">
            <a:avLst/>
          </a:prstGeom>
          <a:solidFill>
            <a:schemeClr val="bg1"/>
          </a:solidFill>
          <a:ln w="28575">
            <a:solidFill>
              <a:schemeClr val="accent1"/>
            </a:solidFill>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eaLnBrk="0" fontAlgn="base" hangingPunct="0">
              <a:spcBef>
                <a:spcPct val="0"/>
              </a:spcBef>
              <a:spcAft>
                <a:spcPct val="0"/>
              </a:spcAft>
            </a:pPr>
            <a:r>
              <a:rPr lang="en-US" sz="1000" b="1" dirty="0">
                <a:solidFill>
                  <a:schemeClr val="tx1"/>
                </a:solidFill>
                <a:latin typeface="Arial" panose="020B0604020202020204" pitchFamily="34" charset="0"/>
                <a:cs typeface="Arial" panose="020B0604020202020204" pitchFamily="34" charset="0"/>
              </a:rPr>
              <a:t>J2EE</a:t>
            </a:r>
          </a:p>
          <a:p>
            <a:pPr algn="ctr" eaLnBrk="0" fontAlgn="base" hangingPunct="0">
              <a:spcBef>
                <a:spcPct val="0"/>
              </a:spcBef>
              <a:spcAft>
                <a:spcPct val="0"/>
              </a:spcAft>
            </a:pPr>
            <a:r>
              <a:rPr lang="en-US" sz="1000" b="1" dirty="0">
                <a:solidFill>
                  <a:schemeClr val="tx1"/>
                </a:solidFill>
                <a:latin typeface="Arial" panose="020B0604020202020204" pitchFamily="34" charset="0"/>
                <a:cs typeface="Arial" panose="020B0604020202020204" pitchFamily="34" charset="0"/>
              </a:rPr>
              <a:t>Application</a:t>
            </a:r>
          </a:p>
        </p:txBody>
      </p:sp>
      <p:grpSp>
        <p:nvGrpSpPr>
          <p:cNvPr id="10" name="ASCP"/>
          <p:cNvGrpSpPr/>
          <p:nvPr/>
        </p:nvGrpSpPr>
        <p:grpSpPr>
          <a:xfrm>
            <a:off x="4417336" y="4666529"/>
            <a:ext cx="1657281" cy="1133753"/>
            <a:chOff x="2066848" y="4015122"/>
            <a:chExt cx="1202253" cy="832051"/>
          </a:xfrm>
        </p:grpSpPr>
        <p:grpSp>
          <p:nvGrpSpPr>
            <p:cNvPr id="11" name="Group 10"/>
            <p:cNvGrpSpPr/>
            <p:nvPr/>
          </p:nvGrpSpPr>
          <p:grpSpPr>
            <a:xfrm>
              <a:off x="2376601" y="4321296"/>
              <a:ext cx="612757" cy="525877"/>
              <a:chOff x="6043059" y="1972411"/>
              <a:chExt cx="1270771" cy="1088458"/>
            </a:xfrm>
          </p:grpSpPr>
          <p:pic>
            <p:nvPicPr>
              <p:cNvPr id="13" name="Picture 33" descr="7"/>
              <p:cNvPicPr>
                <a:picLocks noChangeAspect="1" noChangeArrowheads="1"/>
              </p:cNvPicPr>
              <p:nvPr/>
            </p:nvPicPr>
            <p:blipFill>
              <a:blip r:embed="rId3"/>
              <a:stretch>
                <a:fillRect/>
              </a:stretch>
            </p:blipFill>
            <p:spPr bwMode="auto">
              <a:xfrm>
                <a:off x="6647327" y="2334410"/>
                <a:ext cx="666503" cy="442228"/>
              </a:xfrm>
              <a:prstGeom prst="rect">
                <a:avLst/>
              </a:prstGeom>
              <a:noFill/>
              <a:ln w="9525">
                <a:noFill/>
                <a:miter lim="800000"/>
                <a:headEnd/>
                <a:tailEnd/>
              </a:ln>
              <a:scene3d>
                <a:camera prst="orthographicFront">
                  <a:rot lat="0" lon="0" rev="0"/>
                </a:camera>
                <a:lightRig rig="threePt" dir="t"/>
              </a:scene3d>
            </p:spPr>
          </p:pic>
          <p:pic>
            <p:nvPicPr>
              <p:cNvPr id="14" name="Picture 68" descr="v"/>
              <p:cNvPicPr>
                <a:picLocks noChangeAspect="1" noChangeArrowheads="1"/>
              </p:cNvPicPr>
              <p:nvPr/>
            </p:nvPicPr>
            <p:blipFill>
              <a:blip r:embed="rId4"/>
              <a:stretch>
                <a:fillRect/>
              </a:stretch>
            </p:blipFill>
            <p:spPr bwMode="auto">
              <a:xfrm>
                <a:off x="6043059" y="1972411"/>
                <a:ext cx="819917" cy="896176"/>
              </a:xfrm>
              <a:prstGeom prst="rect">
                <a:avLst/>
              </a:prstGeom>
              <a:noFill/>
              <a:ln w="9525">
                <a:noFill/>
                <a:miter lim="800000"/>
                <a:headEnd/>
                <a:tailEnd/>
              </a:ln>
            </p:spPr>
          </p:pic>
          <p:pic>
            <p:nvPicPr>
              <p:cNvPr id="15" name="Picture 33" descr="7"/>
              <p:cNvPicPr>
                <a:picLocks noChangeAspect="1" noChangeArrowheads="1"/>
              </p:cNvPicPr>
              <p:nvPr/>
            </p:nvPicPr>
            <p:blipFill>
              <a:blip r:embed="rId3"/>
              <a:stretch>
                <a:fillRect/>
              </a:stretch>
            </p:blipFill>
            <p:spPr bwMode="auto">
              <a:xfrm>
                <a:off x="6112108" y="2504247"/>
                <a:ext cx="942106" cy="556622"/>
              </a:xfrm>
              <a:prstGeom prst="rect">
                <a:avLst/>
              </a:prstGeom>
              <a:noFill/>
              <a:ln w="9525">
                <a:noFill/>
                <a:miter lim="800000"/>
                <a:headEnd/>
                <a:tailEnd/>
              </a:ln>
            </p:spPr>
          </p:pic>
        </p:grpSp>
        <p:sp>
          <p:nvSpPr>
            <p:cNvPr id="12" name="TextBox 11"/>
            <p:cNvSpPr txBox="1"/>
            <p:nvPr/>
          </p:nvSpPr>
          <p:spPr>
            <a:xfrm>
              <a:off x="2066848" y="4015122"/>
              <a:ext cx="1202253" cy="342681"/>
            </a:xfrm>
            <a:prstGeom prst="rect">
              <a:avLst/>
            </a:prstGeom>
            <a:solidFill>
              <a:schemeClr val="bg2"/>
            </a:solidFill>
          </p:spPr>
          <p:txBody>
            <a:bodyPr wrap="square" lIns="96661" tIns="48331" rIns="96661" bIns="48331" rtlCol="1">
              <a:spAutoFit/>
            </a:bodyPr>
            <a:lstStyle/>
            <a:p>
              <a:pPr algn="ctr"/>
              <a:r>
                <a:rPr lang="en-US" sz="1200" b="1" dirty="0">
                  <a:latin typeface="Arial" panose="020B0604020202020204" pitchFamily="34" charset="0"/>
                  <a:cs typeface="Arial" panose="020B0604020202020204" pitchFamily="34" charset="0"/>
                </a:rPr>
                <a:t>Application Server Credential Provider</a:t>
              </a:r>
              <a:endParaRPr lang="he-IL" sz="1200" b="1" dirty="0">
                <a:latin typeface="Arial" panose="020B0604020202020204" pitchFamily="34" charset="0"/>
                <a:cs typeface="Arial" panose="020B0604020202020204" pitchFamily="34" charset="0"/>
              </a:endParaRPr>
            </a:p>
          </p:txBody>
        </p:sp>
      </p:grpSp>
      <p:grpSp>
        <p:nvGrpSpPr>
          <p:cNvPr id="16" name="Vault"/>
          <p:cNvGrpSpPr/>
          <p:nvPr/>
        </p:nvGrpSpPr>
        <p:grpSpPr>
          <a:xfrm>
            <a:off x="8745783" y="4813143"/>
            <a:ext cx="1578086" cy="1308913"/>
            <a:chOff x="3849174" y="5433531"/>
            <a:chExt cx="1578086" cy="1308913"/>
          </a:xfrm>
        </p:grpSpPr>
        <p:pic>
          <p:nvPicPr>
            <p:cNvPr id="17" name="Picture 16" descr="11"/>
            <p:cNvPicPr>
              <a:picLocks noChangeAspect="1" noChangeArrowheads="1"/>
            </p:cNvPicPr>
            <p:nvPr/>
          </p:nvPicPr>
          <p:blipFill>
            <a:blip r:embed="rId5"/>
            <a:stretch>
              <a:fillRect/>
            </a:stretch>
          </p:blipFill>
          <p:spPr bwMode="auto">
            <a:xfrm>
              <a:off x="3849174" y="5433531"/>
              <a:ext cx="1578086" cy="1123290"/>
            </a:xfrm>
            <a:prstGeom prst="rect">
              <a:avLst/>
            </a:prstGeom>
            <a:noFill/>
            <a:ln w="9525">
              <a:noFill/>
              <a:miter lim="800000"/>
              <a:headEnd/>
              <a:tailEnd/>
            </a:ln>
          </p:spPr>
        </p:pic>
        <p:sp>
          <p:nvSpPr>
            <p:cNvPr id="18" name="TextBox 17"/>
            <p:cNvSpPr txBox="1"/>
            <p:nvPr/>
          </p:nvSpPr>
          <p:spPr>
            <a:xfrm>
              <a:off x="3916557" y="6434667"/>
              <a:ext cx="1467129" cy="307777"/>
            </a:xfrm>
            <a:prstGeom prst="rect">
              <a:avLst/>
            </a:prstGeom>
            <a:noFill/>
          </p:spPr>
          <p:txBody>
            <a:bodyPr wrap="square" rtlCol="0">
              <a:spAutoFit/>
            </a:bodyPr>
            <a:lstStyle/>
            <a:p>
              <a:pPr algn="ctr"/>
              <a:r>
                <a:rPr lang="en-US" sz="1400" b="1" dirty="0">
                  <a:latin typeface="+mj-lt"/>
                  <a:cs typeface="Arial" pitchFamily="34" charset="0"/>
                </a:rPr>
                <a:t>CyberArk Vault</a:t>
              </a:r>
            </a:p>
          </p:txBody>
        </p:sp>
      </p:grpSp>
      <p:cxnSp>
        <p:nvCxnSpPr>
          <p:cNvPr id="19" name="Straight Arrow Connector 18"/>
          <p:cNvCxnSpPr/>
          <p:nvPr/>
        </p:nvCxnSpPr>
        <p:spPr>
          <a:xfrm>
            <a:off x="4020813" y="4627026"/>
            <a:ext cx="671537" cy="780256"/>
          </a:xfrm>
          <a:prstGeom prst="straightConnector1">
            <a:avLst/>
          </a:prstGeom>
          <a:ln>
            <a:solidFill>
              <a:schemeClr val="accent1"/>
            </a:solidFill>
            <a:prstDash val="sysDash"/>
            <a:tailEnd type="triangle" w="lg" len="lg"/>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a:off x="5688996" y="5223341"/>
            <a:ext cx="2350104" cy="109035"/>
          </a:xfrm>
          <a:prstGeom prst="straightConnector1">
            <a:avLst/>
          </a:prstGeom>
          <a:ln>
            <a:solidFill>
              <a:schemeClr val="accent1"/>
            </a:solidFill>
            <a:prstDash val="sysDash"/>
            <a:tailEnd type="triangle" w="lg" len="lg"/>
          </a:ln>
        </p:spPr>
        <p:style>
          <a:lnRef idx="2">
            <a:schemeClr val="accent1"/>
          </a:lnRef>
          <a:fillRef idx="0">
            <a:schemeClr val="accent1"/>
          </a:fillRef>
          <a:effectRef idx="1">
            <a:schemeClr val="accent1"/>
          </a:effectRef>
          <a:fontRef idx="minor">
            <a:schemeClr val="tx1"/>
          </a:fontRef>
        </p:style>
      </p:cxnSp>
      <p:sp>
        <p:nvSpPr>
          <p:cNvPr id="30" name="WebSphere box"/>
          <p:cNvSpPr>
            <a:spLocks noChangeArrowheads="1"/>
          </p:cNvSpPr>
          <p:nvPr/>
        </p:nvSpPr>
        <p:spPr bwMode="auto">
          <a:xfrm>
            <a:off x="3133573" y="3552227"/>
            <a:ext cx="2875800" cy="2287372"/>
          </a:xfrm>
          <a:prstGeom prst="rect">
            <a:avLst/>
          </a:prstGeom>
          <a:noFill/>
          <a:ln w="28575">
            <a:solidFill>
              <a:schemeClr val="accent1"/>
            </a:solidFill>
            <a:headEnd/>
            <a:tailEnd/>
          </a:ln>
        </p:spPr>
        <p:style>
          <a:lnRef idx="1">
            <a:schemeClr val="accent1"/>
          </a:lnRef>
          <a:fillRef idx="2">
            <a:schemeClr val="accent1"/>
          </a:fillRef>
          <a:effectRef idx="1">
            <a:schemeClr val="accent1"/>
          </a:effectRef>
          <a:fontRef idx="minor">
            <a:schemeClr val="dk1"/>
          </a:fontRef>
        </p:style>
        <p:txBody>
          <a:bodyPr wrap="none" anchor="ctr"/>
          <a:lstStyle/>
          <a:p>
            <a:pPr eaLnBrk="0" fontAlgn="base" hangingPunct="0">
              <a:spcBef>
                <a:spcPct val="0"/>
              </a:spcBef>
              <a:spcAft>
                <a:spcPct val="0"/>
              </a:spcAft>
            </a:pPr>
            <a:endParaRPr lang="en-US" sz="1000" b="1" dirty="0">
              <a:solidFill>
                <a:schemeClr val="tx1"/>
              </a:solidFill>
              <a:latin typeface="Arial" panose="020B0604020202020204" pitchFamily="34" charset="0"/>
              <a:cs typeface="Arial" panose="020B0604020202020204" pitchFamily="34" charset="0"/>
            </a:endParaRPr>
          </a:p>
        </p:txBody>
      </p:sp>
      <p:grpSp>
        <p:nvGrpSpPr>
          <p:cNvPr id="26" name="DB"/>
          <p:cNvGrpSpPr/>
          <p:nvPr/>
        </p:nvGrpSpPr>
        <p:grpSpPr>
          <a:xfrm>
            <a:off x="8491153" y="3166328"/>
            <a:ext cx="1596818" cy="1150513"/>
            <a:chOff x="6961952" y="2253369"/>
            <a:chExt cx="960120" cy="585995"/>
          </a:xfrm>
        </p:grpSpPr>
        <p:sp>
          <p:nvSpPr>
            <p:cNvPr id="27" name="TextBox 26"/>
            <p:cNvSpPr txBox="1"/>
            <p:nvPr/>
          </p:nvSpPr>
          <p:spPr>
            <a:xfrm>
              <a:off x="6961952" y="2695593"/>
              <a:ext cx="960120" cy="143771"/>
            </a:xfrm>
            <a:prstGeom prst="rect">
              <a:avLst/>
            </a:prstGeom>
            <a:noFill/>
          </p:spPr>
          <p:txBody>
            <a:bodyPr wrap="square" lIns="96661" tIns="48331" rIns="96661" bIns="48331" rtlCol="1">
              <a:spAutoFit/>
            </a:bodyPr>
            <a:lstStyle/>
            <a:p>
              <a:pPr algn="ctr"/>
              <a:r>
                <a:rPr lang="en-US" sz="1200" b="1" dirty="0">
                  <a:latin typeface="Arial" panose="020B0604020202020204" pitchFamily="34" charset="0"/>
                  <a:cs typeface="Arial" panose="020B0604020202020204" pitchFamily="34" charset="0"/>
                </a:rPr>
                <a:t>Database</a:t>
              </a:r>
              <a:endParaRPr lang="he-IL" sz="1200" b="1" dirty="0">
                <a:latin typeface="Arial" panose="020B0604020202020204" pitchFamily="34" charset="0"/>
                <a:cs typeface="Arial" panose="020B0604020202020204" pitchFamily="34" charset="0"/>
              </a:endParaRPr>
            </a:p>
          </p:txBody>
        </p:sp>
        <p:pic>
          <p:nvPicPr>
            <p:cNvPr id="28" name="Picture 27" descr="icon5_withoutplate.png"/>
            <p:cNvPicPr>
              <a:picLocks noChangeAspect="1"/>
            </p:cNvPicPr>
            <p:nvPr/>
          </p:nvPicPr>
          <p:blipFill rotWithShape="1">
            <a:blip r:embed="rId6" cstate="email">
              <a:extLst>
                <a:ext uri="{28A0092B-C50C-407E-A947-70E740481C1C}">
                  <a14:useLocalDpi xmlns:a14="http://schemas.microsoft.com/office/drawing/2010/main" val="0"/>
                </a:ext>
              </a:extLst>
            </a:blip>
            <a:srcRect/>
            <a:stretch/>
          </p:blipFill>
          <p:spPr>
            <a:xfrm>
              <a:off x="7154571" y="2253369"/>
              <a:ext cx="510721" cy="499473"/>
            </a:xfrm>
            <a:prstGeom prst="rect">
              <a:avLst/>
            </a:prstGeom>
          </p:spPr>
        </p:pic>
      </p:grpSp>
      <p:grpSp>
        <p:nvGrpSpPr>
          <p:cNvPr id="5" name="Server"/>
          <p:cNvGrpSpPr/>
          <p:nvPr/>
        </p:nvGrpSpPr>
        <p:grpSpPr>
          <a:xfrm>
            <a:off x="2109845" y="2680413"/>
            <a:ext cx="2621956" cy="1239241"/>
            <a:chOff x="966692" y="4116421"/>
            <a:chExt cx="2621956" cy="1239241"/>
          </a:xfrm>
        </p:grpSpPr>
        <p:pic>
          <p:nvPicPr>
            <p:cNvPr id="6" name="Picture 26" descr="EITE_3"/>
            <p:cNvPicPr>
              <a:picLocks noChangeAspect="1" noChangeArrowheads="1"/>
            </p:cNvPicPr>
            <p:nvPr/>
          </p:nvPicPr>
          <p:blipFill>
            <a:blip r:embed="rId7"/>
            <a:stretch>
              <a:fillRect/>
            </a:stretch>
          </p:blipFill>
          <p:spPr bwMode="auto">
            <a:xfrm>
              <a:off x="966692" y="4116421"/>
              <a:ext cx="1845724" cy="1239241"/>
            </a:xfrm>
            <a:prstGeom prst="rect">
              <a:avLst/>
            </a:prstGeom>
            <a:noFill/>
          </p:spPr>
        </p:pic>
        <p:sp>
          <p:nvSpPr>
            <p:cNvPr id="7" name="TextBox 6"/>
            <p:cNvSpPr txBox="1"/>
            <p:nvPr/>
          </p:nvSpPr>
          <p:spPr>
            <a:xfrm>
              <a:off x="2207046" y="4380415"/>
              <a:ext cx="1381602" cy="343827"/>
            </a:xfrm>
            <a:prstGeom prst="rect">
              <a:avLst/>
            </a:prstGeom>
            <a:noFill/>
          </p:spPr>
          <p:txBody>
            <a:bodyPr wrap="square" lIns="96661" tIns="48331" rIns="96661" bIns="48331" rtlCol="1">
              <a:spAutoFit/>
            </a:bodyPr>
            <a:lstStyle/>
            <a:p>
              <a:pPr algn="ctr"/>
              <a:r>
                <a:rPr lang="en-US" sz="1600" b="1" dirty="0">
                  <a:latin typeface="Arial" panose="020B0604020202020204" pitchFamily="34" charset="0"/>
                  <a:cs typeface="Arial" panose="020B0604020202020204" pitchFamily="34" charset="0"/>
                </a:rPr>
                <a:t>Server</a:t>
              </a:r>
              <a:endParaRPr lang="he-IL" sz="1600" b="1" dirty="0">
                <a:latin typeface="Arial" panose="020B0604020202020204" pitchFamily="34" charset="0"/>
                <a:cs typeface="Arial" panose="020B0604020202020204" pitchFamily="34" charset="0"/>
              </a:endParaRPr>
            </a:p>
          </p:txBody>
        </p:sp>
      </p:grpSp>
      <p:sp>
        <p:nvSpPr>
          <p:cNvPr id="32" name="WebSphere text"/>
          <p:cNvSpPr txBox="1"/>
          <p:nvPr/>
        </p:nvSpPr>
        <p:spPr>
          <a:xfrm>
            <a:off x="4737522" y="3545854"/>
            <a:ext cx="1381602" cy="313050"/>
          </a:xfrm>
          <a:prstGeom prst="rect">
            <a:avLst/>
          </a:prstGeom>
          <a:noFill/>
        </p:spPr>
        <p:txBody>
          <a:bodyPr wrap="square" lIns="96661" tIns="48331" rIns="96661" bIns="48331" rtlCol="1">
            <a:spAutoFit/>
          </a:bodyPr>
          <a:lstStyle/>
          <a:p>
            <a:pPr algn="ctr"/>
            <a:r>
              <a:rPr lang="en-US" sz="1400" b="1" dirty="0">
                <a:latin typeface="Arial" panose="020B0604020202020204" pitchFamily="34" charset="0"/>
                <a:cs typeface="Arial" panose="020B0604020202020204" pitchFamily="34" charset="0"/>
              </a:rPr>
              <a:t>WebSphere</a:t>
            </a:r>
            <a:endParaRPr lang="he-IL" sz="1400" b="1" dirty="0">
              <a:latin typeface="Arial" panose="020B0604020202020204" pitchFamily="34" charset="0"/>
              <a:cs typeface="Arial" panose="020B0604020202020204" pitchFamily="34" charset="0"/>
            </a:endParaRPr>
          </a:p>
        </p:txBody>
      </p:sp>
      <p:pic>
        <p:nvPicPr>
          <p:cNvPr id="40" name="Picture 38" descr="7"/>
          <p:cNvPicPr>
            <a:picLocks noChangeAspect="1" noChangeArrowheads="1"/>
          </p:cNvPicPr>
          <p:nvPr/>
        </p:nvPicPr>
        <p:blipFill>
          <a:blip r:embed="rId8"/>
          <a:stretch>
            <a:fillRect/>
          </a:stretch>
        </p:blipFill>
        <p:spPr bwMode="auto">
          <a:xfrm>
            <a:off x="9307618" y="5008343"/>
            <a:ext cx="454417" cy="557784"/>
          </a:xfrm>
          <a:prstGeom prst="rect">
            <a:avLst/>
          </a:prstGeom>
          <a:noFill/>
          <a:ln w="9525">
            <a:noFill/>
            <a:miter lim="800000"/>
            <a:headEnd/>
            <a:tailEnd/>
          </a:ln>
        </p:spPr>
      </p:pic>
      <p:cxnSp>
        <p:nvCxnSpPr>
          <p:cNvPr id="42" name="red connection"/>
          <p:cNvCxnSpPr/>
          <p:nvPr/>
        </p:nvCxnSpPr>
        <p:spPr>
          <a:xfrm flipV="1">
            <a:off x="4553265" y="3784535"/>
            <a:ext cx="3635939" cy="330962"/>
          </a:xfrm>
          <a:prstGeom prst="straightConnector1">
            <a:avLst/>
          </a:prstGeom>
          <a:ln w="171450">
            <a:solidFill>
              <a:srgbClr val="FF0000"/>
            </a:solidFill>
            <a:prstDash val="solid"/>
            <a:tailEnd type="none" w="lg" len="lg"/>
          </a:ln>
        </p:spPr>
        <p:style>
          <a:lnRef idx="2">
            <a:schemeClr val="accent1"/>
          </a:lnRef>
          <a:fillRef idx="0">
            <a:schemeClr val="accent1"/>
          </a:fillRef>
          <a:effectRef idx="1">
            <a:schemeClr val="accent1"/>
          </a:effectRef>
          <a:fontRef idx="minor">
            <a:schemeClr val="tx1"/>
          </a:fontRef>
        </p:style>
      </p:cxnSp>
      <p:cxnSp>
        <p:nvCxnSpPr>
          <p:cNvPr id="37" name="grenn connection"/>
          <p:cNvCxnSpPr>
            <a:cxnSpLocks/>
          </p:cNvCxnSpPr>
          <p:nvPr/>
        </p:nvCxnSpPr>
        <p:spPr>
          <a:xfrm flipV="1">
            <a:off x="4553266" y="3780656"/>
            <a:ext cx="3635939" cy="330962"/>
          </a:xfrm>
          <a:prstGeom prst="straightConnector1">
            <a:avLst/>
          </a:prstGeom>
          <a:ln w="171450">
            <a:solidFill>
              <a:schemeClr val="accent4"/>
            </a:solidFill>
            <a:prstDash val="solid"/>
            <a:tailEnd type="none" w="lg" len="lg"/>
          </a:ln>
        </p:spPr>
        <p:style>
          <a:lnRef idx="2">
            <a:schemeClr val="accent1"/>
          </a:lnRef>
          <a:fillRef idx="0">
            <a:schemeClr val="accent1"/>
          </a:fillRef>
          <a:effectRef idx="1">
            <a:schemeClr val="accent1"/>
          </a:effectRef>
          <a:fontRef idx="minor">
            <a:schemeClr val="tx1"/>
          </a:fontRef>
        </p:style>
      </p:cxnSp>
      <p:sp>
        <p:nvSpPr>
          <p:cNvPr id="31" name="Title 20">
            <a:extLst>
              <a:ext uri="{FF2B5EF4-FFF2-40B4-BE49-F238E27FC236}">
                <a16:creationId xmlns:a16="http://schemas.microsoft.com/office/drawing/2014/main" id="{7F4AF8C8-1EAE-6844-BD4B-9186E2B51B4B}"/>
              </a:ext>
            </a:extLst>
          </p:cNvPr>
          <p:cNvSpPr txBox="1">
            <a:spLocks/>
          </p:cNvSpPr>
          <p:nvPr/>
        </p:nvSpPr>
        <p:spPr>
          <a:xfrm>
            <a:off x="329852" y="327666"/>
            <a:ext cx="11544822" cy="402352"/>
          </a:xfrm>
          <a:prstGeom prst="rect">
            <a:avLst/>
          </a:prstGeom>
        </p:spPr>
        <p:txBody>
          <a:bodyPr>
            <a:noAutofit/>
          </a:bodyPr>
          <a:lstStyle>
            <a:lvl1pPr algn="l" defTabSz="914400" rtl="0" eaLnBrk="1" latinLnBrk="0" hangingPunct="1">
              <a:lnSpc>
                <a:spcPct val="90000"/>
              </a:lnSpc>
              <a:spcBef>
                <a:spcPct val="0"/>
              </a:spcBef>
              <a:buNone/>
              <a:defRPr lang="en-US" sz="2800" b="1" i="0" kern="1200" cap="all" baseline="0" dirty="0">
                <a:solidFill>
                  <a:srgbClr val="0F2233"/>
                </a:solidFill>
                <a:latin typeface="Arial" charset="0"/>
                <a:ea typeface="Arial" charset="0"/>
                <a:cs typeface="Arial" charset="0"/>
              </a:defRPr>
            </a:lvl1pPr>
          </a:lstStyle>
          <a:p>
            <a:endParaRPr lang="en-US" cap="none" dirty="0"/>
          </a:p>
        </p:txBody>
      </p:sp>
    </p:spTree>
    <p:extLst>
      <p:ext uri="{BB962C8B-B14F-4D97-AF65-F5344CB8AC3E}">
        <p14:creationId xmlns:p14="http://schemas.microsoft.com/office/powerpoint/2010/main" val="6905766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32"/>
                                        </p:tgtEl>
                                        <p:attrNameLst>
                                          <p:attrName>style.visibility</p:attrName>
                                        </p:attrNameLst>
                                      </p:cBhvr>
                                      <p:to>
                                        <p:strVal val="visible"/>
                                      </p:to>
                                    </p:set>
                                    <p:animEffect transition="in" filter="fade">
                                      <p:cBhvr>
                                        <p:cTn id="14" dur="500"/>
                                        <p:tgtEl>
                                          <p:spTgt spid="32"/>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30"/>
                                        </p:tgtEl>
                                        <p:attrNameLst>
                                          <p:attrName>style.visibility</p:attrName>
                                        </p:attrNameLst>
                                      </p:cBhvr>
                                      <p:to>
                                        <p:strVal val="visible"/>
                                      </p:to>
                                    </p:set>
                                    <p:animEffect transition="in" filter="fade">
                                      <p:cBhvr>
                                        <p:cTn id="17" dur="500"/>
                                        <p:tgtEl>
                                          <p:spTgt spid="30"/>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childTnLst>
                          </p:cTn>
                        </p:par>
                        <p:par>
                          <p:cTn id="22" fill="hold">
                            <p:stCondLst>
                              <p:cond delay="1500"/>
                            </p:stCondLst>
                            <p:childTnLst>
                              <p:par>
                                <p:cTn id="23" presetID="10" presetClass="entr" presetSubtype="0" fill="hold" nodeType="afterEffect">
                                  <p:stCondLst>
                                    <p:cond delay="0"/>
                                  </p:stCondLst>
                                  <p:childTnLst>
                                    <p:set>
                                      <p:cBhvr>
                                        <p:cTn id="24" dur="1" fill="hold">
                                          <p:stCondLst>
                                            <p:cond delay="0"/>
                                          </p:stCondLst>
                                        </p:cTn>
                                        <p:tgtEl>
                                          <p:spTgt spid="26"/>
                                        </p:tgtEl>
                                        <p:attrNameLst>
                                          <p:attrName>style.visibility</p:attrName>
                                        </p:attrNameLst>
                                      </p:cBhvr>
                                      <p:to>
                                        <p:strVal val="visible"/>
                                      </p:to>
                                    </p:set>
                                    <p:animEffect transition="in" filter="fade">
                                      <p:cBhvr>
                                        <p:cTn id="25" dur="500"/>
                                        <p:tgtEl>
                                          <p:spTgt spid="26"/>
                                        </p:tgtEl>
                                      </p:cBhvr>
                                    </p:animEffect>
                                  </p:childTnLst>
                                </p:cTn>
                              </p:par>
                              <p:par>
                                <p:cTn id="26" presetID="22" presetClass="entr" presetSubtype="8" fill="hold" nodeType="withEffect">
                                  <p:stCondLst>
                                    <p:cond delay="0"/>
                                  </p:stCondLst>
                                  <p:childTnLst>
                                    <p:set>
                                      <p:cBhvr>
                                        <p:cTn id="27" dur="1" fill="hold">
                                          <p:stCondLst>
                                            <p:cond delay="0"/>
                                          </p:stCondLst>
                                        </p:cTn>
                                        <p:tgtEl>
                                          <p:spTgt spid="42"/>
                                        </p:tgtEl>
                                        <p:attrNameLst>
                                          <p:attrName>style.visibility</p:attrName>
                                        </p:attrNameLst>
                                      </p:cBhvr>
                                      <p:to>
                                        <p:strVal val="visible"/>
                                      </p:to>
                                    </p:set>
                                    <p:animEffect transition="in" filter="wipe(left)">
                                      <p:cBhvr>
                                        <p:cTn id="28" dur="500"/>
                                        <p:tgtEl>
                                          <p:spTgt spid="42"/>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xit" presetSubtype="0" fill="hold" nodeType="clickEffect">
                                  <p:stCondLst>
                                    <p:cond delay="0"/>
                                  </p:stCondLst>
                                  <p:childTnLst>
                                    <p:animEffect transition="out" filter="fade">
                                      <p:cBhvr>
                                        <p:cTn id="32" dur="500"/>
                                        <p:tgtEl>
                                          <p:spTgt spid="42"/>
                                        </p:tgtEl>
                                      </p:cBhvr>
                                    </p:animEffect>
                                    <p:set>
                                      <p:cBhvr>
                                        <p:cTn id="33" dur="1" fill="hold">
                                          <p:stCondLst>
                                            <p:cond delay="499"/>
                                          </p:stCondLst>
                                        </p:cTn>
                                        <p:tgtEl>
                                          <p:spTgt spid="42"/>
                                        </p:tgtEl>
                                        <p:attrNameLst>
                                          <p:attrName>style.visibility</p:attrName>
                                        </p:attrNameLst>
                                      </p:cBhvr>
                                      <p:to>
                                        <p:strVal val="hidden"/>
                                      </p:to>
                                    </p:set>
                                  </p:childTnLst>
                                </p:cTn>
                              </p:par>
                            </p:childTnLst>
                          </p:cTn>
                        </p:par>
                        <p:par>
                          <p:cTn id="34" fill="hold">
                            <p:stCondLst>
                              <p:cond delay="500"/>
                            </p:stCondLst>
                            <p:childTnLst>
                              <p:par>
                                <p:cTn id="35" presetID="10" presetClass="entr" presetSubtype="0" fill="hold" nodeType="after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500"/>
                                        <p:tgtEl>
                                          <p:spTgt spid="16"/>
                                        </p:tgtEl>
                                      </p:cBhvr>
                                    </p:animEffect>
                                  </p:childTnLst>
                                </p:cTn>
                              </p:par>
                            </p:childTnLst>
                          </p:cTn>
                        </p:par>
                        <p:par>
                          <p:cTn id="38" fill="hold">
                            <p:stCondLst>
                              <p:cond delay="1000"/>
                            </p:stCondLst>
                            <p:childTnLst>
                              <p:par>
                                <p:cTn id="39" presetID="10" presetClass="entr" presetSubtype="0" fill="hold" nodeType="afterEffect">
                                  <p:stCondLst>
                                    <p:cond delay="0"/>
                                  </p:stCondLst>
                                  <p:childTnLst>
                                    <p:set>
                                      <p:cBhvr>
                                        <p:cTn id="40" dur="1" fill="hold">
                                          <p:stCondLst>
                                            <p:cond delay="0"/>
                                          </p:stCondLst>
                                        </p:cTn>
                                        <p:tgtEl>
                                          <p:spTgt spid="10"/>
                                        </p:tgtEl>
                                        <p:attrNameLst>
                                          <p:attrName>style.visibility</p:attrName>
                                        </p:attrNameLst>
                                      </p:cBhvr>
                                      <p:to>
                                        <p:strVal val="visible"/>
                                      </p:to>
                                    </p:set>
                                    <p:animEffect transition="in" filter="fade">
                                      <p:cBhvr>
                                        <p:cTn id="41" dur="500"/>
                                        <p:tgtEl>
                                          <p:spTgt spid="10"/>
                                        </p:tgtEl>
                                      </p:cBhvr>
                                    </p:animEffect>
                                  </p:childTnLst>
                                </p:cTn>
                              </p:par>
                            </p:childTnLst>
                          </p:cTn>
                        </p:par>
                        <p:par>
                          <p:cTn id="42" fill="hold">
                            <p:stCondLst>
                              <p:cond delay="1500"/>
                            </p:stCondLst>
                            <p:childTnLst>
                              <p:par>
                                <p:cTn id="43" presetID="22" presetClass="entr" presetSubtype="8" fill="hold" nodeType="afterEffect">
                                  <p:stCondLst>
                                    <p:cond delay="0"/>
                                  </p:stCondLst>
                                  <p:childTnLst>
                                    <p:set>
                                      <p:cBhvr>
                                        <p:cTn id="44" dur="1" fill="hold">
                                          <p:stCondLst>
                                            <p:cond delay="0"/>
                                          </p:stCondLst>
                                        </p:cTn>
                                        <p:tgtEl>
                                          <p:spTgt spid="19"/>
                                        </p:tgtEl>
                                        <p:attrNameLst>
                                          <p:attrName>style.visibility</p:attrName>
                                        </p:attrNameLst>
                                      </p:cBhvr>
                                      <p:to>
                                        <p:strVal val="visible"/>
                                      </p:to>
                                    </p:set>
                                    <p:animEffect transition="in" filter="wipe(left)">
                                      <p:cBhvr>
                                        <p:cTn id="45" dur="500"/>
                                        <p:tgtEl>
                                          <p:spTgt spid="19"/>
                                        </p:tgtEl>
                                      </p:cBhvr>
                                    </p:animEffect>
                                  </p:childTnLst>
                                </p:cTn>
                              </p:par>
                            </p:childTnLst>
                          </p:cTn>
                        </p:par>
                        <p:par>
                          <p:cTn id="46" fill="hold">
                            <p:stCondLst>
                              <p:cond delay="2000"/>
                            </p:stCondLst>
                            <p:childTnLst>
                              <p:par>
                                <p:cTn id="47" presetID="22" presetClass="entr" presetSubtype="8" fill="hold" nodeType="afterEffect">
                                  <p:stCondLst>
                                    <p:cond delay="0"/>
                                  </p:stCondLst>
                                  <p:childTnLst>
                                    <p:set>
                                      <p:cBhvr>
                                        <p:cTn id="48" dur="1" fill="hold">
                                          <p:stCondLst>
                                            <p:cond delay="0"/>
                                          </p:stCondLst>
                                        </p:cTn>
                                        <p:tgtEl>
                                          <p:spTgt spid="24"/>
                                        </p:tgtEl>
                                        <p:attrNameLst>
                                          <p:attrName>style.visibility</p:attrName>
                                        </p:attrNameLst>
                                      </p:cBhvr>
                                      <p:to>
                                        <p:strVal val="visible"/>
                                      </p:to>
                                    </p:set>
                                    <p:animEffect transition="in" filter="wipe(left)">
                                      <p:cBhvr>
                                        <p:cTn id="49" dur="500"/>
                                        <p:tgtEl>
                                          <p:spTgt spid="24"/>
                                        </p:tgtEl>
                                      </p:cBhvr>
                                    </p:animEffect>
                                  </p:childTnLst>
                                </p:cTn>
                              </p:par>
                            </p:childTnLst>
                          </p:cTn>
                        </p:par>
                        <p:par>
                          <p:cTn id="50" fill="hold">
                            <p:stCondLst>
                              <p:cond delay="2500"/>
                            </p:stCondLst>
                            <p:childTnLst>
                              <p:par>
                                <p:cTn id="51" presetID="10" presetClass="entr" presetSubtype="0" fill="hold" nodeType="afterEffect">
                                  <p:stCondLst>
                                    <p:cond delay="0"/>
                                  </p:stCondLst>
                                  <p:childTnLst>
                                    <p:set>
                                      <p:cBhvr>
                                        <p:cTn id="52" dur="1" fill="hold">
                                          <p:stCondLst>
                                            <p:cond delay="0"/>
                                          </p:stCondLst>
                                        </p:cTn>
                                        <p:tgtEl>
                                          <p:spTgt spid="40"/>
                                        </p:tgtEl>
                                        <p:attrNameLst>
                                          <p:attrName>style.visibility</p:attrName>
                                        </p:attrNameLst>
                                      </p:cBhvr>
                                      <p:to>
                                        <p:strVal val="visible"/>
                                      </p:to>
                                    </p:set>
                                    <p:animEffect transition="in" filter="fade">
                                      <p:cBhvr>
                                        <p:cTn id="53" dur="500"/>
                                        <p:tgtEl>
                                          <p:spTgt spid="40"/>
                                        </p:tgtEl>
                                      </p:cBhvr>
                                    </p:animEffect>
                                  </p:childTnLst>
                                </p:cTn>
                              </p:par>
                            </p:childTnLst>
                          </p:cTn>
                        </p:par>
                        <p:par>
                          <p:cTn id="54" fill="hold">
                            <p:stCondLst>
                              <p:cond delay="3000"/>
                            </p:stCondLst>
                            <p:childTnLst>
                              <p:par>
                                <p:cTn id="55" presetID="36" presetClass="path" presetSubtype="0" accel="50000" decel="50000" fill="hold" nodeType="afterEffect">
                                  <p:stCondLst>
                                    <p:cond delay="0"/>
                                  </p:stCondLst>
                                  <p:childTnLst>
                                    <p:animMotion origin="layout" path="M -8.33333E-7 -3.33333E-6 L -8.33333E-7 0.0088 C -8.33333E-7 0.01273 -0.11597 0.0176 -0.21024 0.0176 L -0.41823 0.0176 " pathEditMode="relative" rAng="0" ptsTypes="AAAA">
                                      <p:cBhvr>
                                        <p:cTn id="56" dur="2000" fill="hold"/>
                                        <p:tgtEl>
                                          <p:spTgt spid="40"/>
                                        </p:tgtEl>
                                        <p:attrNameLst>
                                          <p:attrName>ppt_x</p:attrName>
                                          <p:attrName>ppt_y</p:attrName>
                                        </p:attrNameLst>
                                      </p:cBhvr>
                                      <p:rCtr x="-20920" y="880"/>
                                    </p:animMotion>
                                  </p:childTnLst>
                                </p:cTn>
                              </p:par>
                            </p:childTnLst>
                          </p:cTn>
                        </p:par>
                        <p:par>
                          <p:cTn id="57" fill="hold">
                            <p:stCondLst>
                              <p:cond delay="5000"/>
                            </p:stCondLst>
                            <p:childTnLst>
                              <p:par>
                                <p:cTn id="58" presetID="53" presetClass="exit" presetSubtype="32" fill="hold" nodeType="afterEffect">
                                  <p:stCondLst>
                                    <p:cond delay="0"/>
                                  </p:stCondLst>
                                  <p:childTnLst>
                                    <p:anim calcmode="lin" valueType="num">
                                      <p:cBhvr>
                                        <p:cTn id="59" dur="500"/>
                                        <p:tgtEl>
                                          <p:spTgt spid="40"/>
                                        </p:tgtEl>
                                        <p:attrNameLst>
                                          <p:attrName>ppt_w</p:attrName>
                                        </p:attrNameLst>
                                      </p:cBhvr>
                                      <p:tavLst>
                                        <p:tav tm="0">
                                          <p:val>
                                            <p:strVal val="ppt_w"/>
                                          </p:val>
                                        </p:tav>
                                        <p:tav tm="100000">
                                          <p:val>
                                            <p:fltVal val="0"/>
                                          </p:val>
                                        </p:tav>
                                      </p:tavLst>
                                    </p:anim>
                                    <p:anim calcmode="lin" valueType="num">
                                      <p:cBhvr>
                                        <p:cTn id="60" dur="500"/>
                                        <p:tgtEl>
                                          <p:spTgt spid="40"/>
                                        </p:tgtEl>
                                        <p:attrNameLst>
                                          <p:attrName>ppt_h</p:attrName>
                                        </p:attrNameLst>
                                      </p:cBhvr>
                                      <p:tavLst>
                                        <p:tav tm="0">
                                          <p:val>
                                            <p:strVal val="ppt_h"/>
                                          </p:val>
                                        </p:tav>
                                        <p:tav tm="100000">
                                          <p:val>
                                            <p:fltVal val="0"/>
                                          </p:val>
                                        </p:tav>
                                      </p:tavLst>
                                    </p:anim>
                                    <p:animEffect transition="out" filter="fade">
                                      <p:cBhvr>
                                        <p:cTn id="61" dur="500"/>
                                        <p:tgtEl>
                                          <p:spTgt spid="40"/>
                                        </p:tgtEl>
                                      </p:cBhvr>
                                    </p:animEffect>
                                    <p:set>
                                      <p:cBhvr>
                                        <p:cTn id="62" dur="1" fill="hold">
                                          <p:stCondLst>
                                            <p:cond delay="499"/>
                                          </p:stCondLst>
                                        </p:cTn>
                                        <p:tgtEl>
                                          <p:spTgt spid="40"/>
                                        </p:tgtEl>
                                        <p:attrNameLst>
                                          <p:attrName>style.visibility</p:attrName>
                                        </p:attrNameLst>
                                      </p:cBhvr>
                                      <p:to>
                                        <p:strVal val="hidden"/>
                                      </p:to>
                                    </p:set>
                                  </p:childTnLst>
                                </p:cTn>
                              </p:par>
                            </p:childTnLst>
                          </p:cTn>
                        </p:par>
                        <p:par>
                          <p:cTn id="63" fill="hold">
                            <p:stCondLst>
                              <p:cond delay="5500"/>
                            </p:stCondLst>
                            <p:childTnLst>
                              <p:par>
                                <p:cTn id="64" presetID="10" presetClass="exit" presetSubtype="0" fill="hold" nodeType="afterEffect">
                                  <p:stCondLst>
                                    <p:cond delay="0"/>
                                  </p:stCondLst>
                                  <p:childTnLst>
                                    <p:animEffect transition="out" filter="fade">
                                      <p:cBhvr>
                                        <p:cTn id="65" dur="500"/>
                                        <p:tgtEl>
                                          <p:spTgt spid="19"/>
                                        </p:tgtEl>
                                      </p:cBhvr>
                                    </p:animEffect>
                                    <p:set>
                                      <p:cBhvr>
                                        <p:cTn id="66" dur="1" fill="hold">
                                          <p:stCondLst>
                                            <p:cond delay="499"/>
                                          </p:stCondLst>
                                        </p:cTn>
                                        <p:tgtEl>
                                          <p:spTgt spid="19"/>
                                        </p:tgtEl>
                                        <p:attrNameLst>
                                          <p:attrName>style.visibility</p:attrName>
                                        </p:attrNameLst>
                                      </p:cBhvr>
                                      <p:to>
                                        <p:strVal val="hidden"/>
                                      </p:to>
                                    </p:set>
                                  </p:childTnLst>
                                </p:cTn>
                              </p:par>
                              <p:par>
                                <p:cTn id="67" presetID="10" presetClass="exit" presetSubtype="0" fill="hold" nodeType="withEffect">
                                  <p:stCondLst>
                                    <p:cond delay="0"/>
                                  </p:stCondLst>
                                  <p:childTnLst>
                                    <p:animEffect transition="out" filter="fade">
                                      <p:cBhvr>
                                        <p:cTn id="68" dur="500"/>
                                        <p:tgtEl>
                                          <p:spTgt spid="24"/>
                                        </p:tgtEl>
                                      </p:cBhvr>
                                    </p:animEffect>
                                    <p:set>
                                      <p:cBhvr>
                                        <p:cTn id="69" dur="1" fill="hold">
                                          <p:stCondLst>
                                            <p:cond delay="499"/>
                                          </p:stCondLst>
                                        </p:cTn>
                                        <p:tgtEl>
                                          <p:spTgt spid="24"/>
                                        </p:tgtEl>
                                        <p:attrNameLst>
                                          <p:attrName>style.visibility</p:attrName>
                                        </p:attrNameLst>
                                      </p:cBhvr>
                                      <p:to>
                                        <p:strVal val="hidden"/>
                                      </p:to>
                                    </p:set>
                                  </p:childTnLst>
                                </p:cTn>
                              </p:par>
                            </p:childTnLst>
                          </p:cTn>
                        </p:par>
                        <p:par>
                          <p:cTn id="70" fill="hold">
                            <p:stCondLst>
                              <p:cond delay="6000"/>
                            </p:stCondLst>
                            <p:childTnLst>
                              <p:par>
                                <p:cTn id="71" presetID="22" presetClass="entr" presetSubtype="8" fill="hold" nodeType="afterEffect">
                                  <p:stCondLst>
                                    <p:cond delay="0"/>
                                  </p:stCondLst>
                                  <p:childTnLst>
                                    <p:set>
                                      <p:cBhvr>
                                        <p:cTn id="72" dur="1" fill="hold">
                                          <p:stCondLst>
                                            <p:cond delay="0"/>
                                          </p:stCondLst>
                                        </p:cTn>
                                        <p:tgtEl>
                                          <p:spTgt spid="37"/>
                                        </p:tgtEl>
                                        <p:attrNameLst>
                                          <p:attrName>style.visibility</p:attrName>
                                        </p:attrNameLst>
                                      </p:cBhvr>
                                      <p:to>
                                        <p:strVal val="visible"/>
                                      </p:to>
                                    </p:set>
                                    <p:animEffect transition="in" filter="wipe(left)">
                                      <p:cBhvr>
                                        <p:cTn id="73"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30" grpId="0" animBg="1"/>
      <p:bldP spid="3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116D6C-B76A-4E2A-A921-CAF52D9A4D4A}"/>
              </a:ext>
            </a:extLst>
          </p:cNvPr>
          <p:cNvSpPr>
            <a:spLocks noGrp="1"/>
          </p:cNvSpPr>
          <p:nvPr>
            <p:ph type="ctrTitle"/>
          </p:nvPr>
        </p:nvSpPr>
        <p:spPr/>
        <p:txBody>
          <a:bodyPr anchor="ctr">
            <a:noAutofit/>
          </a:bodyPr>
          <a:lstStyle/>
          <a:p>
            <a:r>
              <a:rPr lang="en-GB" sz="4800" dirty="0"/>
              <a:t>Secrets Management For Cloud, DevOps</a:t>
            </a:r>
            <a:br>
              <a:rPr lang="en-GB" sz="4800" dirty="0"/>
            </a:br>
            <a:r>
              <a:rPr lang="en-GB" sz="4800" dirty="0"/>
              <a:t>&amp; Applications</a:t>
            </a:r>
            <a:br>
              <a:rPr lang="en-GB" sz="4800" dirty="0"/>
            </a:br>
            <a:endParaRPr lang="he-IL" sz="4800" dirty="0"/>
          </a:p>
        </p:txBody>
      </p:sp>
      <p:sp>
        <p:nvSpPr>
          <p:cNvPr id="8" name="Slide Number Placeholder 1">
            <a:extLst>
              <a:ext uri="{FF2B5EF4-FFF2-40B4-BE49-F238E27FC236}">
                <a16:creationId xmlns:a16="http://schemas.microsoft.com/office/drawing/2014/main" id="{7FB1256D-073C-4286-9AF9-3B8F5D1C790C}"/>
              </a:ext>
            </a:extLst>
          </p:cNvPr>
          <p:cNvSpPr>
            <a:spLocks noGrp="1"/>
          </p:cNvSpPr>
          <p:nvPr>
            <p:ph type="sldNum" sz="quarter" idx="4294967295"/>
          </p:nvPr>
        </p:nvSpPr>
        <p:spPr>
          <a:xfrm>
            <a:off x="11064875" y="6569075"/>
            <a:ext cx="1127125" cy="179388"/>
          </a:xfrm>
        </p:spPr>
        <p:txBody>
          <a:bodyPr/>
          <a:lstStyle/>
          <a:p>
            <a:pPr>
              <a:spcAft>
                <a:spcPts val="600"/>
              </a:spcAft>
            </a:pPr>
            <a:fld id="{3DB5E446-421A-E746-A83E-D1D14D8D9CBB}" type="slidenum">
              <a:rPr lang="en-US" smtClean="0"/>
              <a:pPr>
                <a:spcAft>
                  <a:spcPts val="600"/>
                </a:spcAft>
              </a:pPr>
              <a:t>8</a:t>
            </a:fld>
            <a:endParaRPr lang="en-US"/>
          </a:p>
        </p:txBody>
      </p:sp>
    </p:spTree>
    <p:extLst>
      <p:ext uri="{BB962C8B-B14F-4D97-AF65-F5344CB8AC3E}">
        <p14:creationId xmlns:p14="http://schemas.microsoft.com/office/powerpoint/2010/main" val="335514027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43D0D61D-8339-5049-B223-EA01777FBC8C}"/>
              </a:ext>
            </a:extLst>
          </p:cNvPr>
          <p:cNvSpPr>
            <a:spLocks noGrp="1"/>
          </p:cNvSpPr>
          <p:nvPr>
            <p:ph type="title"/>
          </p:nvPr>
        </p:nvSpPr>
        <p:spPr>
          <a:xfrm>
            <a:off x="625258" y="655985"/>
            <a:ext cx="10961316" cy="498598"/>
          </a:xfrm>
        </p:spPr>
        <p:txBody>
          <a:bodyPr/>
          <a:lstStyle/>
          <a:p>
            <a:r>
              <a:rPr lang="en-US" dirty="0"/>
              <a:t>But why change code? J2EE</a:t>
            </a:r>
          </a:p>
        </p:txBody>
      </p:sp>
      <p:sp>
        <p:nvSpPr>
          <p:cNvPr id="3" name="Content Placeholder 2"/>
          <p:cNvSpPr>
            <a:spLocks noGrp="1"/>
          </p:cNvSpPr>
          <p:nvPr>
            <p:ph idx="1"/>
          </p:nvPr>
        </p:nvSpPr>
        <p:spPr>
          <a:xfrm>
            <a:off x="625580" y="1250390"/>
            <a:ext cx="10987088" cy="2138362"/>
          </a:xfrm>
        </p:spPr>
        <p:txBody>
          <a:bodyPr/>
          <a:lstStyle/>
          <a:p>
            <a:r>
              <a:rPr lang="en-US" dirty="0"/>
              <a:t>Integration with Java Application Servers enables the transparent management of datasource credentials for: WebSphere, WebLogic, </a:t>
            </a:r>
            <a:r>
              <a:rPr lang="en-US" dirty="0" err="1"/>
              <a:t>JBoss</a:t>
            </a:r>
            <a:r>
              <a:rPr lang="en-US" dirty="0"/>
              <a:t>, Tomcat</a:t>
            </a:r>
          </a:p>
          <a:p>
            <a:r>
              <a:rPr lang="en-US" dirty="0"/>
              <a:t>Requires no code changes to the J2EE application. One-time configuration change to the application server.</a:t>
            </a:r>
          </a:p>
          <a:p>
            <a:endParaRPr lang="en-US" dirty="0"/>
          </a:p>
          <a:p>
            <a:endParaRPr lang="en-US" dirty="0"/>
          </a:p>
          <a:p>
            <a:endParaRPr lang="en-US" dirty="0"/>
          </a:p>
          <a:p>
            <a:endParaRPr lang="en-US" dirty="0"/>
          </a:p>
          <a:p>
            <a:endParaRPr lang="en-US" dirty="0"/>
          </a:p>
        </p:txBody>
      </p:sp>
      <p:sp>
        <p:nvSpPr>
          <p:cNvPr id="8" name="Server box"/>
          <p:cNvSpPr>
            <a:spLocks noChangeArrowheads="1"/>
          </p:cNvSpPr>
          <p:nvPr/>
        </p:nvSpPr>
        <p:spPr bwMode="auto">
          <a:xfrm>
            <a:off x="2886076" y="3248025"/>
            <a:ext cx="3886200" cy="2990850"/>
          </a:xfrm>
          <a:prstGeom prst="rect">
            <a:avLst/>
          </a:prstGeom>
          <a:solidFill>
            <a:schemeClr val="bg1"/>
          </a:solidFill>
          <a:ln w="28575">
            <a:solidFill>
              <a:schemeClr val="accent1"/>
            </a:solidFill>
            <a:headEnd/>
            <a:tailEnd/>
          </a:ln>
        </p:spPr>
        <p:style>
          <a:lnRef idx="1">
            <a:schemeClr val="accent1"/>
          </a:lnRef>
          <a:fillRef idx="2">
            <a:schemeClr val="accent1"/>
          </a:fillRef>
          <a:effectRef idx="1">
            <a:schemeClr val="accent1"/>
          </a:effectRef>
          <a:fontRef idx="minor">
            <a:schemeClr val="dk1"/>
          </a:fontRef>
        </p:style>
        <p:txBody>
          <a:bodyPr wrap="none" anchor="ctr"/>
          <a:lstStyle/>
          <a:p>
            <a:pPr eaLnBrk="0" fontAlgn="base" hangingPunct="0">
              <a:spcBef>
                <a:spcPct val="0"/>
              </a:spcBef>
              <a:spcAft>
                <a:spcPct val="0"/>
              </a:spcAft>
            </a:pPr>
            <a:endParaRPr lang="en-US" sz="1000" b="1" dirty="0">
              <a:solidFill>
                <a:schemeClr val="tx1"/>
              </a:solidFill>
              <a:latin typeface="Arial" panose="020B0604020202020204" pitchFamily="34" charset="0"/>
              <a:cs typeface="Arial" panose="020B0604020202020204" pitchFamily="34" charset="0"/>
            </a:endParaRPr>
          </a:p>
        </p:txBody>
      </p:sp>
      <p:sp>
        <p:nvSpPr>
          <p:cNvPr id="9" name="J2EE application"/>
          <p:cNvSpPr>
            <a:spLocks noChangeArrowheads="1"/>
          </p:cNvSpPr>
          <p:nvPr/>
        </p:nvSpPr>
        <p:spPr bwMode="auto">
          <a:xfrm>
            <a:off x="3606476" y="3898727"/>
            <a:ext cx="828675" cy="596189"/>
          </a:xfrm>
          <a:prstGeom prst="rect">
            <a:avLst/>
          </a:prstGeom>
          <a:solidFill>
            <a:schemeClr val="bg1"/>
          </a:solidFill>
          <a:ln w="28575">
            <a:solidFill>
              <a:schemeClr val="accent1"/>
            </a:solidFill>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eaLnBrk="0" fontAlgn="base" hangingPunct="0">
              <a:spcBef>
                <a:spcPct val="0"/>
              </a:spcBef>
              <a:spcAft>
                <a:spcPct val="0"/>
              </a:spcAft>
            </a:pPr>
            <a:r>
              <a:rPr lang="en-US" sz="1000" b="1" dirty="0">
                <a:solidFill>
                  <a:schemeClr val="tx1"/>
                </a:solidFill>
                <a:latin typeface="Arial" panose="020B0604020202020204" pitchFamily="34" charset="0"/>
                <a:cs typeface="Arial" panose="020B0604020202020204" pitchFamily="34" charset="0"/>
              </a:rPr>
              <a:t>J2EE</a:t>
            </a:r>
          </a:p>
          <a:p>
            <a:pPr algn="ctr" eaLnBrk="0" fontAlgn="base" hangingPunct="0">
              <a:spcBef>
                <a:spcPct val="0"/>
              </a:spcBef>
              <a:spcAft>
                <a:spcPct val="0"/>
              </a:spcAft>
            </a:pPr>
            <a:r>
              <a:rPr lang="en-US" sz="1000" b="1" dirty="0">
                <a:solidFill>
                  <a:schemeClr val="tx1"/>
                </a:solidFill>
                <a:latin typeface="Arial" panose="020B0604020202020204" pitchFamily="34" charset="0"/>
                <a:cs typeface="Arial" panose="020B0604020202020204" pitchFamily="34" charset="0"/>
              </a:rPr>
              <a:t>Application</a:t>
            </a:r>
          </a:p>
        </p:txBody>
      </p:sp>
      <p:grpSp>
        <p:nvGrpSpPr>
          <p:cNvPr id="10" name="ASCP"/>
          <p:cNvGrpSpPr/>
          <p:nvPr/>
        </p:nvGrpSpPr>
        <p:grpSpPr>
          <a:xfrm>
            <a:off x="4417336" y="4666529"/>
            <a:ext cx="1657281" cy="1133753"/>
            <a:chOff x="2066848" y="4015122"/>
            <a:chExt cx="1202253" cy="832051"/>
          </a:xfrm>
        </p:grpSpPr>
        <p:grpSp>
          <p:nvGrpSpPr>
            <p:cNvPr id="11" name="Group 10"/>
            <p:cNvGrpSpPr/>
            <p:nvPr/>
          </p:nvGrpSpPr>
          <p:grpSpPr>
            <a:xfrm>
              <a:off x="2376601" y="4321296"/>
              <a:ext cx="612757" cy="525877"/>
              <a:chOff x="6043059" y="1972411"/>
              <a:chExt cx="1270771" cy="1088458"/>
            </a:xfrm>
          </p:grpSpPr>
          <p:pic>
            <p:nvPicPr>
              <p:cNvPr id="13" name="Picture 33" descr="7"/>
              <p:cNvPicPr>
                <a:picLocks noChangeAspect="1" noChangeArrowheads="1"/>
              </p:cNvPicPr>
              <p:nvPr/>
            </p:nvPicPr>
            <p:blipFill>
              <a:blip r:embed="rId3"/>
              <a:stretch>
                <a:fillRect/>
              </a:stretch>
            </p:blipFill>
            <p:spPr bwMode="auto">
              <a:xfrm>
                <a:off x="6647327" y="2334410"/>
                <a:ext cx="666503" cy="442228"/>
              </a:xfrm>
              <a:prstGeom prst="rect">
                <a:avLst/>
              </a:prstGeom>
              <a:noFill/>
              <a:ln w="9525">
                <a:noFill/>
                <a:miter lim="800000"/>
                <a:headEnd/>
                <a:tailEnd/>
              </a:ln>
              <a:scene3d>
                <a:camera prst="orthographicFront">
                  <a:rot lat="0" lon="0" rev="0"/>
                </a:camera>
                <a:lightRig rig="threePt" dir="t"/>
              </a:scene3d>
            </p:spPr>
          </p:pic>
          <p:pic>
            <p:nvPicPr>
              <p:cNvPr id="14" name="Picture 68" descr="v"/>
              <p:cNvPicPr>
                <a:picLocks noChangeAspect="1" noChangeArrowheads="1"/>
              </p:cNvPicPr>
              <p:nvPr/>
            </p:nvPicPr>
            <p:blipFill>
              <a:blip r:embed="rId4"/>
              <a:stretch>
                <a:fillRect/>
              </a:stretch>
            </p:blipFill>
            <p:spPr bwMode="auto">
              <a:xfrm>
                <a:off x="6043059" y="1972411"/>
                <a:ext cx="819917" cy="896176"/>
              </a:xfrm>
              <a:prstGeom prst="rect">
                <a:avLst/>
              </a:prstGeom>
              <a:noFill/>
              <a:ln w="9525">
                <a:noFill/>
                <a:miter lim="800000"/>
                <a:headEnd/>
                <a:tailEnd/>
              </a:ln>
            </p:spPr>
          </p:pic>
          <p:pic>
            <p:nvPicPr>
              <p:cNvPr id="15" name="Picture 33" descr="7"/>
              <p:cNvPicPr>
                <a:picLocks noChangeAspect="1" noChangeArrowheads="1"/>
              </p:cNvPicPr>
              <p:nvPr/>
            </p:nvPicPr>
            <p:blipFill>
              <a:blip r:embed="rId3"/>
              <a:stretch>
                <a:fillRect/>
              </a:stretch>
            </p:blipFill>
            <p:spPr bwMode="auto">
              <a:xfrm>
                <a:off x="6112108" y="2504247"/>
                <a:ext cx="942106" cy="556622"/>
              </a:xfrm>
              <a:prstGeom prst="rect">
                <a:avLst/>
              </a:prstGeom>
              <a:noFill/>
              <a:ln w="9525">
                <a:noFill/>
                <a:miter lim="800000"/>
                <a:headEnd/>
                <a:tailEnd/>
              </a:ln>
            </p:spPr>
          </p:pic>
        </p:grpSp>
        <p:sp>
          <p:nvSpPr>
            <p:cNvPr id="12" name="TextBox 11"/>
            <p:cNvSpPr txBox="1"/>
            <p:nvPr/>
          </p:nvSpPr>
          <p:spPr>
            <a:xfrm>
              <a:off x="2066848" y="4015122"/>
              <a:ext cx="1202253" cy="342681"/>
            </a:xfrm>
            <a:prstGeom prst="rect">
              <a:avLst/>
            </a:prstGeom>
            <a:solidFill>
              <a:schemeClr val="bg2"/>
            </a:solidFill>
          </p:spPr>
          <p:txBody>
            <a:bodyPr wrap="square" lIns="96661" tIns="48331" rIns="96661" bIns="48331" rtlCol="1">
              <a:spAutoFit/>
            </a:bodyPr>
            <a:lstStyle/>
            <a:p>
              <a:pPr algn="ctr"/>
              <a:r>
                <a:rPr lang="en-US" sz="1200" b="1" dirty="0">
                  <a:latin typeface="Arial" panose="020B0604020202020204" pitchFamily="34" charset="0"/>
                  <a:cs typeface="Arial" panose="020B0604020202020204" pitchFamily="34" charset="0"/>
                </a:rPr>
                <a:t>Application Server Credential Provider</a:t>
              </a:r>
              <a:endParaRPr lang="he-IL" sz="1200" b="1" dirty="0">
                <a:latin typeface="Arial" panose="020B0604020202020204" pitchFamily="34" charset="0"/>
                <a:cs typeface="Arial" panose="020B0604020202020204" pitchFamily="34" charset="0"/>
              </a:endParaRPr>
            </a:p>
          </p:txBody>
        </p:sp>
      </p:grpSp>
      <p:grpSp>
        <p:nvGrpSpPr>
          <p:cNvPr id="16" name="Vault"/>
          <p:cNvGrpSpPr/>
          <p:nvPr/>
        </p:nvGrpSpPr>
        <p:grpSpPr>
          <a:xfrm>
            <a:off x="8745783" y="4813143"/>
            <a:ext cx="1578086" cy="1308913"/>
            <a:chOff x="3849174" y="5433531"/>
            <a:chExt cx="1578086" cy="1308913"/>
          </a:xfrm>
        </p:grpSpPr>
        <p:pic>
          <p:nvPicPr>
            <p:cNvPr id="17" name="Picture 16" descr="11"/>
            <p:cNvPicPr>
              <a:picLocks noChangeAspect="1" noChangeArrowheads="1"/>
            </p:cNvPicPr>
            <p:nvPr/>
          </p:nvPicPr>
          <p:blipFill>
            <a:blip r:embed="rId5"/>
            <a:stretch>
              <a:fillRect/>
            </a:stretch>
          </p:blipFill>
          <p:spPr bwMode="auto">
            <a:xfrm>
              <a:off x="3849174" y="5433531"/>
              <a:ext cx="1578086" cy="1123290"/>
            </a:xfrm>
            <a:prstGeom prst="rect">
              <a:avLst/>
            </a:prstGeom>
            <a:noFill/>
            <a:ln w="9525">
              <a:noFill/>
              <a:miter lim="800000"/>
              <a:headEnd/>
              <a:tailEnd/>
            </a:ln>
          </p:spPr>
        </p:pic>
        <p:sp>
          <p:nvSpPr>
            <p:cNvPr id="18" name="TextBox 17"/>
            <p:cNvSpPr txBox="1"/>
            <p:nvPr/>
          </p:nvSpPr>
          <p:spPr>
            <a:xfrm>
              <a:off x="3916557" y="6434667"/>
              <a:ext cx="1467129" cy="307777"/>
            </a:xfrm>
            <a:prstGeom prst="rect">
              <a:avLst/>
            </a:prstGeom>
            <a:noFill/>
          </p:spPr>
          <p:txBody>
            <a:bodyPr wrap="square" rtlCol="0">
              <a:spAutoFit/>
            </a:bodyPr>
            <a:lstStyle/>
            <a:p>
              <a:pPr algn="ctr"/>
              <a:r>
                <a:rPr lang="en-US" sz="1400" b="1" dirty="0">
                  <a:latin typeface="+mj-lt"/>
                  <a:cs typeface="Arial" pitchFamily="34" charset="0"/>
                </a:rPr>
                <a:t>CyberArk Vault</a:t>
              </a:r>
            </a:p>
          </p:txBody>
        </p:sp>
      </p:grpSp>
      <p:sp>
        <p:nvSpPr>
          <p:cNvPr id="30" name="WebSphere box"/>
          <p:cNvSpPr>
            <a:spLocks noChangeArrowheads="1"/>
          </p:cNvSpPr>
          <p:nvPr/>
        </p:nvSpPr>
        <p:spPr bwMode="auto">
          <a:xfrm>
            <a:off x="3133573" y="3552227"/>
            <a:ext cx="2875800" cy="2287372"/>
          </a:xfrm>
          <a:prstGeom prst="rect">
            <a:avLst/>
          </a:prstGeom>
          <a:noFill/>
          <a:ln w="28575">
            <a:solidFill>
              <a:schemeClr val="accent1"/>
            </a:solidFill>
            <a:headEnd/>
            <a:tailEnd/>
          </a:ln>
        </p:spPr>
        <p:style>
          <a:lnRef idx="1">
            <a:schemeClr val="accent1"/>
          </a:lnRef>
          <a:fillRef idx="2">
            <a:schemeClr val="accent1"/>
          </a:fillRef>
          <a:effectRef idx="1">
            <a:schemeClr val="accent1"/>
          </a:effectRef>
          <a:fontRef idx="minor">
            <a:schemeClr val="dk1"/>
          </a:fontRef>
        </p:style>
        <p:txBody>
          <a:bodyPr wrap="none" anchor="ctr"/>
          <a:lstStyle/>
          <a:p>
            <a:pPr eaLnBrk="0" fontAlgn="base" hangingPunct="0">
              <a:spcBef>
                <a:spcPct val="0"/>
              </a:spcBef>
              <a:spcAft>
                <a:spcPct val="0"/>
              </a:spcAft>
            </a:pPr>
            <a:endParaRPr lang="en-US" sz="1000" b="1" dirty="0">
              <a:solidFill>
                <a:schemeClr val="tx1"/>
              </a:solidFill>
              <a:latin typeface="Arial" panose="020B0604020202020204" pitchFamily="34" charset="0"/>
              <a:cs typeface="Arial" panose="020B0604020202020204" pitchFamily="34" charset="0"/>
            </a:endParaRPr>
          </a:p>
        </p:txBody>
      </p:sp>
      <p:grpSp>
        <p:nvGrpSpPr>
          <p:cNvPr id="26" name="DB"/>
          <p:cNvGrpSpPr/>
          <p:nvPr/>
        </p:nvGrpSpPr>
        <p:grpSpPr>
          <a:xfrm>
            <a:off x="8491153" y="3166328"/>
            <a:ext cx="1596818" cy="1150513"/>
            <a:chOff x="6961952" y="2253369"/>
            <a:chExt cx="960120" cy="585995"/>
          </a:xfrm>
        </p:grpSpPr>
        <p:sp>
          <p:nvSpPr>
            <p:cNvPr id="27" name="TextBox 26"/>
            <p:cNvSpPr txBox="1"/>
            <p:nvPr/>
          </p:nvSpPr>
          <p:spPr>
            <a:xfrm>
              <a:off x="6961952" y="2695593"/>
              <a:ext cx="960120" cy="143771"/>
            </a:xfrm>
            <a:prstGeom prst="rect">
              <a:avLst/>
            </a:prstGeom>
            <a:noFill/>
          </p:spPr>
          <p:txBody>
            <a:bodyPr wrap="square" lIns="96661" tIns="48331" rIns="96661" bIns="48331" rtlCol="1">
              <a:spAutoFit/>
            </a:bodyPr>
            <a:lstStyle/>
            <a:p>
              <a:pPr algn="ctr"/>
              <a:r>
                <a:rPr lang="en-US" sz="1200" b="1" dirty="0">
                  <a:latin typeface="Arial" panose="020B0604020202020204" pitchFamily="34" charset="0"/>
                  <a:cs typeface="Arial" panose="020B0604020202020204" pitchFamily="34" charset="0"/>
                </a:rPr>
                <a:t>Database</a:t>
              </a:r>
              <a:endParaRPr lang="he-IL" sz="1200" b="1" dirty="0">
                <a:latin typeface="Arial" panose="020B0604020202020204" pitchFamily="34" charset="0"/>
                <a:cs typeface="Arial" panose="020B0604020202020204" pitchFamily="34" charset="0"/>
              </a:endParaRPr>
            </a:p>
          </p:txBody>
        </p:sp>
        <p:pic>
          <p:nvPicPr>
            <p:cNvPr id="28" name="Picture 27" descr="icon5_withoutplate.png"/>
            <p:cNvPicPr>
              <a:picLocks noChangeAspect="1"/>
            </p:cNvPicPr>
            <p:nvPr/>
          </p:nvPicPr>
          <p:blipFill rotWithShape="1">
            <a:blip r:embed="rId6" cstate="email">
              <a:extLst>
                <a:ext uri="{28A0092B-C50C-407E-A947-70E740481C1C}">
                  <a14:useLocalDpi xmlns:a14="http://schemas.microsoft.com/office/drawing/2010/main" val="0"/>
                </a:ext>
              </a:extLst>
            </a:blip>
            <a:srcRect/>
            <a:stretch/>
          </p:blipFill>
          <p:spPr>
            <a:xfrm>
              <a:off x="7154571" y="2253369"/>
              <a:ext cx="510721" cy="499473"/>
            </a:xfrm>
            <a:prstGeom prst="rect">
              <a:avLst/>
            </a:prstGeom>
          </p:spPr>
        </p:pic>
      </p:grpSp>
      <p:grpSp>
        <p:nvGrpSpPr>
          <p:cNvPr id="5" name="Server"/>
          <p:cNvGrpSpPr/>
          <p:nvPr/>
        </p:nvGrpSpPr>
        <p:grpSpPr>
          <a:xfrm>
            <a:off x="2109845" y="2680413"/>
            <a:ext cx="2621956" cy="1239241"/>
            <a:chOff x="966692" y="4116421"/>
            <a:chExt cx="2621956" cy="1239241"/>
          </a:xfrm>
        </p:grpSpPr>
        <p:pic>
          <p:nvPicPr>
            <p:cNvPr id="6" name="Picture 26" descr="EITE_3"/>
            <p:cNvPicPr>
              <a:picLocks noChangeAspect="1" noChangeArrowheads="1"/>
            </p:cNvPicPr>
            <p:nvPr/>
          </p:nvPicPr>
          <p:blipFill>
            <a:blip r:embed="rId7"/>
            <a:stretch>
              <a:fillRect/>
            </a:stretch>
          </p:blipFill>
          <p:spPr bwMode="auto">
            <a:xfrm>
              <a:off x="966692" y="4116421"/>
              <a:ext cx="1845724" cy="1239241"/>
            </a:xfrm>
            <a:prstGeom prst="rect">
              <a:avLst/>
            </a:prstGeom>
            <a:noFill/>
          </p:spPr>
        </p:pic>
        <p:sp>
          <p:nvSpPr>
            <p:cNvPr id="7" name="TextBox 6"/>
            <p:cNvSpPr txBox="1"/>
            <p:nvPr/>
          </p:nvSpPr>
          <p:spPr>
            <a:xfrm>
              <a:off x="2207046" y="4380415"/>
              <a:ext cx="1381602" cy="343827"/>
            </a:xfrm>
            <a:prstGeom prst="rect">
              <a:avLst/>
            </a:prstGeom>
            <a:noFill/>
          </p:spPr>
          <p:txBody>
            <a:bodyPr wrap="square" lIns="96661" tIns="48331" rIns="96661" bIns="48331" rtlCol="1">
              <a:spAutoFit/>
            </a:bodyPr>
            <a:lstStyle/>
            <a:p>
              <a:pPr algn="ctr"/>
              <a:r>
                <a:rPr lang="en-US" sz="1600" b="1" dirty="0">
                  <a:latin typeface="Arial" panose="020B0604020202020204" pitchFamily="34" charset="0"/>
                  <a:cs typeface="Arial" panose="020B0604020202020204" pitchFamily="34" charset="0"/>
                </a:rPr>
                <a:t>Server</a:t>
              </a:r>
              <a:endParaRPr lang="he-IL" sz="1600" b="1" dirty="0">
                <a:latin typeface="Arial" panose="020B0604020202020204" pitchFamily="34" charset="0"/>
                <a:cs typeface="Arial" panose="020B0604020202020204" pitchFamily="34" charset="0"/>
              </a:endParaRPr>
            </a:p>
          </p:txBody>
        </p:sp>
      </p:grpSp>
      <p:sp>
        <p:nvSpPr>
          <p:cNvPr id="32" name="WebSphere text"/>
          <p:cNvSpPr txBox="1"/>
          <p:nvPr/>
        </p:nvSpPr>
        <p:spPr>
          <a:xfrm>
            <a:off x="4737522" y="3545854"/>
            <a:ext cx="1381602" cy="313050"/>
          </a:xfrm>
          <a:prstGeom prst="rect">
            <a:avLst/>
          </a:prstGeom>
          <a:noFill/>
        </p:spPr>
        <p:txBody>
          <a:bodyPr wrap="square" lIns="96661" tIns="48331" rIns="96661" bIns="48331" rtlCol="1">
            <a:spAutoFit/>
          </a:bodyPr>
          <a:lstStyle/>
          <a:p>
            <a:pPr algn="ctr"/>
            <a:r>
              <a:rPr lang="en-US" sz="1400" b="1" dirty="0">
                <a:latin typeface="Arial" panose="020B0604020202020204" pitchFamily="34" charset="0"/>
                <a:cs typeface="Arial" panose="020B0604020202020204" pitchFamily="34" charset="0"/>
              </a:rPr>
              <a:t>WebSphere</a:t>
            </a:r>
            <a:endParaRPr lang="he-IL" sz="1400" b="1" dirty="0">
              <a:latin typeface="Arial" panose="020B0604020202020204" pitchFamily="34" charset="0"/>
              <a:cs typeface="Arial" panose="020B0604020202020204" pitchFamily="34" charset="0"/>
            </a:endParaRPr>
          </a:p>
        </p:txBody>
      </p:sp>
      <p:cxnSp>
        <p:nvCxnSpPr>
          <p:cNvPr id="42" name="red connection"/>
          <p:cNvCxnSpPr/>
          <p:nvPr/>
        </p:nvCxnSpPr>
        <p:spPr>
          <a:xfrm flipV="1">
            <a:off x="4553265" y="3784535"/>
            <a:ext cx="3635939" cy="330962"/>
          </a:xfrm>
          <a:prstGeom prst="straightConnector1">
            <a:avLst/>
          </a:prstGeom>
          <a:ln w="171450">
            <a:solidFill>
              <a:srgbClr val="FF0000"/>
            </a:solidFill>
            <a:prstDash val="solid"/>
            <a:tailEnd type="none" w="lg" len="lg"/>
          </a:ln>
        </p:spPr>
        <p:style>
          <a:lnRef idx="2">
            <a:schemeClr val="accent1"/>
          </a:lnRef>
          <a:fillRef idx="0">
            <a:schemeClr val="accent1"/>
          </a:fillRef>
          <a:effectRef idx="1">
            <a:schemeClr val="accent1"/>
          </a:effectRef>
          <a:fontRef idx="minor">
            <a:schemeClr val="tx1"/>
          </a:fontRef>
        </p:style>
      </p:cxnSp>
      <p:cxnSp>
        <p:nvCxnSpPr>
          <p:cNvPr id="37" name="grenn connection"/>
          <p:cNvCxnSpPr>
            <a:cxnSpLocks/>
          </p:cNvCxnSpPr>
          <p:nvPr/>
        </p:nvCxnSpPr>
        <p:spPr>
          <a:xfrm flipV="1">
            <a:off x="4553266" y="3780656"/>
            <a:ext cx="3635939" cy="330962"/>
          </a:xfrm>
          <a:prstGeom prst="straightConnector1">
            <a:avLst/>
          </a:prstGeom>
          <a:ln w="171450">
            <a:solidFill>
              <a:schemeClr val="accent4"/>
            </a:solidFill>
            <a:prstDash val="solid"/>
            <a:tailEnd type="none" w="lg" len="lg"/>
          </a:ln>
        </p:spPr>
        <p:style>
          <a:lnRef idx="2">
            <a:schemeClr val="accent1"/>
          </a:lnRef>
          <a:fillRef idx="0">
            <a:schemeClr val="accent1"/>
          </a:fillRef>
          <a:effectRef idx="1">
            <a:schemeClr val="accent1"/>
          </a:effectRef>
          <a:fontRef idx="minor">
            <a:schemeClr val="tx1"/>
          </a:fontRef>
        </p:style>
      </p:cxnSp>
      <p:sp>
        <p:nvSpPr>
          <p:cNvPr id="31" name="Title 20">
            <a:extLst>
              <a:ext uri="{FF2B5EF4-FFF2-40B4-BE49-F238E27FC236}">
                <a16:creationId xmlns:a16="http://schemas.microsoft.com/office/drawing/2014/main" id="{7F4AF8C8-1EAE-6844-BD4B-9186E2B51B4B}"/>
              </a:ext>
            </a:extLst>
          </p:cNvPr>
          <p:cNvSpPr txBox="1">
            <a:spLocks/>
          </p:cNvSpPr>
          <p:nvPr/>
        </p:nvSpPr>
        <p:spPr>
          <a:xfrm>
            <a:off x="329852" y="327666"/>
            <a:ext cx="11544822" cy="402352"/>
          </a:xfrm>
          <a:prstGeom prst="rect">
            <a:avLst/>
          </a:prstGeom>
        </p:spPr>
        <p:txBody>
          <a:bodyPr>
            <a:noAutofit/>
          </a:bodyPr>
          <a:lstStyle>
            <a:lvl1pPr algn="l" defTabSz="914400" rtl="0" eaLnBrk="1" latinLnBrk="0" hangingPunct="1">
              <a:lnSpc>
                <a:spcPct val="90000"/>
              </a:lnSpc>
              <a:spcBef>
                <a:spcPct val="0"/>
              </a:spcBef>
              <a:buNone/>
              <a:defRPr lang="en-US" sz="2800" b="1" i="0" kern="1200" cap="all" baseline="0" dirty="0">
                <a:solidFill>
                  <a:srgbClr val="0F2233"/>
                </a:solidFill>
                <a:latin typeface="Arial" charset="0"/>
                <a:ea typeface="Arial" charset="0"/>
                <a:cs typeface="Arial" charset="0"/>
              </a:defRPr>
            </a:lvl1pPr>
          </a:lstStyle>
          <a:p>
            <a:endParaRPr lang="en-US" cap="none" dirty="0"/>
          </a:p>
        </p:txBody>
      </p:sp>
      <p:pic>
        <p:nvPicPr>
          <p:cNvPr id="4" name="Picture 3" descr="A person holding a cat&#10;&#10;Description automatically generated">
            <a:extLst>
              <a:ext uri="{FF2B5EF4-FFF2-40B4-BE49-F238E27FC236}">
                <a16:creationId xmlns:a16="http://schemas.microsoft.com/office/drawing/2014/main" id="{072FD5D9-C26E-493D-95E3-FF0CA5C15290}"/>
              </a:ext>
            </a:extLst>
          </p:cNvPr>
          <p:cNvPicPr>
            <a:picLocks noChangeAspect="1"/>
          </p:cNvPicPr>
          <p:nvPr/>
        </p:nvPicPr>
        <p:blipFill>
          <a:blip r:embed="rId8"/>
          <a:stretch>
            <a:fillRect/>
          </a:stretch>
        </p:blipFill>
        <p:spPr>
          <a:xfrm>
            <a:off x="4538751" y="4503953"/>
            <a:ext cx="1458353" cy="1336382"/>
          </a:xfrm>
          <a:prstGeom prst="rect">
            <a:avLst/>
          </a:prstGeom>
        </p:spPr>
      </p:pic>
    </p:spTree>
    <p:extLst>
      <p:ext uri="{BB962C8B-B14F-4D97-AF65-F5344CB8AC3E}">
        <p14:creationId xmlns:p14="http://schemas.microsoft.com/office/powerpoint/2010/main" val="858258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F87CCB99-BE86-3643-8C5B-29CFBFE53B25}"/>
              </a:ext>
            </a:extLst>
          </p:cNvPr>
          <p:cNvSpPr>
            <a:spLocks noGrp="1"/>
          </p:cNvSpPr>
          <p:nvPr>
            <p:ph idx="1"/>
          </p:nvPr>
        </p:nvSpPr>
        <p:spPr>
          <a:xfrm>
            <a:off x="329852" y="2833007"/>
            <a:ext cx="11544822" cy="3477258"/>
          </a:xfrm>
        </p:spPr>
        <p:txBody>
          <a:bodyPr>
            <a:normAutofit/>
          </a:bodyPr>
          <a:lstStyle/>
          <a:p>
            <a:r>
              <a:rPr lang="en-US" dirty="0"/>
              <a:t>Windows HTTP client stack provides AD domain credentials w/o including them in the script</a:t>
            </a:r>
          </a:p>
          <a:p>
            <a:pPr lvl="1"/>
            <a:r>
              <a:rPr lang="en-US" dirty="0"/>
              <a:t>Transparent NTLM authentication</a:t>
            </a:r>
          </a:p>
          <a:p>
            <a:pPr lvl="2"/>
            <a:r>
              <a:rPr lang="en-US" sz="1800" dirty="0">
                <a:solidFill>
                  <a:schemeClr val="tx2">
                    <a:lumMod val="90000"/>
                    <a:lumOff val="10000"/>
                  </a:schemeClr>
                </a:solidFill>
                <a:hlinkClick r:id="rId2">
                  <a:extLst>
                    <a:ext uri="{A12FA001-AC4F-418D-AE19-62706E023703}">
                      <ahyp:hlinkClr xmlns:ahyp="http://schemas.microsoft.com/office/drawing/2018/hyperlinkcolor" val="tx"/>
                    </a:ext>
                  </a:extLst>
                </a:hlinkClick>
              </a:rPr>
              <a:t>http://patelshailesh.com/index.php/how-windows-authentication-works-with-iis-http-sys-kerberos-ntlm</a:t>
            </a:r>
            <a:r>
              <a:rPr lang="en-US" sz="1800" dirty="0">
                <a:solidFill>
                  <a:schemeClr val="tx2">
                    <a:lumMod val="90000"/>
                    <a:lumOff val="10000"/>
                  </a:schemeClr>
                </a:solidFill>
              </a:rPr>
              <a:t> </a:t>
            </a:r>
          </a:p>
          <a:p>
            <a:pPr lvl="1"/>
            <a:r>
              <a:rPr lang="en-US" dirty="0"/>
              <a:t>CCP’s IIS server authenticates credentials with AD </a:t>
            </a:r>
          </a:p>
          <a:p>
            <a:endParaRPr lang="en-US" dirty="0"/>
          </a:p>
          <a:p>
            <a:r>
              <a:rPr lang="en-US" dirty="0"/>
              <a:t>Also supported from Java and C# apps:</a:t>
            </a:r>
          </a:p>
          <a:p>
            <a:pPr lvl="2"/>
            <a:r>
              <a:rPr lang="en-US" sz="1800" dirty="0">
                <a:solidFill>
                  <a:schemeClr val="tx2">
                    <a:lumMod val="90000"/>
                    <a:lumOff val="10000"/>
                  </a:schemeClr>
                </a:solidFill>
                <a:hlinkClick r:id="rId3">
                  <a:extLst>
                    <a:ext uri="{A12FA001-AC4F-418D-AE19-62706E023703}">
                      <ahyp:hlinkClr xmlns:ahyp="http://schemas.microsoft.com/office/drawing/2018/hyperlinkcolor" val="tx"/>
                    </a:ext>
                  </a:extLst>
                </a:hlinkClick>
              </a:rPr>
              <a:t>https://stackoverflow.com/questions/54568189/how-to-provide-ntlm-authentication-while-calling-any-url</a:t>
            </a:r>
            <a:endParaRPr lang="en-US" sz="1800" dirty="0">
              <a:solidFill>
                <a:schemeClr val="tx2">
                  <a:lumMod val="90000"/>
                  <a:lumOff val="10000"/>
                </a:schemeClr>
              </a:solidFill>
            </a:endParaRPr>
          </a:p>
          <a:p>
            <a:pPr lvl="2"/>
            <a:r>
              <a:rPr lang="en-US" sz="1800" dirty="0">
                <a:solidFill>
                  <a:schemeClr val="tx2">
                    <a:lumMod val="90000"/>
                    <a:lumOff val="10000"/>
                  </a:schemeClr>
                </a:solidFill>
                <a:hlinkClick r:id="rId4" tooltip="https://docs.microsoft.com/en-us/dotnet/api/system.net.webclient.usedefaultcredentials?view=net-5.0">
                  <a:extLst>
                    <a:ext uri="{A12FA001-AC4F-418D-AE19-62706E023703}">
                      <ahyp:hlinkClr xmlns:ahyp="http://schemas.microsoft.com/office/drawing/2018/hyperlinkcolor" val="tx"/>
                    </a:ext>
                  </a:extLst>
                </a:hlinkClick>
              </a:rPr>
              <a:t>https://docs.microsoft.com/en-us/dotnet/api/system.net.webclient.usedefaultcredentials?view=net-5.0</a:t>
            </a:r>
            <a:endParaRPr lang="en-US" sz="1800" dirty="0">
              <a:solidFill>
                <a:schemeClr val="tx2">
                  <a:lumMod val="90000"/>
                  <a:lumOff val="10000"/>
                </a:schemeClr>
              </a:solidFill>
            </a:endParaRPr>
          </a:p>
          <a:p>
            <a:endParaRPr lang="en-US" dirty="0"/>
          </a:p>
        </p:txBody>
      </p:sp>
      <p:sp>
        <p:nvSpPr>
          <p:cNvPr id="5" name="Title 4">
            <a:extLst>
              <a:ext uri="{FF2B5EF4-FFF2-40B4-BE49-F238E27FC236}">
                <a16:creationId xmlns:a16="http://schemas.microsoft.com/office/drawing/2014/main" id="{13CD6226-3083-0844-A764-2F2A1D09AE89}"/>
              </a:ext>
            </a:extLst>
          </p:cNvPr>
          <p:cNvSpPr>
            <a:spLocks noGrp="1"/>
          </p:cNvSpPr>
          <p:nvPr>
            <p:ph type="title"/>
          </p:nvPr>
        </p:nvSpPr>
        <p:spPr/>
        <p:txBody>
          <a:bodyPr/>
          <a:lstStyle/>
          <a:p>
            <a:r>
              <a:rPr lang="en-US" dirty="0" err="1"/>
              <a:t>Powershell</a:t>
            </a:r>
            <a:r>
              <a:rPr lang="en-US" dirty="0"/>
              <a:t> script authentication with </a:t>
            </a:r>
            <a:r>
              <a:rPr lang="en-US" dirty="0" err="1"/>
              <a:t>ccp</a:t>
            </a:r>
            <a:endParaRPr lang="en-US" dirty="0"/>
          </a:p>
        </p:txBody>
      </p:sp>
      <p:sp>
        <p:nvSpPr>
          <p:cNvPr id="4" name="Slide Number Placeholder 3">
            <a:extLst>
              <a:ext uri="{FF2B5EF4-FFF2-40B4-BE49-F238E27FC236}">
                <a16:creationId xmlns:a16="http://schemas.microsoft.com/office/drawing/2014/main" id="{57EF6CF2-6D1D-0D4B-B551-86010727D6D2}"/>
              </a:ext>
            </a:extLst>
          </p:cNvPr>
          <p:cNvSpPr>
            <a:spLocks noGrp="1"/>
          </p:cNvSpPr>
          <p:nvPr>
            <p:ph type="sldNum" sz="quarter" idx="12"/>
          </p:nvPr>
        </p:nvSpPr>
        <p:spPr/>
        <p:txBody>
          <a:bodyPr/>
          <a:lstStyle/>
          <a:p>
            <a:fld id="{3DB5E446-421A-E746-A83E-D1D14D8D9CBB}" type="slidenum">
              <a:rPr lang="en-US" smtClean="0"/>
              <a:t>81</a:t>
            </a:fld>
            <a:endParaRPr lang="en-US"/>
          </a:p>
        </p:txBody>
      </p:sp>
      <p:sp>
        <p:nvSpPr>
          <p:cNvPr id="6" name="Rectangle 5">
            <a:extLst>
              <a:ext uri="{FF2B5EF4-FFF2-40B4-BE49-F238E27FC236}">
                <a16:creationId xmlns:a16="http://schemas.microsoft.com/office/drawing/2014/main" id="{7B12D23C-CD37-434A-84D7-427BA7E16D0E}"/>
              </a:ext>
            </a:extLst>
          </p:cNvPr>
          <p:cNvSpPr/>
          <p:nvPr/>
        </p:nvSpPr>
        <p:spPr>
          <a:xfrm>
            <a:off x="668727" y="1196737"/>
            <a:ext cx="10854545" cy="1169551"/>
          </a:xfrm>
          <a:prstGeom prst="rect">
            <a:avLst/>
          </a:prstGeom>
          <a:solidFill>
            <a:schemeClr val="bg1"/>
          </a:solidFill>
          <a:ln>
            <a:solidFill>
              <a:schemeClr val="accent1"/>
            </a:solidFill>
          </a:ln>
          <a:effectLst>
            <a:outerShdw blurRad="50800" dist="38100" dir="2700000" algn="tl" rotWithShape="0">
              <a:prstClr val="black">
                <a:alpha val="40000"/>
              </a:prstClr>
            </a:outerShdw>
          </a:effectLst>
        </p:spPr>
        <p:txBody>
          <a:bodyPr wrap="square">
            <a:spAutoFit/>
          </a:bodyPr>
          <a:lstStyle/>
          <a:p>
            <a:r>
              <a:rPr lang="en-US" sz="1400" dirty="0">
                <a:solidFill>
                  <a:srgbClr val="000000"/>
                </a:solidFill>
                <a:latin typeface="Courier" pitchFamily="2" charset="0"/>
              </a:rPr>
              <a:t>$</a:t>
            </a:r>
            <a:r>
              <a:rPr lang="en-US" sz="1400" dirty="0" err="1">
                <a:solidFill>
                  <a:srgbClr val="000000"/>
                </a:solidFill>
                <a:latin typeface="Courier" pitchFamily="2" charset="0"/>
              </a:rPr>
              <a:t>AppID</a:t>
            </a:r>
            <a:r>
              <a:rPr lang="en-US" sz="1400" dirty="0">
                <a:solidFill>
                  <a:srgbClr val="000000"/>
                </a:solidFill>
                <a:latin typeface="Courier" pitchFamily="2" charset="0"/>
              </a:rPr>
              <a:t>        = "</a:t>
            </a:r>
            <a:r>
              <a:rPr lang="en-US" sz="1400" dirty="0" err="1">
                <a:solidFill>
                  <a:srgbClr val="000000"/>
                </a:solidFill>
                <a:latin typeface="Courier" pitchFamily="2" charset="0"/>
              </a:rPr>
              <a:t>App_MyApp</a:t>
            </a:r>
            <a:r>
              <a:rPr lang="en-US" sz="1400" dirty="0">
                <a:solidFill>
                  <a:srgbClr val="000000"/>
                </a:solidFill>
                <a:latin typeface="Courier" pitchFamily="2" charset="0"/>
              </a:rPr>
              <a:t>"</a:t>
            </a:r>
            <a:endParaRPr lang="en-US" dirty="0">
              <a:solidFill>
                <a:srgbClr val="000000"/>
              </a:solidFill>
              <a:latin typeface="Courier" pitchFamily="2" charset="0"/>
            </a:endParaRPr>
          </a:p>
          <a:p>
            <a:r>
              <a:rPr lang="en-US" sz="1400" dirty="0">
                <a:solidFill>
                  <a:srgbClr val="000000"/>
                </a:solidFill>
                <a:latin typeface="Courier" pitchFamily="2" charset="0"/>
              </a:rPr>
              <a:t>$object       = ”</a:t>
            </a:r>
            <a:r>
              <a:rPr lang="en-US" sz="1400" dirty="0" err="1">
                <a:solidFill>
                  <a:srgbClr val="000000"/>
                </a:solidFill>
                <a:latin typeface="Courier" pitchFamily="2" charset="0"/>
              </a:rPr>
              <a:t>epv</a:t>
            </a:r>
            <a:r>
              <a:rPr lang="en-US" sz="1400" dirty="0">
                <a:solidFill>
                  <a:srgbClr val="000000"/>
                </a:solidFill>
                <a:latin typeface="Courier" pitchFamily="2" charset="0"/>
              </a:rPr>
              <a:t>-</a:t>
            </a:r>
            <a:r>
              <a:rPr lang="en-US" sz="1400" dirty="0">
                <a:solidFill>
                  <a:srgbClr val="070706"/>
                </a:solidFill>
                <a:latin typeface="Courier" pitchFamily="2" charset="0"/>
              </a:rPr>
              <a:t>account-id</a:t>
            </a:r>
            <a:r>
              <a:rPr lang="en-US" sz="1400" dirty="0">
                <a:solidFill>
                  <a:srgbClr val="000000"/>
                </a:solidFill>
                <a:latin typeface="Courier" pitchFamily="2" charset="0"/>
              </a:rPr>
              <a:t>"</a:t>
            </a:r>
            <a:endParaRPr lang="en-US" dirty="0">
              <a:solidFill>
                <a:srgbClr val="000000"/>
              </a:solidFill>
              <a:latin typeface="Courier" pitchFamily="2" charset="0"/>
            </a:endParaRPr>
          </a:p>
          <a:p>
            <a:r>
              <a:rPr lang="en-US" sz="1400" dirty="0">
                <a:solidFill>
                  <a:srgbClr val="000000"/>
                </a:solidFill>
                <a:latin typeface="Courier" pitchFamily="2" charset="0"/>
              </a:rPr>
              <a:t>$</a:t>
            </a:r>
            <a:r>
              <a:rPr lang="en-US" sz="1400" dirty="0" err="1">
                <a:solidFill>
                  <a:srgbClr val="000000"/>
                </a:solidFill>
                <a:latin typeface="Courier" pitchFamily="2" charset="0"/>
              </a:rPr>
              <a:t>CCPAddress</a:t>
            </a:r>
            <a:r>
              <a:rPr lang="en-US" sz="1400" dirty="0">
                <a:solidFill>
                  <a:srgbClr val="000000"/>
                </a:solidFill>
                <a:latin typeface="Courier" pitchFamily="2" charset="0"/>
              </a:rPr>
              <a:t>   = "</a:t>
            </a:r>
            <a:r>
              <a:rPr lang="en-US" sz="1400" u="sng" dirty="0">
                <a:solidFill>
                  <a:srgbClr val="0563C1"/>
                </a:solidFill>
                <a:latin typeface="Courier" pitchFamily="2" charset="0"/>
                <a:hlinkClick r:id="rId5" tooltip="https://urldefense.com/v3/__https:/secure-web.cisco.com/100DjjNN85aVXSvjxqmKDMfw8dL9Nh02uexOtuw85mpZR1L8ySNX_c_h4fcTLzMCik-nWALWmZF85EEJ4EzPlLZJkC957Mh3wgGBtc2jWEl28-q0HryiH8V_vv9MA-2c3meYA46pVJQEWHl8kwB1Y6ITtBwYcE6KhobKkZSz9aRyc2joxYn3DU-GzuedPh5RlLE-6vwNiK2MEPob6JVxAe5C6xD7raZ9i-Pjtcke6nVwMHv_zU2RmDTy02lTZ5Pro/https*3A*2F*2Furldefense.com*2Fv3*2F__https*3A*2Fsecure-web.cisco.com*2F1k1sXCm_1O_qW6ycvKc6KFoYtAm1WCVXUBu-4CNITHJ-r4VQKJFI-kP_FPh9HDjtSrmKgcHbIVZy483VpI6rAsF0u6em7ai6OwiXMsHdw0QBegXpAGXrJ5waEM5MrVAgGzGhlgbpt36QfkG68iSIycTc7qPF31UZrRkvz3bHKYzro7KyPGgy-EmpKx6C8vRAtfVQsr4VOmYoOXTEHciiEmPLGiL5MvCjU5ocgBYs8z6amnnE9MDpjy9-FEXYnWD_G*2Fhttps*2A3A*2A2F*2A2Furldefense.com*2A2Fv3*2A2F__https*2A3A*2A2FCyberArkCCP*2A2FWindowsAuthentication*2A2Fapi*2A2FAccounts*2A3FAppID*2A3D*2A24AppID*2A26Object*2A3D*2A24object*2A2A22__*2A3BJQ*2A21*2A21Pe07N362zA*2A21kj4p8kg3tE4HgpYAQTWFs_GpWh8nxth6GJ6S0bOF_lFGnPFXb7bdt3ttiM3nB2ILuic*2A24__*3BJSUlJSUlJSUlJSUlJSUlJSUlJSUlJQ*21*21Pe07N362zA*21nfGF-NSupCs4t-ntubzY3-T0yKsJFa8S9EH4oARaqTbFRBvQk4hmAsRuP-46SRi6lxM*24__;JSUlJSUlJSUlJSUlJSUlJSUlJSUlJSUlJSUlJSUlJSUlJSUl!!Pe07N362zA!h_egdK_kl9yBzVpHbsvCqUzOGHNuBxR6w5Cwzb4fJurc68i35C8MvEYSAtDARP6o8Ls$"/>
              </a:rPr>
              <a:t>https://CyberArkCCP/WindowsAuthentication/api/Accounts?AppID=$AppID&amp;Object=$object"</a:t>
            </a:r>
            <a:endParaRPr lang="en-US" dirty="0">
              <a:solidFill>
                <a:srgbClr val="000000"/>
              </a:solidFill>
              <a:latin typeface="Courier" pitchFamily="2" charset="0"/>
            </a:endParaRPr>
          </a:p>
          <a:p>
            <a:r>
              <a:rPr lang="en-US" sz="1400" dirty="0">
                <a:solidFill>
                  <a:srgbClr val="000000"/>
                </a:solidFill>
                <a:latin typeface="Courier" pitchFamily="2" charset="0"/>
              </a:rPr>
              <a:t>$</a:t>
            </a:r>
            <a:r>
              <a:rPr lang="en-US" sz="1400" dirty="0" err="1">
                <a:solidFill>
                  <a:srgbClr val="000000"/>
                </a:solidFill>
                <a:latin typeface="Courier" pitchFamily="2" charset="0"/>
              </a:rPr>
              <a:t>restresponse</a:t>
            </a:r>
            <a:r>
              <a:rPr lang="en-US" sz="1400" dirty="0">
                <a:solidFill>
                  <a:srgbClr val="000000"/>
                </a:solidFill>
                <a:latin typeface="Courier" pitchFamily="2" charset="0"/>
              </a:rPr>
              <a:t> = ""</a:t>
            </a:r>
            <a:endParaRPr lang="en-US" dirty="0">
              <a:solidFill>
                <a:srgbClr val="000000"/>
              </a:solidFill>
              <a:latin typeface="Courier" pitchFamily="2" charset="0"/>
            </a:endParaRPr>
          </a:p>
          <a:p>
            <a:r>
              <a:rPr lang="en-US" sz="1400" dirty="0">
                <a:solidFill>
                  <a:srgbClr val="000000"/>
                </a:solidFill>
                <a:latin typeface="Courier" pitchFamily="2" charset="0"/>
              </a:rPr>
              <a:t>$</a:t>
            </a:r>
            <a:r>
              <a:rPr lang="en-US" sz="1400" dirty="0" err="1">
                <a:solidFill>
                  <a:srgbClr val="000000"/>
                </a:solidFill>
                <a:latin typeface="Courier" pitchFamily="2" charset="0"/>
              </a:rPr>
              <a:t>restresponse</a:t>
            </a:r>
            <a:r>
              <a:rPr lang="en-US" sz="1400" dirty="0">
                <a:solidFill>
                  <a:srgbClr val="000000"/>
                </a:solidFill>
                <a:latin typeface="Courier" pitchFamily="2" charset="0"/>
              </a:rPr>
              <a:t> = invoke-</a:t>
            </a:r>
            <a:r>
              <a:rPr lang="en-US" sz="1400" dirty="0" err="1">
                <a:solidFill>
                  <a:srgbClr val="000000"/>
                </a:solidFill>
                <a:latin typeface="Courier" pitchFamily="2" charset="0"/>
              </a:rPr>
              <a:t>restmethod</a:t>
            </a:r>
            <a:r>
              <a:rPr lang="en-US" sz="1400" dirty="0">
                <a:solidFill>
                  <a:srgbClr val="000000"/>
                </a:solidFill>
                <a:latin typeface="Courier" pitchFamily="2" charset="0"/>
              </a:rPr>
              <a:t> -</a:t>
            </a:r>
            <a:r>
              <a:rPr lang="en-US" sz="1400" dirty="0" err="1">
                <a:solidFill>
                  <a:srgbClr val="000000"/>
                </a:solidFill>
                <a:latin typeface="Courier" pitchFamily="2" charset="0"/>
              </a:rPr>
              <a:t>uri</a:t>
            </a:r>
            <a:r>
              <a:rPr lang="en-US" sz="1400" dirty="0">
                <a:solidFill>
                  <a:srgbClr val="000000"/>
                </a:solidFill>
                <a:latin typeface="Courier" pitchFamily="2" charset="0"/>
              </a:rPr>
              <a:t> $</a:t>
            </a:r>
            <a:r>
              <a:rPr lang="en-US" sz="1400" dirty="0" err="1">
                <a:solidFill>
                  <a:srgbClr val="000000"/>
                </a:solidFill>
                <a:latin typeface="Courier" pitchFamily="2" charset="0"/>
              </a:rPr>
              <a:t>CCPAddress</a:t>
            </a:r>
            <a:r>
              <a:rPr lang="en-US" sz="1400" dirty="0">
                <a:solidFill>
                  <a:srgbClr val="000000"/>
                </a:solidFill>
                <a:latin typeface="Courier" pitchFamily="2" charset="0"/>
              </a:rPr>
              <a:t> -method GET </a:t>
            </a:r>
            <a:r>
              <a:rPr lang="en-US" sz="1400" b="1" dirty="0">
                <a:solidFill>
                  <a:srgbClr val="000000"/>
                </a:solidFill>
                <a:latin typeface="Courier" pitchFamily="2" charset="0"/>
              </a:rPr>
              <a:t>-</a:t>
            </a:r>
            <a:r>
              <a:rPr lang="en-US" sz="1400" b="1" dirty="0" err="1">
                <a:solidFill>
                  <a:srgbClr val="000000"/>
                </a:solidFill>
                <a:latin typeface="Courier" pitchFamily="2" charset="0"/>
              </a:rPr>
              <a:t>UseDefaultCredentials</a:t>
            </a:r>
            <a:endParaRPr lang="en-US" b="1" i="0" u="none" strike="noStrike" dirty="0">
              <a:solidFill>
                <a:srgbClr val="000000"/>
              </a:solidFill>
              <a:effectLst/>
              <a:latin typeface="Courier" pitchFamily="2" charset="0"/>
            </a:endParaRPr>
          </a:p>
        </p:txBody>
      </p:sp>
    </p:spTree>
    <p:extLst>
      <p:ext uri="{BB962C8B-B14F-4D97-AF65-F5344CB8AC3E}">
        <p14:creationId xmlns:p14="http://schemas.microsoft.com/office/powerpoint/2010/main" val="128258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sz="4000" dirty="0"/>
              <a:t>Pivotal Cloud Foundry</a:t>
            </a:r>
            <a:endParaRPr lang="en-US" i="1" cap="none" dirty="0"/>
          </a:p>
        </p:txBody>
      </p:sp>
      <p:sp>
        <p:nvSpPr>
          <p:cNvPr id="4" name="Slide Number Placeholder 3"/>
          <p:cNvSpPr>
            <a:spLocks noGrp="1"/>
          </p:cNvSpPr>
          <p:nvPr>
            <p:ph type="sldNum" sz="quarter" idx="12"/>
          </p:nvPr>
        </p:nvSpPr>
        <p:spPr/>
        <p:txBody>
          <a:bodyPr/>
          <a:lstStyle/>
          <a:p>
            <a:r>
              <a:rPr lang="en-US" dirty="0">
                <a:solidFill>
                  <a:srgbClr val="FFFFFF"/>
                </a:solidFill>
              </a:rPr>
              <a:t> </a:t>
            </a:r>
          </a:p>
        </p:txBody>
      </p:sp>
    </p:spTree>
    <p:extLst>
      <p:ext uri="{BB962C8B-B14F-4D97-AF65-F5344CB8AC3E}">
        <p14:creationId xmlns:p14="http://schemas.microsoft.com/office/powerpoint/2010/main" val="282347536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Shape 109"/>
          <p:cNvSpPr txBox="1">
            <a:spLocks noGrp="1"/>
          </p:cNvSpPr>
          <p:nvPr>
            <p:ph type="title"/>
          </p:nvPr>
        </p:nvSpPr>
        <p:spPr>
          <a:xfrm>
            <a:off x="609600" y="0"/>
            <a:ext cx="10972800" cy="996300"/>
          </a:xfrm>
          <a:prstGeom prst="rect">
            <a:avLst/>
          </a:prstGeom>
          <a:noFill/>
          <a:ln>
            <a:noFill/>
          </a:ln>
        </p:spPr>
        <p:txBody>
          <a:bodyPr wrap="square" lIns="91425" tIns="45700" rIns="91425" bIns="45700" anchor="ctr" anchorCtr="0">
            <a:noAutofit/>
          </a:bodyPr>
          <a:lstStyle/>
          <a:p>
            <a:pPr marL="0" marR="0" lvl="0" indent="0" algn="l" rtl="0">
              <a:spcBef>
                <a:spcPts val="0"/>
              </a:spcBef>
              <a:spcAft>
                <a:spcPts val="0"/>
              </a:spcAft>
              <a:buClr>
                <a:schemeClr val="accent1"/>
              </a:buClr>
              <a:buSzPts val="2800"/>
              <a:buFont typeface="Arial"/>
              <a:buNone/>
            </a:pPr>
            <a:r>
              <a:rPr lang="en-US" dirty="0">
                <a:sym typeface="Arial"/>
              </a:rPr>
              <a:t>Pivotal Cloud Foundry</a:t>
            </a:r>
          </a:p>
        </p:txBody>
      </p:sp>
      <p:pic>
        <p:nvPicPr>
          <p:cNvPr id="9" name="Shape 112">
            <a:extLst>
              <a:ext uri="{FF2B5EF4-FFF2-40B4-BE49-F238E27FC236}">
                <a16:creationId xmlns:a16="http://schemas.microsoft.com/office/drawing/2014/main" id="{4014EAD6-6C95-4B46-9890-E998477100FF}"/>
              </a:ext>
            </a:extLst>
          </p:cNvPr>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3718560" y="1347482"/>
            <a:ext cx="4709603" cy="2070716"/>
          </a:xfrm>
          <a:prstGeom prst="rect">
            <a:avLst/>
          </a:prstGeom>
          <a:noFill/>
          <a:ln>
            <a:noFill/>
          </a:ln>
        </p:spPr>
      </p:pic>
      <p:sp>
        <p:nvSpPr>
          <p:cNvPr id="11" name="Shape 110">
            <a:extLst>
              <a:ext uri="{FF2B5EF4-FFF2-40B4-BE49-F238E27FC236}">
                <a16:creationId xmlns:a16="http://schemas.microsoft.com/office/drawing/2014/main" id="{400FD476-9FC6-9F48-B66D-2CA7A1412EC3}"/>
              </a:ext>
            </a:extLst>
          </p:cNvPr>
          <p:cNvSpPr txBox="1">
            <a:spLocks/>
          </p:cNvSpPr>
          <p:nvPr/>
        </p:nvSpPr>
        <p:spPr>
          <a:xfrm>
            <a:off x="1341501" y="3805956"/>
            <a:ext cx="8686800" cy="2067857"/>
          </a:xfrm>
          <a:prstGeom prst="rect">
            <a:avLst/>
          </a:prstGeom>
          <a:noFill/>
          <a:ln>
            <a:noFill/>
          </a:ln>
        </p:spPr>
        <p:txBody>
          <a:bodyPr wrap="square" lIns="91425" tIns="45700" rIns="91425" bIns="45700"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950"/>
              </a:spcBef>
              <a:spcAft>
                <a:spcPts val="0"/>
              </a:spcAft>
              <a:buClr>
                <a:schemeClr val="accent1"/>
              </a:buClr>
              <a:buSzPts val="2400"/>
              <a:buFont typeface="Merriweather Sans"/>
              <a:buChar char="▪"/>
              <a:defRPr sz="2400" b="0" i="0" u="none" strike="noStrike" cap="none">
                <a:solidFill>
                  <a:srgbClr val="000000"/>
                </a:solidFill>
                <a:latin typeface="Arial"/>
                <a:ea typeface="Arial"/>
                <a:cs typeface="Arial"/>
                <a:sym typeface="Arial"/>
              </a:defRPr>
            </a:lvl1pPr>
            <a:lvl2pPr marL="914400" marR="0" lvl="1" indent="-304800" algn="l" rtl="0">
              <a:lnSpc>
                <a:spcPct val="100000"/>
              </a:lnSpc>
              <a:spcBef>
                <a:spcPts val="450"/>
              </a:spcBef>
              <a:spcAft>
                <a:spcPts val="0"/>
              </a:spcAft>
              <a:buClr>
                <a:schemeClr val="accent1"/>
              </a:buClr>
              <a:buSzPts val="1200"/>
              <a:buFont typeface="Merriweather Sans"/>
              <a:buChar char="￭"/>
              <a:defRPr sz="2000" b="0" i="0" u="none" strike="noStrike" cap="none">
                <a:solidFill>
                  <a:srgbClr val="000000"/>
                </a:solidFill>
                <a:latin typeface="Arial"/>
                <a:ea typeface="Arial"/>
                <a:cs typeface="Arial"/>
                <a:sym typeface="Arial"/>
              </a:defRPr>
            </a:lvl2pPr>
            <a:lvl3pPr marL="1371600" marR="0" lvl="2" indent="-342900" algn="l" rtl="0">
              <a:lnSpc>
                <a:spcPct val="100000"/>
              </a:lnSpc>
              <a:spcBef>
                <a:spcPts val="450"/>
              </a:spcBef>
              <a:spcAft>
                <a:spcPts val="0"/>
              </a:spcAft>
              <a:buClr>
                <a:schemeClr val="accent1"/>
              </a:buClr>
              <a:buSzPts val="1800"/>
              <a:buFont typeface="Arial"/>
              <a:buChar char="•"/>
              <a:defRPr sz="1800" b="0" i="0" u="none" strike="noStrike" cap="none">
                <a:solidFill>
                  <a:srgbClr val="000000"/>
                </a:solidFill>
                <a:latin typeface="Arial"/>
                <a:ea typeface="Arial"/>
                <a:cs typeface="Arial"/>
                <a:sym typeface="Arial"/>
              </a:defRPr>
            </a:lvl3pPr>
            <a:lvl4pPr marL="1828800" marR="0" lvl="3" indent="-317500" algn="l" rtl="0">
              <a:lnSpc>
                <a:spcPct val="100000"/>
              </a:lnSpc>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17500" algn="l" rtl="0">
              <a:lnSpc>
                <a:spcPct val="100000"/>
              </a:lnSpc>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pPr marL="342900" indent="-342900">
              <a:lnSpc>
                <a:spcPct val="115000"/>
              </a:lnSpc>
              <a:spcBef>
                <a:spcPts val="1000"/>
              </a:spcBef>
              <a:buClr>
                <a:schemeClr val="dk1"/>
              </a:buClr>
              <a:buSzPts val="1100"/>
              <a:buFont typeface="Wingdings" pitchFamily="2" charset="2"/>
              <a:buChar char="§"/>
            </a:pPr>
            <a:r>
              <a:rPr lang="en-US" sz="1600" dirty="0">
                <a:solidFill>
                  <a:schemeClr val="tx1"/>
                </a:solidFill>
              </a:rPr>
              <a:t>Industry leading Platform-as-a-service. </a:t>
            </a:r>
            <a:endParaRPr lang="en-US" sz="1600" dirty="0">
              <a:solidFill>
                <a:schemeClr val="accent1"/>
              </a:solidFill>
            </a:endParaRPr>
          </a:p>
          <a:p>
            <a:pPr marL="342900" indent="-342900">
              <a:lnSpc>
                <a:spcPct val="115000"/>
              </a:lnSpc>
              <a:spcBef>
                <a:spcPts val="1000"/>
              </a:spcBef>
              <a:buClr>
                <a:schemeClr val="dk1"/>
              </a:buClr>
              <a:buSzPts val="1100"/>
              <a:buFont typeface="Wingdings" pitchFamily="2" charset="2"/>
              <a:buChar char="§"/>
            </a:pPr>
            <a:r>
              <a:rPr lang="en-US" sz="1600" dirty="0">
                <a:solidFill>
                  <a:schemeClr val="tx1"/>
                </a:solidFill>
              </a:rPr>
              <a:t>Enables high velocity continuous delivery of applications.</a:t>
            </a:r>
          </a:p>
          <a:p>
            <a:pPr marL="342900" indent="-342900">
              <a:lnSpc>
                <a:spcPct val="115000"/>
              </a:lnSpc>
              <a:spcBef>
                <a:spcPts val="1000"/>
              </a:spcBef>
              <a:buClr>
                <a:schemeClr val="dk1"/>
              </a:buClr>
              <a:buSzPts val="1100"/>
              <a:buFont typeface="Wingdings" pitchFamily="2" charset="2"/>
              <a:buChar char="§"/>
            </a:pPr>
            <a:r>
              <a:rPr lang="en-US" sz="1600" dirty="0">
                <a:solidFill>
                  <a:schemeClr val="tx1"/>
                </a:solidFill>
              </a:rPr>
              <a:t>Simplifies operations by offering a nearly complete ecosystem for developing applications.</a:t>
            </a:r>
          </a:p>
          <a:p>
            <a:pPr marL="342900" indent="-342900">
              <a:lnSpc>
                <a:spcPct val="115000"/>
              </a:lnSpc>
              <a:spcBef>
                <a:spcPts val="1000"/>
              </a:spcBef>
              <a:buClr>
                <a:schemeClr val="dk1"/>
              </a:buClr>
              <a:buSzPts val="1100"/>
              <a:buFont typeface="Wingdings" pitchFamily="2" charset="2"/>
              <a:buChar char="§"/>
            </a:pPr>
            <a:r>
              <a:rPr lang="en-US" sz="1600" dirty="0">
                <a:solidFill>
                  <a:schemeClr val="tx1"/>
                </a:solidFill>
              </a:rPr>
              <a:t>Large footprint in the enterprise. Customers include CITI, The Home Depot, JPMC, Boeing, and many more</a:t>
            </a:r>
          </a:p>
          <a:p>
            <a:pPr marL="0" indent="0">
              <a:buFont typeface="Merriweather Sans"/>
              <a:buNone/>
            </a:pPr>
            <a:endParaRPr lang="en-US" sz="1800" dirty="0">
              <a:solidFill>
                <a:schemeClr val="accent1"/>
              </a:solidFill>
            </a:endParaRPr>
          </a:p>
        </p:txBody>
      </p:sp>
    </p:spTree>
    <p:extLst>
      <p:ext uri="{BB962C8B-B14F-4D97-AF65-F5344CB8AC3E}">
        <p14:creationId xmlns:p14="http://schemas.microsoft.com/office/powerpoint/2010/main" val="2586867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10" name="Shape 110"/>
          <p:cNvSpPr txBox="1">
            <a:spLocks noGrp="1"/>
          </p:cNvSpPr>
          <p:nvPr>
            <p:ph idx="1"/>
          </p:nvPr>
        </p:nvSpPr>
        <p:spPr>
          <a:xfrm>
            <a:off x="4402899" y="1414272"/>
            <a:ext cx="7445490" cy="4780811"/>
          </a:xfrm>
          <a:prstGeom prst="rect">
            <a:avLst/>
          </a:prstGeom>
          <a:noFill/>
          <a:ln>
            <a:noFill/>
          </a:ln>
        </p:spPr>
        <p:txBody>
          <a:bodyPr wrap="square" lIns="91425" tIns="45700" rIns="91425" bIns="45700" anchor="t" anchorCtr="0">
            <a:noAutofit/>
          </a:bodyPr>
          <a:lstStyle/>
          <a:p>
            <a:pPr lvl="0" rtl="0">
              <a:lnSpc>
                <a:spcPct val="115000"/>
              </a:lnSpc>
              <a:spcBef>
                <a:spcPts val="1000"/>
              </a:spcBef>
              <a:spcAft>
                <a:spcPts val="0"/>
              </a:spcAft>
              <a:buClr>
                <a:schemeClr val="dk1"/>
              </a:buClr>
              <a:buSzPts val="1100"/>
              <a:buFont typeface="Wingdings" pitchFamily="2" charset="2"/>
              <a:buChar char="§"/>
            </a:pPr>
            <a:r>
              <a:rPr lang="en-US" sz="2000" dirty="0">
                <a:solidFill>
                  <a:schemeClr val="dk1"/>
                </a:solidFill>
              </a:rPr>
              <a:t>Secrets managed by CyberArk and </a:t>
            </a:r>
            <a:r>
              <a:rPr lang="en-US" sz="2000" dirty="0" err="1">
                <a:solidFill>
                  <a:schemeClr val="dk1"/>
                </a:solidFill>
              </a:rPr>
              <a:t>Conjur</a:t>
            </a:r>
            <a:r>
              <a:rPr lang="en-US" sz="2000" dirty="0">
                <a:solidFill>
                  <a:schemeClr val="dk1"/>
                </a:solidFill>
              </a:rPr>
              <a:t> are delivered securely to applications running in Pivotal Cloud Foundry</a:t>
            </a:r>
            <a:br>
              <a:rPr lang="en-US" sz="2000" dirty="0">
                <a:solidFill>
                  <a:schemeClr val="dk1"/>
                </a:solidFill>
              </a:rPr>
            </a:br>
            <a:endParaRPr lang="en-US" dirty="0">
              <a:solidFill>
                <a:schemeClr val="accent1"/>
              </a:solidFill>
            </a:endParaRPr>
          </a:p>
          <a:p>
            <a:pPr>
              <a:lnSpc>
                <a:spcPct val="115000"/>
              </a:lnSpc>
              <a:spcBef>
                <a:spcPts val="1000"/>
              </a:spcBef>
              <a:buClr>
                <a:schemeClr val="dk1"/>
              </a:buClr>
              <a:buSzPts val="1100"/>
              <a:buFont typeface="Wingdings" pitchFamily="2" charset="2"/>
              <a:buChar char="§"/>
            </a:pPr>
            <a:r>
              <a:rPr lang="en-US" dirty="0">
                <a:solidFill>
                  <a:schemeClr val="dk1"/>
                </a:solidFill>
              </a:rPr>
              <a:t>No developer impedance. </a:t>
            </a:r>
            <a:r>
              <a:rPr lang="en-US" sz="2000" dirty="0">
                <a:solidFill>
                  <a:schemeClr val="dk1"/>
                </a:solidFill>
              </a:rPr>
              <a:t>Seamlessly integrated into the PCF Environment and Developer Workflow.</a:t>
            </a:r>
            <a:br>
              <a:rPr lang="en-US" sz="2000" dirty="0">
                <a:solidFill>
                  <a:schemeClr val="dk1"/>
                </a:solidFill>
              </a:rPr>
            </a:br>
            <a:endParaRPr lang="en-US" sz="2000" dirty="0">
              <a:solidFill>
                <a:schemeClr val="dk1"/>
              </a:solidFill>
            </a:endParaRPr>
          </a:p>
          <a:p>
            <a:pPr>
              <a:lnSpc>
                <a:spcPct val="115000"/>
              </a:lnSpc>
              <a:spcBef>
                <a:spcPts val="1000"/>
              </a:spcBef>
              <a:buClr>
                <a:schemeClr val="dk1"/>
              </a:buClr>
              <a:buSzPts val="1100"/>
              <a:buFont typeface="Wingdings" pitchFamily="2" charset="2"/>
              <a:buChar char="§"/>
            </a:pPr>
            <a:r>
              <a:rPr lang="en-US" sz="2000" dirty="0">
                <a:solidFill>
                  <a:schemeClr val="dk1"/>
                </a:solidFill>
              </a:rPr>
              <a:t>Security teams enabled to bring security best practices to PCF and meet compliance requirements</a:t>
            </a:r>
          </a:p>
          <a:p>
            <a:pPr marL="0" indent="0">
              <a:lnSpc>
                <a:spcPct val="115000"/>
              </a:lnSpc>
              <a:spcBef>
                <a:spcPts val="1000"/>
              </a:spcBef>
              <a:buClr>
                <a:schemeClr val="dk1"/>
              </a:buClr>
              <a:buSzPts val="1100"/>
              <a:buNone/>
            </a:pPr>
            <a:endParaRPr lang="en-US" sz="2000" dirty="0">
              <a:solidFill>
                <a:schemeClr val="dk1"/>
              </a:solidFill>
            </a:endParaRPr>
          </a:p>
          <a:p>
            <a:pPr marL="0" lvl="0" indent="0" rtl="0">
              <a:lnSpc>
                <a:spcPct val="115000"/>
              </a:lnSpc>
              <a:spcBef>
                <a:spcPts val="1000"/>
              </a:spcBef>
              <a:spcAft>
                <a:spcPts val="0"/>
              </a:spcAft>
              <a:buClr>
                <a:schemeClr val="dk1"/>
              </a:buClr>
              <a:buSzPts val="1100"/>
              <a:buFont typeface="Arial"/>
              <a:buNone/>
            </a:pPr>
            <a:endParaRPr lang="en-US" sz="2000" dirty="0">
              <a:solidFill>
                <a:schemeClr val="dk1"/>
              </a:solidFill>
            </a:endParaRPr>
          </a:p>
          <a:p>
            <a:pPr marL="0" marR="0" lvl="0" indent="0" algn="l" rtl="0">
              <a:spcBef>
                <a:spcPts val="950"/>
              </a:spcBef>
              <a:spcAft>
                <a:spcPts val="0"/>
              </a:spcAft>
              <a:buClr>
                <a:schemeClr val="accent1"/>
              </a:buClr>
              <a:buSzPts val="2400"/>
              <a:buFont typeface="Merriweather Sans"/>
              <a:buNone/>
            </a:pPr>
            <a:endParaRPr dirty="0">
              <a:solidFill>
                <a:schemeClr val="accent1"/>
              </a:solidFill>
            </a:endParaRPr>
          </a:p>
        </p:txBody>
      </p:sp>
      <p:sp>
        <p:nvSpPr>
          <p:cNvPr id="109" name="Shape 109"/>
          <p:cNvSpPr txBox="1">
            <a:spLocks noGrp="1"/>
          </p:cNvSpPr>
          <p:nvPr>
            <p:ph type="title"/>
          </p:nvPr>
        </p:nvSpPr>
        <p:spPr>
          <a:prstGeom prst="rect">
            <a:avLst/>
          </a:prstGeom>
          <a:noFill/>
          <a:ln>
            <a:noFill/>
          </a:ln>
        </p:spPr>
        <p:txBody>
          <a:bodyPr wrap="square" lIns="91425" tIns="45700" rIns="91425" bIns="45700" anchor="ctr" anchorCtr="0">
            <a:noAutofit/>
          </a:bodyPr>
          <a:lstStyle/>
          <a:p>
            <a:pPr marL="0" marR="0" lvl="0" indent="0" algn="l" rtl="0">
              <a:spcBef>
                <a:spcPts val="0"/>
              </a:spcBef>
              <a:spcAft>
                <a:spcPts val="0"/>
              </a:spcAft>
              <a:buClr>
                <a:schemeClr val="accent1"/>
              </a:buClr>
              <a:buSzPts val="2800"/>
              <a:buFont typeface="Arial"/>
              <a:buNone/>
            </a:pPr>
            <a:r>
              <a:rPr lang="en-US" dirty="0">
                <a:sym typeface="Arial"/>
              </a:rPr>
              <a:t>Key Benefits</a:t>
            </a:r>
          </a:p>
        </p:txBody>
      </p:sp>
    </p:spTree>
    <p:extLst>
      <p:ext uri="{BB962C8B-B14F-4D97-AF65-F5344CB8AC3E}">
        <p14:creationId xmlns:p14="http://schemas.microsoft.com/office/powerpoint/2010/main" val="4107193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3" name="Content Placeholder 2"/>
          <p:cNvSpPr>
            <a:spLocks noGrp="1"/>
          </p:cNvSpPr>
          <p:nvPr>
            <p:ph idx="1"/>
          </p:nvPr>
        </p:nvSpPr>
        <p:spPr>
          <a:xfrm>
            <a:off x="4402899" y="1328928"/>
            <a:ext cx="7445490" cy="4866155"/>
          </a:xfrm>
        </p:spPr>
        <p:txBody>
          <a:bodyPr/>
          <a:lstStyle/>
          <a:p>
            <a:pPr marL="0" indent="0">
              <a:buNone/>
            </a:pPr>
            <a:r>
              <a:rPr lang="en-US" sz="1600" b="1" dirty="0"/>
              <a:t>Open Service Broker</a:t>
            </a:r>
            <a:br>
              <a:rPr lang="en-US" sz="1600" b="1" dirty="0"/>
            </a:br>
            <a:r>
              <a:rPr lang="en-US" sz="1600" dirty="0"/>
              <a:t>Within the Pivotal Cloud Foundry ecosystem, the Service Broker pattern has emerged as the standard for integrating services. The Service Broker pattern implements the </a:t>
            </a:r>
            <a:r>
              <a:rPr lang="en-US" sz="1600" u="sng" dirty="0">
                <a:hlinkClick r:id="rId3"/>
              </a:rPr>
              <a:t>Open Service Broker API standard</a:t>
            </a:r>
            <a:r>
              <a:rPr lang="en-US" sz="1600" dirty="0"/>
              <a:t> it is backed by the Linux Project Foundation.</a:t>
            </a:r>
          </a:p>
          <a:p>
            <a:pPr marL="0" indent="0">
              <a:buNone/>
            </a:pPr>
            <a:r>
              <a:rPr lang="en-US" sz="1600" b="1" dirty="0"/>
              <a:t>Summon </a:t>
            </a:r>
            <a:r>
              <a:rPr lang="en-US" sz="1600" b="1" dirty="0" err="1"/>
              <a:t>Buildpack</a:t>
            </a:r>
            <a:br>
              <a:rPr lang="en-US" sz="1600" b="1" dirty="0"/>
            </a:br>
            <a:r>
              <a:rPr lang="en-US" sz="1600" dirty="0" err="1"/>
              <a:t>Buildpacks</a:t>
            </a:r>
            <a:r>
              <a:rPr lang="en-US" sz="1600" dirty="0"/>
              <a:t> provide framework and runtime support for apps. </a:t>
            </a:r>
            <a:r>
              <a:rPr lang="en-US" sz="1600" dirty="0" err="1"/>
              <a:t>Buildpacks</a:t>
            </a:r>
            <a:r>
              <a:rPr lang="en-US" sz="1600" dirty="0"/>
              <a:t> typically examine your apps to determine what dependencies to download and how to configure the apps to communicate with bound services. The Summon Build Pack installs and configures Summon.</a:t>
            </a:r>
            <a:r>
              <a:rPr lang="en-US" sz="1600" dirty="0">
                <a:hlinkClick r:id="rId4"/>
              </a:rPr>
              <a:t> Summon </a:t>
            </a:r>
            <a:r>
              <a:rPr lang="en-US" sz="1600" dirty="0"/>
              <a:t>is a an lightweight, open source tool provided by CyberArk for securely injecting secrets into a process.</a:t>
            </a:r>
          </a:p>
          <a:p>
            <a:pPr marL="0" indent="0">
              <a:buNone/>
            </a:pPr>
            <a:r>
              <a:rPr lang="en-US" sz="1600" b="1" dirty="0" err="1"/>
              <a:t>Conjur</a:t>
            </a:r>
            <a:br>
              <a:rPr lang="en-US" sz="1600" b="1" dirty="0"/>
            </a:br>
            <a:r>
              <a:rPr lang="en-US" sz="1600" dirty="0" err="1"/>
              <a:t>Conjur</a:t>
            </a:r>
            <a:r>
              <a:rPr lang="en-US" sz="1600" dirty="0"/>
              <a:t> is an enterprise-ready secrets management solution for cloud and DevOps environments. Open source version of Conjur is available at </a:t>
            </a:r>
            <a:r>
              <a:rPr lang="en-US" sz="1600" dirty="0">
                <a:hlinkClick r:id="rId5"/>
              </a:rPr>
              <a:t>conjur.org</a:t>
            </a:r>
            <a:r>
              <a:rPr lang="en-US" sz="1600" dirty="0"/>
              <a:t>.</a:t>
            </a:r>
          </a:p>
          <a:p>
            <a:pPr marL="0" indent="0">
              <a:buNone/>
            </a:pPr>
            <a:endParaRPr lang="en-US" sz="1600" b="1" dirty="0"/>
          </a:p>
          <a:p>
            <a:endParaRPr lang="en-US" sz="1600" dirty="0"/>
          </a:p>
        </p:txBody>
      </p:sp>
      <p:sp>
        <p:nvSpPr>
          <p:cNvPr id="119" name="Shape 119"/>
          <p:cNvSpPr txBox="1">
            <a:spLocks noGrp="1"/>
          </p:cNvSpPr>
          <p:nvPr>
            <p:ph type="title"/>
          </p:nvPr>
        </p:nvSpPr>
        <p:spPr>
          <a:xfrm>
            <a:off x="78659" y="482252"/>
            <a:ext cx="3746090" cy="5906022"/>
          </a:xfrm>
          <a:prstGeom prst="rect">
            <a:avLst/>
          </a:prstGeom>
          <a:noFill/>
          <a:ln>
            <a:noFill/>
          </a:ln>
        </p:spPr>
        <p:txBody>
          <a:bodyPr wrap="square" lIns="91425" tIns="45700" rIns="91425" bIns="45700" anchor="ctr" anchorCtr="0">
            <a:noAutofit/>
          </a:bodyPr>
          <a:lstStyle/>
          <a:p>
            <a:pPr>
              <a:spcBef>
                <a:spcPts val="0"/>
              </a:spcBef>
              <a:buClr>
                <a:schemeClr val="accent1"/>
              </a:buClr>
              <a:buSzPts val="2800"/>
            </a:pPr>
            <a:r>
              <a:rPr lang="en-US" dirty="0">
                <a:sym typeface="Arial"/>
              </a:rPr>
              <a:t>Components</a:t>
            </a:r>
          </a:p>
        </p:txBody>
      </p:sp>
    </p:spTree>
    <p:extLst>
      <p:ext uri="{BB962C8B-B14F-4D97-AF65-F5344CB8AC3E}">
        <p14:creationId xmlns:p14="http://schemas.microsoft.com/office/powerpoint/2010/main" val="35675796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Shape 126"/>
          <p:cNvSpPr txBox="1">
            <a:spLocks noGrp="1"/>
          </p:cNvSpPr>
          <p:nvPr>
            <p:ph type="title"/>
          </p:nvPr>
        </p:nvSpPr>
        <p:spPr>
          <a:xfrm>
            <a:off x="609600" y="170688"/>
            <a:ext cx="10972800" cy="996300"/>
          </a:xfrm>
          <a:prstGeom prst="rect">
            <a:avLst/>
          </a:prstGeom>
          <a:noFill/>
          <a:ln>
            <a:noFill/>
          </a:ln>
        </p:spPr>
        <p:txBody>
          <a:bodyPr wrap="square" lIns="91425" tIns="45700" rIns="91425" bIns="45700" anchor="ctr" anchorCtr="0">
            <a:noAutofit/>
          </a:bodyPr>
          <a:lstStyle/>
          <a:p>
            <a:pPr marL="0" marR="0" lvl="0" indent="0" algn="l" rtl="0">
              <a:spcBef>
                <a:spcPts val="0"/>
              </a:spcBef>
              <a:spcAft>
                <a:spcPts val="0"/>
              </a:spcAft>
              <a:buClr>
                <a:schemeClr val="accent1"/>
              </a:buClr>
              <a:buSzPts val="2800"/>
              <a:buFont typeface="Arial"/>
              <a:buNone/>
            </a:pPr>
            <a:r>
              <a:rPr lang="en-US" dirty="0"/>
              <a:t>Service is installed and configured via the Ops Manager</a:t>
            </a:r>
            <a:endParaRPr sz="2800" b="1" i="0" u="none" strike="noStrike" cap="none" dirty="0">
              <a:solidFill>
                <a:schemeClr val="accent1"/>
              </a:solidFill>
              <a:latin typeface="Arial"/>
              <a:ea typeface="Arial"/>
              <a:cs typeface="Arial"/>
              <a:sym typeface="Arial"/>
            </a:endParaRPr>
          </a:p>
        </p:txBody>
      </p:sp>
      <p:grpSp>
        <p:nvGrpSpPr>
          <p:cNvPr id="2" name="Group 1">
            <a:extLst>
              <a:ext uri="{FF2B5EF4-FFF2-40B4-BE49-F238E27FC236}">
                <a16:creationId xmlns:a16="http://schemas.microsoft.com/office/drawing/2014/main" id="{EEC2CDA9-F525-4944-8400-8FE1A42C6DB9}"/>
              </a:ext>
            </a:extLst>
          </p:cNvPr>
          <p:cNvGrpSpPr/>
          <p:nvPr/>
        </p:nvGrpSpPr>
        <p:grpSpPr>
          <a:xfrm>
            <a:off x="609600" y="1562895"/>
            <a:ext cx="5662613" cy="3602835"/>
            <a:chOff x="609600" y="1248564"/>
            <a:chExt cx="7362048" cy="4684100"/>
          </a:xfrm>
          <a:effectLst>
            <a:outerShdw blurRad="50800" dist="38100" dir="2700000" algn="tl" rotWithShape="0">
              <a:prstClr val="black">
                <a:alpha val="40000"/>
              </a:prstClr>
            </a:outerShdw>
          </a:effectLst>
        </p:grpSpPr>
        <p:pic>
          <p:nvPicPr>
            <p:cNvPr id="127" name="Shape 127"/>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609600" y="1248564"/>
              <a:ext cx="7362048" cy="4684100"/>
            </a:xfrm>
            <a:prstGeom prst="rect">
              <a:avLst/>
            </a:prstGeom>
            <a:noFill/>
            <a:ln>
              <a:noFill/>
            </a:ln>
          </p:spPr>
        </p:pic>
        <p:pic>
          <p:nvPicPr>
            <p:cNvPr id="128" name="Shape 128"/>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2649632" y="2347465"/>
              <a:ext cx="1584950" cy="1591825"/>
            </a:xfrm>
            <a:prstGeom prst="rect">
              <a:avLst/>
            </a:prstGeom>
            <a:noFill/>
            <a:ln>
              <a:noFill/>
            </a:ln>
          </p:spPr>
        </p:pic>
      </p:grpSp>
      <p:pic>
        <p:nvPicPr>
          <p:cNvPr id="5" name="Shape 135">
            <a:extLst>
              <a:ext uri="{FF2B5EF4-FFF2-40B4-BE49-F238E27FC236}">
                <a16:creationId xmlns:a16="http://schemas.microsoft.com/office/drawing/2014/main" id="{3992977D-2A02-1C43-9848-1288E4A0FD65}"/>
              </a:ext>
            </a:extLst>
          </p:cNvPr>
          <p:cNvPicPr preferRelativeResize="0"/>
          <p:nvPr/>
        </p:nvPicPr>
        <p:blipFill>
          <a:blip r:embed="rId5" cstate="print">
            <a:alphaModFix/>
            <a:extLst>
              <a:ext uri="{28A0092B-C50C-407E-A947-70E740481C1C}">
                <a14:useLocalDpi xmlns:a14="http://schemas.microsoft.com/office/drawing/2010/main"/>
              </a:ext>
            </a:extLst>
          </a:blip>
          <a:stretch>
            <a:fillRect/>
          </a:stretch>
        </p:blipFill>
        <p:spPr>
          <a:xfrm>
            <a:off x="6461486" y="1556173"/>
            <a:ext cx="5301900" cy="4152655"/>
          </a:xfrm>
          <a:prstGeom prst="rect">
            <a:avLst/>
          </a:prstGeom>
          <a:noFill/>
          <a:ln>
            <a:noFill/>
          </a:ln>
          <a:effectLst>
            <a:outerShdw blurRad="50800" dist="38100" dir="2700000" algn="tl" rotWithShape="0">
              <a:prstClr val="black">
                <a:alpha val="40000"/>
              </a:prstClr>
            </a:outerShdw>
          </a:effectLst>
        </p:spPr>
      </p:pic>
      <p:sp>
        <p:nvSpPr>
          <p:cNvPr id="4" name="TextBox 3">
            <a:extLst>
              <a:ext uri="{FF2B5EF4-FFF2-40B4-BE49-F238E27FC236}">
                <a16:creationId xmlns:a16="http://schemas.microsoft.com/office/drawing/2014/main" id="{967BD27D-CAFB-434E-837E-7AC9D1AA6987}"/>
              </a:ext>
            </a:extLst>
          </p:cNvPr>
          <p:cNvSpPr txBox="1"/>
          <p:nvPr/>
        </p:nvSpPr>
        <p:spPr>
          <a:xfrm>
            <a:off x="480712" y="6010964"/>
            <a:ext cx="6843196" cy="365760"/>
          </a:xfrm>
          <a:prstGeom prst="rect">
            <a:avLst/>
          </a:prstGeom>
          <a:ln>
            <a:noFill/>
          </a:ln>
        </p:spPr>
        <p:style>
          <a:lnRef idx="2">
            <a:schemeClr val="dk1"/>
          </a:lnRef>
          <a:fillRef idx="1">
            <a:schemeClr val="lt1"/>
          </a:fillRef>
          <a:effectRef idx="0">
            <a:schemeClr val="dk1"/>
          </a:effectRef>
          <a:fontRef idx="minor">
            <a:schemeClr val="dk1"/>
          </a:fontRef>
        </p:style>
        <p:txBody>
          <a:bodyPr wrap="square" rtlCol="0">
            <a:noAutofit/>
          </a:bodyPr>
          <a:lstStyle/>
          <a:p>
            <a:r>
              <a:rPr lang="en-US" dirty="0">
                <a:hlinkClick r:id="rId6"/>
              </a:rPr>
              <a:t>Installing and Configuring CyberArk Conjur Service Broker for PCF</a:t>
            </a:r>
            <a:endParaRPr lang="en-US" dirty="0"/>
          </a:p>
        </p:txBody>
      </p:sp>
    </p:spTree>
    <p:extLst>
      <p:ext uri="{BB962C8B-B14F-4D97-AF65-F5344CB8AC3E}">
        <p14:creationId xmlns:p14="http://schemas.microsoft.com/office/powerpoint/2010/main" val="2718315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3" name="Content Placeholder 2"/>
          <p:cNvSpPr>
            <a:spLocks noGrp="1"/>
          </p:cNvSpPr>
          <p:nvPr>
            <p:ph idx="1"/>
          </p:nvPr>
        </p:nvSpPr>
        <p:spPr>
          <a:xfrm>
            <a:off x="4402899" y="1328928"/>
            <a:ext cx="7445490" cy="4866155"/>
          </a:xfrm>
        </p:spPr>
        <p:txBody>
          <a:bodyPr/>
          <a:lstStyle/>
          <a:p>
            <a:pPr marL="0" indent="0">
              <a:buNone/>
            </a:pPr>
            <a:endParaRPr lang="en-US" sz="1600" b="1" dirty="0"/>
          </a:p>
          <a:p>
            <a:endParaRPr lang="en-US" sz="1600" dirty="0"/>
          </a:p>
        </p:txBody>
      </p:sp>
      <p:sp>
        <p:nvSpPr>
          <p:cNvPr id="119" name="Shape 119"/>
          <p:cNvSpPr txBox="1">
            <a:spLocks noGrp="1"/>
          </p:cNvSpPr>
          <p:nvPr>
            <p:ph type="title"/>
          </p:nvPr>
        </p:nvSpPr>
        <p:spPr>
          <a:xfrm>
            <a:off x="78659" y="482252"/>
            <a:ext cx="3746090" cy="5906022"/>
          </a:xfrm>
          <a:prstGeom prst="rect">
            <a:avLst/>
          </a:prstGeom>
          <a:noFill/>
          <a:ln>
            <a:noFill/>
          </a:ln>
        </p:spPr>
        <p:txBody>
          <a:bodyPr wrap="square" lIns="91425" tIns="45700" rIns="91425" bIns="45700" anchor="ctr" anchorCtr="0">
            <a:noAutofit/>
          </a:bodyPr>
          <a:lstStyle/>
          <a:p>
            <a:pPr>
              <a:spcBef>
                <a:spcPts val="0"/>
              </a:spcBef>
              <a:buClr>
                <a:schemeClr val="accent1"/>
              </a:buClr>
              <a:buSzPts val="2800"/>
            </a:pPr>
            <a:r>
              <a:rPr lang="en-US" dirty="0">
                <a:sym typeface="Arial"/>
              </a:rPr>
              <a:t>Developer</a:t>
            </a:r>
            <a:br>
              <a:rPr lang="en-US" dirty="0">
                <a:sym typeface="Arial"/>
              </a:rPr>
            </a:br>
            <a:r>
              <a:rPr lang="en-US" dirty="0">
                <a:sym typeface="Arial"/>
              </a:rPr>
              <a:t>Workflow</a:t>
            </a:r>
          </a:p>
        </p:txBody>
      </p:sp>
      <p:sp>
        <p:nvSpPr>
          <p:cNvPr id="4" name="Shape 159">
            <a:extLst>
              <a:ext uri="{FF2B5EF4-FFF2-40B4-BE49-F238E27FC236}">
                <a16:creationId xmlns:a16="http://schemas.microsoft.com/office/drawing/2014/main" id="{A0BE918E-DDB3-1148-859C-192C37A4330B}"/>
              </a:ext>
            </a:extLst>
          </p:cNvPr>
          <p:cNvSpPr txBox="1">
            <a:spLocks/>
          </p:cNvSpPr>
          <p:nvPr/>
        </p:nvSpPr>
        <p:spPr>
          <a:xfrm>
            <a:off x="4620768" y="1980231"/>
            <a:ext cx="5718048" cy="2640537"/>
          </a:xfrm>
          <a:prstGeom prst="rect">
            <a:avLst/>
          </a:prstGeom>
          <a:noFill/>
          <a:ln>
            <a:noFill/>
          </a:ln>
        </p:spPr>
        <p:txBody>
          <a:bodyPr vert="horz" wrap="square" lIns="91425" tIns="45700" rIns="91425" bIns="45700" rtlCol="0" anchor="t" anchorCtr="0">
            <a:noAutofit/>
          </a:bodyPr>
          <a:lstStyle>
            <a:lvl1pPr marL="228600" indent="-228600" algn="l" defTabSz="914400" rtl="0" eaLnBrk="1" latinLnBrk="0" hangingPunct="1">
              <a:lnSpc>
                <a:spcPct val="100000"/>
              </a:lnSpc>
              <a:spcBef>
                <a:spcPts val="1600"/>
              </a:spcBef>
              <a:buClr>
                <a:schemeClr val="accent2"/>
              </a:buClr>
              <a:buFont typeface="Arial"/>
              <a:buChar char="•"/>
              <a:defRPr sz="2000" b="0" i="0" kern="1200">
                <a:solidFill>
                  <a:srgbClr val="0F2233"/>
                </a:solidFill>
                <a:latin typeface="Arial" charset="0"/>
                <a:ea typeface="Arial" charset="0"/>
                <a:cs typeface="Arial" charset="0"/>
              </a:defRPr>
            </a:lvl1pPr>
            <a:lvl2pPr marL="685800" indent="-228600" algn="l" defTabSz="914400" rtl="0" eaLnBrk="1" latinLnBrk="0" hangingPunct="1">
              <a:lnSpc>
                <a:spcPct val="100000"/>
              </a:lnSpc>
              <a:spcBef>
                <a:spcPts val="500"/>
              </a:spcBef>
              <a:buClr>
                <a:schemeClr val="accent2"/>
              </a:buClr>
              <a:buFont typeface="Arial"/>
              <a:buChar char="•"/>
              <a:defRPr sz="1800" b="0" i="0" kern="1200">
                <a:solidFill>
                  <a:srgbClr val="0F2233"/>
                </a:solidFill>
                <a:latin typeface="Arial" charset="0"/>
                <a:ea typeface="Arial" charset="0"/>
                <a:cs typeface="Arial" charset="0"/>
              </a:defRPr>
            </a:lvl2pPr>
            <a:lvl3pPr marL="1143000" indent="-228600" algn="l" defTabSz="914400" rtl="0" eaLnBrk="1" latinLnBrk="0" hangingPunct="1">
              <a:lnSpc>
                <a:spcPct val="100000"/>
              </a:lnSpc>
              <a:spcBef>
                <a:spcPts val="500"/>
              </a:spcBef>
              <a:buClr>
                <a:schemeClr val="accent2"/>
              </a:buClr>
              <a:buFont typeface="Arial"/>
              <a:buChar char="•"/>
              <a:defRPr sz="1600" b="0" i="0" kern="1200">
                <a:solidFill>
                  <a:srgbClr val="0F2233"/>
                </a:solidFill>
                <a:latin typeface="Arial" charset="0"/>
                <a:ea typeface="Arial" charset="0"/>
                <a:cs typeface="Arial" charset="0"/>
              </a:defRPr>
            </a:lvl3pPr>
            <a:lvl4pPr marL="1600200" indent="-228600" algn="l" defTabSz="914400" rtl="0" eaLnBrk="1" latinLnBrk="0" hangingPunct="1">
              <a:lnSpc>
                <a:spcPct val="100000"/>
              </a:lnSpc>
              <a:spcBef>
                <a:spcPts val="500"/>
              </a:spcBef>
              <a:buClr>
                <a:schemeClr val="accent2"/>
              </a:buClr>
              <a:buFont typeface="Arial"/>
              <a:buChar char="•"/>
              <a:defRPr sz="1400" b="0" i="0" kern="1200">
                <a:solidFill>
                  <a:srgbClr val="0F2233"/>
                </a:solidFill>
                <a:latin typeface="Arial" charset="0"/>
                <a:ea typeface="Arial" charset="0"/>
                <a:cs typeface="Arial" charset="0"/>
              </a:defRPr>
            </a:lvl4pPr>
            <a:lvl5pPr marL="2057400" indent="-228600" algn="l" defTabSz="914400" rtl="0" eaLnBrk="1" latinLnBrk="0" hangingPunct="1">
              <a:lnSpc>
                <a:spcPct val="100000"/>
              </a:lnSpc>
              <a:spcBef>
                <a:spcPts val="500"/>
              </a:spcBef>
              <a:buClr>
                <a:schemeClr val="accent2"/>
              </a:buClr>
              <a:buFont typeface="Arial"/>
              <a:buChar char="•"/>
              <a:defRPr sz="1400" b="0" i="0" kern="1200">
                <a:solidFill>
                  <a:srgbClr val="0F2233"/>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412750" indent="-285750">
              <a:spcBef>
                <a:spcPts val="0"/>
              </a:spcBef>
              <a:buSzPts val="1600"/>
              <a:buFont typeface="Wingdings" pitchFamily="2" charset="2"/>
              <a:buChar char="§"/>
            </a:pPr>
            <a:r>
              <a:rPr lang="en-US" sz="1600" dirty="0"/>
              <a:t>Prepare the Application by adding a </a:t>
            </a:r>
            <a:r>
              <a:rPr lang="en-US" sz="1600" dirty="0" err="1"/>
              <a:t>secrets.yaml</a:t>
            </a:r>
            <a:r>
              <a:rPr lang="en-US" sz="1600" dirty="0"/>
              <a:t> file with references to the secrets your application needs.</a:t>
            </a:r>
          </a:p>
          <a:p>
            <a:pPr marL="412750" indent="-285750">
              <a:spcBef>
                <a:spcPts val="0"/>
              </a:spcBef>
              <a:buSzPts val="1600"/>
              <a:buFont typeface="Wingdings" pitchFamily="2" charset="2"/>
              <a:buChar char="§"/>
            </a:pPr>
            <a:r>
              <a:rPr lang="en-US" sz="1600" dirty="0"/>
              <a:t>Create a service instance in the space where you intend to deploy the application.</a:t>
            </a:r>
          </a:p>
          <a:p>
            <a:pPr marL="412750" indent="-285750">
              <a:spcBef>
                <a:spcPts val="0"/>
              </a:spcBef>
              <a:buSzPts val="1600"/>
              <a:buFont typeface="Wingdings" pitchFamily="2" charset="2"/>
              <a:buChar char="§"/>
            </a:pPr>
            <a:r>
              <a:rPr lang="en-US" sz="1600" dirty="0"/>
              <a:t>Add the instance name to your application manifest (if you are using manifest)</a:t>
            </a:r>
          </a:p>
          <a:p>
            <a:pPr marL="412750" indent="-285750">
              <a:spcBef>
                <a:spcPts val="0"/>
              </a:spcBef>
              <a:buSzPts val="1600"/>
              <a:buFont typeface="Wingdings" pitchFamily="2" charset="2"/>
              <a:buChar char="§"/>
            </a:pPr>
            <a:r>
              <a:rPr lang="en-US" sz="1600" dirty="0"/>
              <a:t>Push the application without starting it</a:t>
            </a:r>
          </a:p>
          <a:p>
            <a:pPr marL="412750" indent="-285750">
              <a:spcBef>
                <a:spcPts val="0"/>
              </a:spcBef>
              <a:buSzPts val="1600"/>
              <a:buFont typeface="Wingdings" pitchFamily="2" charset="2"/>
              <a:buChar char="§"/>
            </a:pPr>
            <a:r>
              <a:rPr lang="en-US" sz="1600" dirty="0"/>
              <a:t>Update </a:t>
            </a:r>
            <a:r>
              <a:rPr lang="en-US" sz="1600" dirty="0" err="1"/>
              <a:t>Conjur</a:t>
            </a:r>
            <a:r>
              <a:rPr lang="en-US" sz="1600" dirty="0"/>
              <a:t> policy grants with binding id for your application</a:t>
            </a:r>
          </a:p>
          <a:p>
            <a:pPr marL="412750" indent="-285750">
              <a:spcBef>
                <a:spcPts val="0"/>
              </a:spcBef>
              <a:buSzPts val="1600"/>
              <a:buFont typeface="Wingdings" pitchFamily="2" charset="2"/>
              <a:buChar char="§"/>
            </a:pPr>
            <a:r>
              <a:rPr lang="en-US" sz="1600" dirty="0"/>
              <a:t>Restage the application</a:t>
            </a:r>
          </a:p>
        </p:txBody>
      </p:sp>
      <p:sp>
        <p:nvSpPr>
          <p:cNvPr id="6" name="TextBox 5">
            <a:extLst>
              <a:ext uri="{FF2B5EF4-FFF2-40B4-BE49-F238E27FC236}">
                <a16:creationId xmlns:a16="http://schemas.microsoft.com/office/drawing/2014/main" id="{C8A7DD19-7264-D545-ABBF-48F61DE98945}"/>
              </a:ext>
            </a:extLst>
          </p:cNvPr>
          <p:cNvSpPr txBox="1"/>
          <p:nvPr/>
        </p:nvSpPr>
        <p:spPr>
          <a:xfrm>
            <a:off x="4864607" y="5089191"/>
            <a:ext cx="5808917" cy="365760"/>
          </a:xfrm>
          <a:prstGeom prst="rect">
            <a:avLst/>
          </a:prstGeom>
          <a:ln>
            <a:noFill/>
          </a:ln>
        </p:spPr>
        <p:style>
          <a:lnRef idx="2">
            <a:schemeClr val="dk1"/>
          </a:lnRef>
          <a:fillRef idx="1">
            <a:schemeClr val="lt1"/>
          </a:fillRef>
          <a:effectRef idx="0">
            <a:schemeClr val="dk1"/>
          </a:effectRef>
          <a:fontRef idx="minor">
            <a:schemeClr val="dk1"/>
          </a:fontRef>
        </p:style>
        <p:txBody>
          <a:bodyPr wrap="square" rtlCol="0">
            <a:noAutofit/>
          </a:bodyPr>
          <a:lstStyle/>
          <a:p>
            <a:r>
              <a:rPr lang="en-US" dirty="0">
                <a:hlinkClick r:id="rId3"/>
              </a:rPr>
              <a:t>Using CyberArk Conjur Service Broker</a:t>
            </a:r>
            <a:endParaRPr lang="en-US" dirty="0"/>
          </a:p>
        </p:txBody>
      </p:sp>
    </p:spTree>
    <p:extLst>
      <p:ext uri="{BB962C8B-B14F-4D97-AF65-F5344CB8AC3E}">
        <p14:creationId xmlns:p14="http://schemas.microsoft.com/office/powerpoint/2010/main" val="19372415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3" name="Rectangle 2"/>
          <p:cNvSpPr/>
          <p:nvPr/>
        </p:nvSpPr>
        <p:spPr>
          <a:xfrm>
            <a:off x="4821854" y="1887425"/>
            <a:ext cx="5661549" cy="1066334"/>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algn="ctr"/>
            <a:endParaRPr lang="en-US" sz="1400" b="0" i="0" dirty="0">
              <a:solidFill>
                <a:schemeClr val="bg1"/>
              </a:solidFill>
              <a:ea typeface="Proxima Nova" charset="0"/>
              <a:cs typeface="Proxima Nova" charset="0"/>
            </a:endParaRPr>
          </a:p>
        </p:txBody>
      </p:sp>
      <p:sp>
        <p:nvSpPr>
          <p:cNvPr id="119" name="Shape 119"/>
          <p:cNvSpPr txBox="1">
            <a:spLocks noGrp="1"/>
          </p:cNvSpPr>
          <p:nvPr>
            <p:ph type="title"/>
          </p:nvPr>
        </p:nvSpPr>
        <p:spPr>
          <a:xfrm>
            <a:off x="609600" y="0"/>
            <a:ext cx="10972800" cy="996300"/>
          </a:xfrm>
          <a:prstGeom prst="rect">
            <a:avLst/>
          </a:prstGeom>
          <a:noFill/>
          <a:ln>
            <a:noFill/>
          </a:ln>
        </p:spPr>
        <p:txBody>
          <a:bodyPr wrap="square" lIns="91425" tIns="45700" rIns="91425" bIns="45700" anchor="ctr" anchorCtr="0">
            <a:noAutofit/>
          </a:bodyPr>
          <a:lstStyle/>
          <a:p>
            <a:r>
              <a:rPr lang="en-US" dirty="0"/>
              <a:t>Under The Hood</a:t>
            </a:r>
            <a:endParaRPr sz="2800" b="1" i="0" u="none" strike="noStrike" cap="none" dirty="0">
              <a:solidFill>
                <a:schemeClr val="accent1"/>
              </a:solidFill>
              <a:latin typeface="Arial"/>
              <a:ea typeface="Arial"/>
              <a:cs typeface="Arial"/>
              <a:sym typeface="Arial"/>
            </a:endParaRPr>
          </a:p>
        </p:txBody>
      </p:sp>
      <p:sp>
        <p:nvSpPr>
          <p:cNvPr id="2" name="Rectangle 1">
            <a:extLst>
              <a:ext uri="{FF2B5EF4-FFF2-40B4-BE49-F238E27FC236}">
                <a16:creationId xmlns:a16="http://schemas.microsoft.com/office/drawing/2014/main" id="{22C072C6-A67D-AB41-B90B-E27978E4034C}"/>
              </a:ext>
            </a:extLst>
          </p:cNvPr>
          <p:cNvSpPr/>
          <p:nvPr/>
        </p:nvSpPr>
        <p:spPr>
          <a:xfrm>
            <a:off x="937174" y="2047809"/>
            <a:ext cx="2443162" cy="32596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4" name="Rectangle 3">
            <a:extLst>
              <a:ext uri="{FF2B5EF4-FFF2-40B4-BE49-F238E27FC236}">
                <a16:creationId xmlns:a16="http://schemas.microsoft.com/office/drawing/2014/main" id="{3ADA8725-305D-5F45-A40B-396F2431FF85}"/>
              </a:ext>
            </a:extLst>
          </p:cNvPr>
          <p:cNvSpPr/>
          <p:nvPr/>
        </p:nvSpPr>
        <p:spPr>
          <a:xfrm>
            <a:off x="4686312" y="1476971"/>
            <a:ext cx="6172200" cy="383053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5" name="Shape 159">
            <a:extLst>
              <a:ext uri="{FF2B5EF4-FFF2-40B4-BE49-F238E27FC236}">
                <a16:creationId xmlns:a16="http://schemas.microsoft.com/office/drawing/2014/main" id="{BDF5E22A-BCF9-D44B-9E16-49CB2B344B16}"/>
              </a:ext>
            </a:extLst>
          </p:cNvPr>
          <p:cNvSpPr txBox="1">
            <a:spLocks noGrp="1"/>
          </p:cNvSpPr>
          <p:nvPr>
            <p:ph type="body" idx="1"/>
          </p:nvPr>
        </p:nvSpPr>
        <p:spPr>
          <a:xfrm>
            <a:off x="4683069" y="1499512"/>
            <a:ext cx="4191900" cy="387913"/>
          </a:xfrm>
          <a:prstGeom prst="rect">
            <a:avLst/>
          </a:prstGeom>
          <a:noFill/>
          <a:ln>
            <a:noFill/>
          </a:ln>
        </p:spPr>
        <p:txBody>
          <a:bodyPr wrap="square" lIns="91425" tIns="45700" rIns="91425" bIns="45700" anchor="t" anchorCtr="0">
            <a:noAutofit/>
          </a:bodyPr>
          <a:lstStyle/>
          <a:p>
            <a:pPr marL="127000" marR="0" lvl="0" indent="0" algn="l" rtl="0">
              <a:lnSpc>
                <a:spcPct val="100000"/>
              </a:lnSpc>
              <a:spcBef>
                <a:spcPts val="0"/>
              </a:spcBef>
              <a:spcAft>
                <a:spcPts val="0"/>
              </a:spcAft>
              <a:buSzPts val="1600"/>
              <a:buNone/>
            </a:pPr>
            <a:r>
              <a:rPr lang="en-US" sz="1600" dirty="0"/>
              <a:t>Pivotal Cloud Foundry</a:t>
            </a:r>
            <a:endParaRPr sz="1600" dirty="0"/>
          </a:p>
        </p:txBody>
      </p:sp>
      <p:sp>
        <p:nvSpPr>
          <p:cNvPr id="6" name="Rectangle 5">
            <a:extLst>
              <a:ext uri="{FF2B5EF4-FFF2-40B4-BE49-F238E27FC236}">
                <a16:creationId xmlns:a16="http://schemas.microsoft.com/office/drawing/2014/main" id="{B261698E-50F1-5D4B-9929-0C75A6528555}"/>
              </a:ext>
            </a:extLst>
          </p:cNvPr>
          <p:cNvSpPr/>
          <p:nvPr/>
        </p:nvSpPr>
        <p:spPr>
          <a:xfrm>
            <a:off x="4911555" y="2233547"/>
            <a:ext cx="2660831" cy="6450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7" name="Rectangle 6">
            <a:extLst>
              <a:ext uri="{FF2B5EF4-FFF2-40B4-BE49-F238E27FC236}">
                <a16:creationId xmlns:a16="http://schemas.microsoft.com/office/drawing/2014/main" id="{3944FFCA-D10D-0149-8712-4E95B20D1E1F}"/>
              </a:ext>
            </a:extLst>
          </p:cNvPr>
          <p:cNvSpPr/>
          <p:nvPr/>
        </p:nvSpPr>
        <p:spPr>
          <a:xfrm>
            <a:off x="7702379" y="2233546"/>
            <a:ext cx="2660831" cy="6450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8" name="Rectangle 7">
            <a:extLst>
              <a:ext uri="{FF2B5EF4-FFF2-40B4-BE49-F238E27FC236}">
                <a16:creationId xmlns:a16="http://schemas.microsoft.com/office/drawing/2014/main" id="{71D65E66-2018-A949-80EC-AAC437DDE116}"/>
              </a:ext>
            </a:extLst>
          </p:cNvPr>
          <p:cNvSpPr/>
          <p:nvPr/>
        </p:nvSpPr>
        <p:spPr>
          <a:xfrm>
            <a:off x="4911555" y="3407270"/>
            <a:ext cx="2660831" cy="97155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9" name="Rectangle 8">
            <a:extLst>
              <a:ext uri="{FF2B5EF4-FFF2-40B4-BE49-F238E27FC236}">
                <a16:creationId xmlns:a16="http://schemas.microsoft.com/office/drawing/2014/main" id="{88923916-1AFA-134B-98B5-06422584A95C}"/>
              </a:ext>
            </a:extLst>
          </p:cNvPr>
          <p:cNvSpPr/>
          <p:nvPr/>
        </p:nvSpPr>
        <p:spPr>
          <a:xfrm>
            <a:off x="4911555" y="4350243"/>
            <a:ext cx="2660831" cy="58186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cxnSp>
        <p:nvCxnSpPr>
          <p:cNvPr id="12" name="Straight Arrow Connector 11">
            <a:extLst>
              <a:ext uri="{FF2B5EF4-FFF2-40B4-BE49-F238E27FC236}">
                <a16:creationId xmlns:a16="http://schemas.microsoft.com/office/drawing/2014/main" id="{294768DF-1B23-FF44-BA27-02A7A6F26636}"/>
              </a:ext>
            </a:extLst>
          </p:cNvPr>
          <p:cNvCxnSpPr>
            <a:cxnSpLocks/>
          </p:cNvCxnSpPr>
          <p:nvPr/>
        </p:nvCxnSpPr>
        <p:spPr>
          <a:xfrm flipH="1">
            <a:off x="3380336" y="2435716"/>
            <a:ext cx="1524077" cy="0"/>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404A354A-359D-0646-AD44-694854B3219C}"/>
              </a:ext>
            </a:extLst>
          </p:cNvPr>
          <p:cNvCxnSpPr>
            <a:cxnSpLocks/>
          </p:cNvCxnSpPr>
          <p:nvPr/>
        </p:nvCxnSpPr>
        <p:spPr>
          <a:xfrm>
            <a:off x="3316400" y="2730984"/>
            <a:ext cx="1588012" cy="0"/>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279016AB-C987-1546-A7C2-A983CD4A2D61}"/>
              </a:ext>
            </a:extLst>
          </p:cNvPr>
          <p:cNvCxnSpPr>
            <a:cxnSpLocks/>
          </p:cNvCxnSpPr>
          <p:nvPr/>
        </p:nvCxnSpPr>
        <p:spPr>
          <a:xfrm flipH="1">
            <a:off x="3387478" y="4502641"/>
            <a:ext cx="1524077" cy="0"/>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F38FF8A-9198-AD46-A14B-C671AD62B1EE}"/>
              </a:ext>
            </a:extLst>
          </p:cNvPr>
          <p:cNvCxnSpPr>
            <a:cxnSpLocks/>
          </p:cNvCxnSpPr>
          <p:nvPr/>
        </p:nvCxnSpPr>
        <p:spPr>
          <a:xfrm>
            <a:off x="3323542" y="4797909"/>
            <a:ext cx="1588012" cy="0"/>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CBABB383-C837-D643-AFC0-C4C0D871B894}"/>
              </a:ext>
            </a:extLst>
          </p:cNvPr>
          <p:cNvCxnSpPr>
            <a:cxnSpLocks/>
          </p:cNvCxnSpPr>
          <p:nvPr/>
        </p:nvCxnSpPr>
        <p:spPr>
          <a:xfrm flipH="1">
            <a:off x="5759562" y="2702415"/>
            <a:ext cx="1" cy="719142"/>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A2066760-D780-6049-8A6E-700347CB013E}"/>
              </a:ext>
            </a:extLst>
          </p:cNvPr>
          <p:cNvCxnSpPr>
            <a:cxnSpLocks/>
          </p:cNvCxnSpPr>
          <p:nvPr/>
        </p:nvCxnSpPr>
        <p:spPr>
          <a:xfrm flipV="1">
            <a:off x="6434503" y="2817796"/>
            <a:ext cx="1" cy="603761"/>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2AB4C4E8-A6DA-EC4F-8E80-539AC11B6EC9}"/>
              </a:ext>
            </a:extLst>
          </p:cNvPr>
          <p:cNvCxnSpPr>
            <a:cxnSpLocks/>
          </p:cNvCxnSpPr>
          <p:nvPr/>
        </p:nvCxnSpPr>
        <p:spPr>
          <a:xfrm flipH="1">
            <a:off x="7622393" y="4641176"/>
            <a:ext cx="1524077" cy="0"/>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8096A773-BA20-9640-A3EC-360DB81EB64B}"/>
              </a:ext>
            </a:extLst>
          </p:cNvPr>
          <p:cNvCxnSpPr>
            <a:cxnSpLocks/>
          </p:cNvCxnSpPr>
          <p:nvPr/>
        </p:nvCxnSpPr>
        <p:spPr>
          <a:xfrm>
            <a:off x="9160757" y="2878632"/>
            <a:ext cx="0" cy="1762544"/>
          </a:xfrm>
          <a:prstGeom prst="line">
            <a:avLst/>
          </a:prstGeom>
          <a:ln w="47625"/>
        </p:spPr>
        <p:style>
          <a:lnRef idx="1">
            <a:schemeClr val="accent1"/>
          </a:lnRef>
          <a:fillRef idx="0">
            <a:schemeClr val="accent1"/>
          </a:fillRef>
          <a:effectRef idx="0">
            <a:schemeClr val="accent1"/>
          </a:effectRef>
          <a:fontRef idx="minor">
            <a:schemeClr val="tx1"/>
          </a:fontRef>
        </p:style>
      </p:cxnSp>
      <p:sp>
        <p:nvSpPr>
          <p:cNvPr id="32" name="Shape 159">
            <a:extLst>
              <a:ext uri="{FF2B5EF4-FFF2-40B4-BE49-F238E27FC236}">
                <a16:creationId xmlns:a16="http://schemas.microsoft.com/office/drawing/2014/main" id="{900C1CC7-346F-A243-B580-DBF6766FBEE9}"/>
              </a:ext>
            </a:extLst>
          </p:cNvPr>
          <p:cNvSpPr txBox="1">
            <a:spLocks/>
          </p:cNvSpPr>
          <p:nvPr/>
        </p:nvSpPr>
        <p:spPr>
          <a:xfrm>
            <a:off x="1064693" y="3357490"/>
            <a:ext cx="4191900" cy="387913"/>
          </a:xfrm>
          <a:prstGeom prst="rect">
            <a:avLst/>
          </a:prstGeom>
          <a:noFill/>
          <a:ln>
            <a:noFill/>
          </a:ln>
        </p:spPr>
        <p:txBody>
          <a:bodyPr wrap="square" lIns="91425" tIns="45700" rIns="91425" bIns="45700"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950"/>
              </a:spcBef>
              <a:spcAft>
                <a:spcPts val="0"/>
              </a:spcAft>
              <a:buClr>
                <a:schemeClr val="accent1"/>
              </a:buClr>
              <a:buSzPts val="2400"/>
              <a:buFont typeface="Merriweather Sans"/>
              <a:buChar char="▪"/>
              <a:defRPr sz="2400" b="0" i="0" u="none" strike="noStrike" cap="none">
                <a:solidFill>
                  <a:srgbClr val="000000"/>
                </a:solidFill>
                <a:latin typeface="Arial"/>
                <a:ea typeface="Arial"/>
                <a:cs typeface="Arial"/>
                <a:sym typeface="Arial"/>
              </a:defRPr>
            </a:lvl1pPr>
            <a:lvl2pPr marL="914400" marR="0" lvl="1" indent="-304800" algn="l" rtl="0">
              <a:lnSpc>
                <a:spcPct val="100000"/>
              </a:lnSpc>
              <a:spcBef>
                <a:spcPts val="450"/>
              </a:spcBef>
              <a:spcAft>
                <a:spcPts val="0"/>
              </a:spcAft>
              <a:buClr>
                <a:schemeClr val="accent1"/>
              </a:buClr>
              <a:buSzPts val="1200"/>
              <a:buFont typeface="Merriweather Sans"/>
              <a:buChar char="￭"/>
              <a:defRPr sz="2000" b="0" i="0" u="none" strike="noStrike" cap="none">
                <a:solidFill>
                  <a:srgbClr val="000000"/>
                </a:solidFill>
                <a:latin typeface="Arial"/>
                <a:ea typeface="Arial"/>
                <a:cs typeface="Arial"/>
                <a:sym typeface="Arial"/>
              </a:defRPr>
            </a:lvl2pPr>
            <a:lvl3pPr marL="1371600" marR="0" lvl="2" indent="-342900" algn="l" rtl="0">
              <a:lnSpc>
                <a:spcPct val="100000"/>
              </a:lnSpc>
              <a:spcBef>
                <a:spcPts val="450"/>
              </a:spcBef>
              <a:spcAft>
                <a:spcPts val="0"/>
              </a:spcAft>
              <a:buClr>
                <a:schemeClr val="accent1"/>
              </a:buClr>
              <a:buSzPts val="1800"/>
              <a:buFont typeface="Arial"/>
              <a:buChar char="•"/>
              <a:defRPr sz="1800" b="0" i="0" u="none" strike="noStrike" cap="none">
                <a:solidFill>
                  <a:srgbClr val="000000"/>
                </a:solidFill>
                <a:latin typeface="Arial"/>
                <a:ea typeface="Arial"/>
                <a:cs typeface="Arial"/>
                <a:sym typeface="Arial"/>
              </a:defRPr>
            </a:lvl3pPr>
            <a:lvl4pPr marL="1828800" marR="0" lvl="3" indent="-317500" algn="l" rtl="0">
              <a:lnSpc>
                <a:spcPct val="100000"/>
              </a:lnSpc>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17500" algn="l" rtl="0">
              <a:lnSpc>
                <a:spcPct val="100000"/>
              </a:lnSpc>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pPr marL="127000" indent="0">
              <a:spcBef>
                <a:spcPts val="0"/>
              </a:spcBef>
              <a:buClr>
                <a:srgbClr val="4C4D4C"/>
              </a:buClr>
              <a:buSzPts val="1600"/>
              <a:buFont typeface="Merriweather Sans"/>
              <a:buNone/>
            </a:pPr>
            <a:r>
              <a:rPr lang="en-US" sz="1600" kern="0" dirty="0">
                <a:solidFill>
                  <a:srgbClr val="FFFFFF"/>
                </a:solidFill>
              </a:rPr>
              <a:t>CyberArk-</a:t>
            </a:r>
            <a:r>
              <a:rPr lang="en-US" sz="1600" kern="0" dirty="0" err="1">
                <a:solidFill>
                  <a:srgbClr val="FFFFFF"/>
                </a:solidFill>
              </a:rPr>
              <a:t>Conjur</a:t>
            </a:r>
            <a:endParaRPr lang="en-US" sz="1600" kern="0" dirty="0">
              <a:solidFill>
                <a:srgbClr val="FFFFFF"/>
              </a:solidFill>
            </a:endParaRPr>
          </a:p>
          <a:p>
            <a:pPr marL="127000" indent="0">
              <a:spcBef>
                <a:spcPts val="0"/>
              </a:spcBef>
              <a:buClr>
                <a:srgbClr val="4C4D4C"/>
              </a:buClr>
              <a:buSzPts val="1600"/>
              <a:buFont typeface="Merriweather Sans"/>
              <a:buNone/>
            </a:pPr>
            <a:r>
              <a:rPr lang="en-US" sz="1600" kern="0" dirty="0">
                <a:solidFill>
                  <a:srgbClr val="FFFFFF"/>
                </a:solidFill>
              </a:rPr>
              <a:t>Follower Instance</a:t>
            </a:r>
          </a:p>
        </p:txBody>
      </p:sp>
      <p:sp>
        <p:nvSpPr>
          <p:cNvPr id="33" name="Shape 159">
            <a:extLst>
              <a:ext uri="{FF2B5EF4-FFF2-40B4-BE49-F238E27FC236}">
                <a16:creationId xmlns:a16="http://schemas.microsoft.com/office/drawing/2014/main" id="{F18519F5-72C9-7D42-AB78-352150C631E8}"/>
              </a:ext>
            </a:extLst>
          </p:cNvPr>
          <p:cNvSpPr txBox="1">
            <a:spLocks/>
          </p:cNvSpPr>
          <p:nvPr/>
        </p:nvSpPr>
        <p:spPr>
          <a:xfrm>
            <a:off x="5581060" y="3696468"/>
            <a:ext cx="1647472" cy="387913"/>
          </a:xfrm>
          <a:prstGeom prst="rect">
            <a:avLst/>
          </a:prstGeom>
          <a:noFill/>
          <a:ln>
            <a:noFill/>
          </a:ln>
        </p:spPr>
        <p:txBody>
          <a:bodyPr wrap="square" lIns="91425" tIns="45700" rIns="91425" bIns="45700"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950"/>
              </a:spcBef>
              <a:spcAft>
                <a:spcPts val="0"/>
              </a:spcAft>
              <a:buClr>
                <a:schemeClr val="accent1"/>
              </a:buClr>
              <a:buSzPts val="2400"/>
              <a:buFont typeface="Merriweather Sans"/>
              <a:buChar char="▪"/>
              <a:defRPr sz="2400" b="0" i="0" u="none" strike="noStrike" cap="none">
                <a:solidFill>
                  <a:srgbClr val="000000"/>
                </a:solidFill>
                <a:latin typeface="Arial"/>
                <a:ea typeface="Arial"/>
                <a:cs typeface="Arial"/>
                <a:sym typeface="Arial"/>
              </a:defRPr>
            </a:lvl1pPr>
            <a:lvl2pPr marL="914400" marR="0" lvl="1" indent="-304800" algn="l" rtl="0">
              <a:lnSpc>
                <a:spcPct val="100000"/>
              </a:lnSpc>
              <a:spcBef>
                <a:spcPts val="450"/>
              </a:spcBef>
              <a:spcAft>
                <a:spcPts val="0"/>
              </a:spcAft>
              <a:buClr>
                <a:schemeClr val="accent1"/>
              </a:buClr>
              <a:buSzPts val="1200"/>
              <a:buFont typeface="Merriweather Sans"/>
              <a:buChar char="￭"/>
              <a:defRPr sz="2000" b="0" i="0" u="none" strike="noStrike" cap="none">
                <a:solidFill>
                  <a:srgbClr val="000000"/>
                </a:solidFill>
                <a:latin typeface="Arial"/>
                <a:ea typeface="Arial"/>
                <a:cs typeface="Arial"/>
                <a:sym typeface="Arial"/>
              </a:defRPr>
            </a:lvl2pPr>
            <a:lvl3pPr marL="1371600" marR="0" lvl="2" indent="-342900" algn="l" rtl="0">
              <a:lnSpc>
                <a:spcPct val="100000"/>
              </a:lnSpc>
              <a:spcBef>
                <a:spcPts val="450"/>
              </a:spcBef>
              <a:spcAft>
                <a:spcPts val="0"/>
              </a:spcAft>
              <a:buClr>
                <a:schemeClr val="accent1"/>
              </a:buClr>
              <a:buSzPts val="1800"/>
              <a:buFont typeface="Arial"/>
              <a:buChar char="•"/>
              <a:defRPr sz="1800" b="0" i="0" u="none" strike="noStrike" cap="none">
                <a:solidFill>
                  <a:srgbClr val="000000"/>
                </a:solidFill>
                <a:latin typeface="Arial"/>
                <a:ea typeface="Arial"/>
                <a:cs typeface="Arial"/>
                <a:sym typeface="Arial"/>
              </a:defRPr>
            </a:lvl3pPr>
            <a:lvl4pPr marL="1828800" marR="0" lvl="3" indent="-317500" algn="l" rtl="0">
              <a:lnSpc>
                <a:spcPct val="100000"/>
              </a:lnSpc>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17500" algn="l" rtl="0">
              <a:lnSpc>
                <a:spcPct val="100000"/>
              </a:lnSpc>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pPr marL="127000" indent="0">
              <a:spcBef>
                <a:spcPts val="0"/>
              </a:spcBef>
              <a:buClr>
                <a:srgbClr val="4C4D4C"/>
              </a:buClr>
              <a:buSzPts val="1600"/>
              <a:buFont typeface="Merriweather Sans"/>
              <a:buNone/>
            </a:pPr>
            <a:r>
              <a:rPr lang="en-US" sz="1600" kern="0" dirty="0">
                <a:solidFill>
                  <a:srgbClr val="FFFFFF"/>
                </a:solidFill>
              </a:rPr>
              <a:t>Application </a:t>
            </a:r>
          </a:p>
        </p:txBody>
      </p:sp>
      <p:sp>
        <p:nvSpPr>
          <p:cNvPr id="34" name="Shape 159">
            <a:extLst>
              <a:ext uri="{FF2B5EF4-FFF2-40B4-BE49-F238E27FC236}">
                <a16:creationId xmlns:a16="http://schemas.microsoft.com/office/drawing/2014/main" id="{92BD5C99-588A-B74B-B937-EDC752BF5B93}"/>
              </a:ext>
            </a:extLst>
          </p:cNvPr>
          <p:cNvSpPr txBox="1">
            <a:spLocks/>
          </p:cNvSpPr>
          <p:nvPr/>
        </p:nvSpPr>
        <p:spPr>
          <a:xfrm>
            <a:off x="5200666" y="4435027"/>
            <a:ext cx="2107306" cy="387913"/>
          </a:xfrm>
          <a:prstGeom prst="rect">
            <a:avLst/>
          </a:prstGeom>
          <a:noFill/>
          <a:ln>
            <a:noFill/>
          </a:ln>
        </p:spPr>
        <p:txBody>
          <a:bodyPr wrap="square" lIns="91425" tIns="45700" rIns="91425" bIns="45700"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950"/>
              </a:spcBef>
              <a:spcAft>
                <a:spcPts val="0"/>
              </a:spcAft>
              <a:buClr>
                <a:schemeClr val="accent1"/>
              </a:buClr>
              <a:buSzPts val="2400"/>
              <a:buFont typeface="Merriweather Sans"/>
              <a:buChar char="▪"/>
              <a:defRPr sz="2400" b="0" i="0" u="none" strike="noStrike" cap="none">
                <a:solidFill>
                  <a:srgbClr val="000000"/>
                </a:solidFill>
                <a:latin typeface="Arial"/>
                <a:ea typeface="Arial"/>
                <a:cs typeface="Arial"/>
                <a:sym typeface="Arial"/>
              </a:defRPr>
            </a:lvl1pPr>
            <a:lvl2pPr marL="914400" marR="0" lvl="1" indent="-304800" algn="l" rtl="0">
              <a:lnSpc>
                <a:spcPct val="100000"/>
              </a:lnSpc>
              <a:spcBef>
                <a:spcPts val="450"/>
              </a:spcBef>
              <a:spcAft>
                <a:spcPts val="0"/>
              </a:spcAft>
              <a:buClr>
                <a:schemeClr val="accent1"/>
              </a:buClr>
              <a:buSzPts val="1200"/>
              <a:buFont typeface="Merriweather Sans"/>
              <a:buChar char="￭"/>
              <a:defRPr sz="2000" b="0" i="0" u="none" strike="noStrike" cap="none">
                <a:solidFill>
                  <a:srgbClr val="000000"/>
                </a:solidFill>
                <a:latin typeface="Arial"/>
                <a:ea typeface="Arial"/>
                <a:cs typeface="Arial"/>
                <a:sym typeface="Arial"/>
              </a:defRPr>
            </a:lvl2pPr>
            <a:lvl3pPr marL="1371600" marR="0" lvl="2" indent="-342900" algn="l" rtl="0">
              <a:lnSpc>
                <a:spcPct val="100000"/>
              </a:lnSpc>
              <a:spcBef>
                <a:spcPts val="450"/>
              </a:spcBef>
              <a:spcAft>
                <a:spcPts val="0"/>
              </a:spcAft>
              <a:buClr>
                <a:schemeClr val="accent1"/>
              </a:buClr>
              <a:buSzPts val="1800"/>
              <a:buFont typeface="Arial"/>
              <a:buChar char="•"/>
              <a:defRPr sz="1800" b="0" i="0" u="none" strike="noStrike" cap="none">
                <a:solidFill>
                  <a:srgbClr val="000000"/>
                </a:solidFill>
                <a:latin typeface="Arial"/>
                <a:ea typeface="Arial"/>
                <a:cs typeface="Arial"/>
                <a:sym typeface="Arial"/>
              </a:defRPr>
            </a:lvl3pPr>
            <a:lvl4pPr marL="1828800" marR="0" lvl="3" indent="-317500" algn="l" rtl="0">
              <a:lnSpc>
                <a:spcPct val="100000"/>
              </a:lnSpc>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17500" algn="l" rtl="0">
              <a:lnSpc>
                <a:spcPct val="100000"/>
              </a:lnSpc>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pPr marL="127000" indent="0">
              <a:spcBef>
                <a:spcPts val="0"/>
              </a:spcBef>
              <a:buClr>
                <a:srgbClr val="4C4D4C"/>
              </a:buClr>
              <a:buSzPts val="1600"/>
              <a:buFont typeface="Merriweather Sans"/>
              <a:buNone/>
            </a:pPr>
            <a:r>
              <a:rPr lang="en-US" sz="1600" kern="0" dirty="0">
                <a:solidFill>
                  <a:srgbClr val="FFFFFF"/>
                </a:solidFill>
              </a:rPr>
              <a:t>CyberArk Summon </a:t>
            </a:r>
          </a:p>
        </p:txBody>
      </p:sp>
      <p:sp>
        <p:nvSpPr>
          <p:cNvPr id="35" name="Shape 159">
            <a:extLst>
              <a:ext uri="{FF2B5EF4-FFF2-40B4-BE49-F238E27FC236}">
                <a16:creationId xmlns:a16="http://schemas.microsoft.com/office/drawing/2014/main" id="{6DC61163-8945-B048-821D-10CFF21B0251}"/>
              </a:ext>
            </a:extLst>
          </p:cNvPr>
          <p:cNvSpPr txBox="1">
            <a:spLocks/>
          </p:cNvSpPr>
          <p:nvPr/>
        </p:nvSpPr>
        <p:spPr>
          <a:xfrm>
            <a:off x="7892021" y="2376419"/>
            <a:ext cx="2294978" cy="387913"/>
          </a:xfrm>
          <a:prstGeom prst="rect">
            <a:avLst/>
          </a:prstGeom>
          <a:noFill/>
          <a:ln>
            <a:noFill/>
          </a:ln>
        </p:spPr>
        <p:txBody>
          <a:bodyPr wrap="square" lIns="91425" tIns="45700" rIns="91425" bIns="45700"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950"/>
              </a:spcBef>
              <a:spcAft>
                <a:spcPts val="0"/>
              </a:spcAft>
              <a:buClr>
                <a:schemeClr val="accent1"/>
              </a:buClr>
              <a:buSzPts val="2400"/>
              <a:buFont typeface="Merriweather Sans"/>
              <a:buChar char="▪"/>
              <a:defRPr sz="2400" b="0" i="0" u="none" strike="noStrike" cap="none">
                <a:solidFill>
                  <a:srgbClr val="000000"/>
                </a:solidFill>
                <a:latin typeface="Arial"/>
                <a:ea typeface="Arial"/>
                <a:cs typeface="Arial"/>
                <a:sym typeface="Arial"/>
              </a:defRPr>
            </a:lvl1pPr>
            <a:lvl2pPr marL="914400" marR="0" lvl="1" indent="-304800" algn="l" rtl="0">
              <a:lnSpc>
                <a:spcPct val="100000"/>
              </a:lnSpc>
              <a:spcBef>
                <a:spcPts val="450"/>
              </a:spcBef>
              <a:spcAft>
                <a:spcPts val="0"/>
              </a:spcAft>
              <a:buClr>
                <a:schemeClr val="accent1"/>
              </a:buClr>
              <a:buSzPts val="1200"/>
              <a:buFont typeface="Merriweather Sans"/>
              <a:buChar char="￭"/>
              <a:defRPr sz="2000" b="0" i="0" u="none" strike="noStrike" cap="none">
                <a:solidFill>
                  <a:srgbClr val="000000"/>
                </a:solidFill>
                <a:latin typeface="Arial"/>
                <a:ea typeface="Arial"/>
                <a:cs typeface="Arial"/>
                <a:sym typeface="Arial"/>
              </a:defRPr>
            </a:lvl2pPr>
            <a:lvl3pPr marL="1371600" marR="0" lvl="2" indent="-342900" algn="l" rtl="0">
              <a:lnSpc>
                <a:spcPct val="100000"/>
              </a:lnSpc>
              <a:spcBef>
                <a:spcPts val="450"/>
              </a:spcBef>
              <a:spcAft>
                <a:spcPts val="0"/>
              </a:spcAft>
              <a:buClr>
                <a:schemeClr val="accent1"/>
              </a:buClr>
              <a:buSzPts val="1800"/>
              <a:buFont typeface="Arial"/>
              <a:buChar char="•"/>
              <a:defRPr sz="1800" b="0" i="0" u="none" strike="noStrike" cap="none">
                <a:solidFill>
                  <a:srgbClr val="000000"/>
                </a:solidFill>
                <a:latin typeface="Arial"/>
                <a:ea typeface="Arial"/>
                <a:cs typeface="Arial"/>
                <a:sym typeface="Arial"/>
              </a:defRPr>
            </a:lvl3pPr>
            <a:lvl4pPr marL="1828800" marR="0" lvl="3" indent="-317500" algn="l" rtl="0">
              <a:lnSpc>
                <a:spcPct val="100000"/>
              </a:lnSpc>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17500" algn="l" rtl="0">
              <a:lnSpc>
                <a:spcPct val="100000"/>
              </a:lnSpc>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pPr marL="127000" indent="0">
              <a:spcBef>
                <a:spcPts val="0"/>
              </a:spcBef>
              <a:buClr>
                <a:srgbClr val="4C4D4C"/>
              </a:buClr>
              <a:buSzPts val="1600"/>
              <a:buFont typeface="Merriweather Sans"/>
              <a:buNone/>
            </a:pPr>
            <a:r>
              <a:rPr lang="en-US" sz="1600" kern="0" dirty="0">
                <a:solidFill>
                  <a:srgbClr val="FFFFFF"/>
                </a:solidFill>
              </a:rPr>
              <a:t>Summon </a:t>
            </a:r>
            <a:r>
              <a:rPr lang="en-US" sz="1600" kern="0" dirty="0" err="1">
                <a:solidFill>
                  <a:srgbClr val="FFFFFF"/>
                </a:solidFill>
              </a:rPr>
              <a:t>Buildpack</a:t>
            </a:r>
            <a:endParaRPr lang="en-US" sz="1600" kern="0" dirty="0">
              <a:solidFill>
                <a:srgbClr val="FFFFFF"/>
              </a:solidFill>
            </a:endParaRPr>
          </a:p>
        </p:txBody>
      </p:sp>
      <p:sp>
        <p:nvSpPr>
          <p:cNvPr id="36" name="Shape 159">
            <a:extLst>
              <a:ext uri="{FF2B5EF4-FFF2-40B4-BE49-F238E27FC236}">
                <a16:creationId xmlns:a16="http://schemas.microsoft.com/office/drawing/2014/main" id="{00C13FD8-58DA-684A-84B2-D3FA47F1A00D}"/>
              </a:ext>
            </a:extLst>
          </p:cNvPr>
          <p:cNvSpPr txBox="1">
            <a:spLocks/>
          </p:cNvSpPr>
          <p:nvPr/>
        </p:nvSpPr>
        <p:spPr>
          <a:xfrm>
            <a:off x="5176332" y="2273793"/>
            <a:ext cx="2107306" cy="387913"/>
          </a:xfrm>
          <a:prstGeom prst="rect">
            <a:avLst/>
          </a:prstGeom>
          <a:noFill/>
          <a:ln>
            <a:noFill/>
          </a:ln>
        </p:spPr>
        <p:txBody>
          <a:bodyPr wrap="square" lIns="91425" tIns="45700" rIns="91425" bIns="45700"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950"/>
              </a:spcBef>
              <a:spcAft>
                <a:spcPts val="0"/>
              </a:spcAft>
              <a:buClr>
                <a:schemeClr val="accent1"/>
              </a:buClr>
              <a:buSzPts val="2400"/>
              <a:buFont typeface="Merriweather Sans"/>
              <a:buChar char="▪"/>
              <a:defRPr sz="2400" b="0" i="0" u="none" strike="noStrike" cap="none">
                <a:solidFill>
                  <a:srgbClr val="000000"/>
                </a:solidFill>
                <a:latin typeface="Arial"/>
                <a:ea typeface="Arial"/>
                <a:cs typeface="Arial"/>
                <a:sym typeface="Arial"/>
              </a:defRPr>
            </a:lvl1pPr>
            <a:lvl2pPr marL="914400" marR="0" lvl="1" indent="-304800" algn="l" rtl="0">
              <a:lnSpc>
                <a:spcPct val="100000"/>
              </a:lnSpc>
              <a:spcBef>
                <a:spcPts val="450"/>
              </a:spcBef>
              <a:spcAft>
                <a:spcPts val="0"/>
              </a:spcAft>
              <a:buClr>
                <a:schemeClr val="accent1"/>
              </a:buClr>
              <a:buSzPts val="1200"/>
              <a:buFont typeface="Merriweather Sans"/>
              <a:buChar char="￭"/>
              <a:defRPr sz="2000" b="0" i="0" u="none" strike="noStrike" cap="none">
                <a:solidFill>
                  <a:srgbClr val="000000"/>
                </a:solidFill>
                <a:latin typeface="Arial"/>
                <a:ea typeface="Arial"/>
                <a:cs typeface="Arial"/>
                <a:sym typeface="Arial"/>
              </a:defRPr>
            </a:lvl2pPr>
            <a:lvl3pPr marL="1371600" marR="0" lvl="2" indent="-342900" algn="l" rtl="0">
              <a:lnSpc>
                <a:spcPct val="100000"/>
              </a:lnSpc>
              <a:spcBef>
                <a:spcPts val="450"/>
              </a:spcBef>
              <a:spcAft>
                <a:spcPts val="0"/>
              </a:spcAft>
              <a:buClr>
                <a:schemeClr val="accent1"/>
              </a:buClr>
              <a:buSzPts val="1800"/>
              <a:buFont typeface="Arial"/>
              <a:buChar char="•"/>
              <a:defRPr sz="1800" b="0" i="0" u="none" strike="noStrike" cap="none">
                <a:solidFill>
                  <a:srgbClr val="000000"/>
                </a:solidFill>
                <a:latin typeface="Arial"/>
                <a:ea typeface="Arial"/>
                <a:cs typeface="Arial"/>
                <a:sym typeface="Arial"/>
              </a:defRPr>
            </a:lvl3pPr>
            <a:lvl4pPr marL="1828800" marR="0" lvl="3" indent="-317500" algn="l" rtl="0">
              <a:lnSpc>
                <a:spcPct val="100000"/>
              </a:lnSpc>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17500" algn="l" rtl="0">
              <a:lnSpc>
                <a:spcPct val="100000"/>
              </a:lnSpc>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pPr marL="127000" indent="0">
              <a:spcBef>
                <a:spcPts val="0"/>
              </a:spcBef>
              <a:buClr>
                <a:srgbClr val="4C4D4C"/>
              </a:buClr>
              <a:buSzPts val="1600"/>
              <a:buFont typeface="Merriweather Sans"/>
              <a:buNone/>
            </a:pPr>
            <a:r>
              <a:rPr lang="en-US" sz="1600" kern="0" dirty="0">
                <a:solidFill>
                  <a:srgbClr val="FFFFFF"/>
                </a:solidFill>
              </a:rPr>
              <a:t>CyberArk-</a:t>
            </a:r>
            <a:r>
              <a:rPr lang="en-US" sz="1600" kern="0" dirty="0" err="1">
                <a:solidFill>
                  <a:srgbClr val="FFFFFF"/>
                </a:solidFill>
              </a:rPr>
              <a:t>Conjur</a:t>
            </a:r>
            <a:r>
              <a:rPr lang="en-US" sz="1600" kern="0" dirty="0">
                <a:solidFill>
                  <a:srgbClr val="FFFFFF"/>
                </a:solidFill>
              </a:rPr>
              <a:t> Service Broker</a:t>
            </a:r>
          </a:p>
        </p:txBody>
      </p:sp>
      <p:sp>
        <p:nvSpPr>
          <p:cNvPr id="37" name="Shape 159">
            <a:extLst>
              <a:ext uri="{FF2B5EF4-FFF2-40B4-BE49-F238E27FC236}">
                <a16:creationId xmlns:a16="http://schemas.microsoft.com/office/drawing/2014/main" id="{2BFE4911-94D6-5643-9546-992C08267508}"/>
              </a:ext>
            </a:extLst>
          </p:cNvPr>
          <p:cNvSpPr txBox="1">
            <a:spLocks/>
          </p:cNvSpPr>
          <p:nvPr/>
        </p:nvSpPr>
        <p:spPr>
          <a:xfrm>
            <a:off x="9103606" y="3501206"/>
            <a:ext cx="1652560" cy="387913"/>
          </a:xfrm>
          <a:prstGeom prst="rect">
            <a:avLst/>
          </a:prstGeom>
          <a:noFill/>
          <a:ln>
            <a:noFill/>
          </a:ln>
        </p:spPr>
        <p:txBody>
          <a:bodyPr wrap="square" lIns="91425" tIns="45700" rIns="91425" bIns="45700"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950"/>
              </a:spcBef>
              <a:spcAft>
                <a:spcPts val="0"/>
              </a:spcAft>
              <a:buClr>
                <a:schemeClr val="accent1"/>
              </a:buClr>
              <a:buSzPts val="2400"/>
              <a:buFont typeface="Merriweather Sans"/>
              <a:buChar char="▪"/>
              <a:defRPr sz="2400" b="0" i="0" u="none" strike="noStrike" cap="none">
                <a:solidFill>
                  <a:srgbClr val="000000"/>
                </a:solidFill>
                <a:latin typeface="Arial"/>
                <a:ea typeface="Arial"/>
                <a:cs typeface="Arial"/>
                <a:sym typeface="Arial"/>
              </a:defRPr>
            </a:lvl1pPr>
            <a:lvl2pPr marL="914400" marR="0" lvl="1" indent="-304800" algn="l" rtl="0">
              <a:lnSpc>
                <a:spcPct val="100000"/>
              </a:lnSpc>
              <a:spcBef>
                <a:spcPts val="450"/>
              </a:spcBef>
              <a:spcAft>
                <a:spcPts val="0"/>
              </a:spcAft>
              <a:buClr>
                <a:schemeClr val="accent1"/>
              </a:buClr>
              <a:buSzPts val="1200"/>
              <a:buFont typeface="Merriweather Sans"/>
              <a:buChar char="￭"/>
              <a:defRPr sz="2000" b="0" i="0" u="none" strike="noStrike" cap="none">
                <a:solidFill>
                  <a:srgbClr val="000000"/>
                </a:solidFill>
                <a:latin typeface="Arial"/>
                <a:ea typeface="Arial"/>
                <a:cs typeface="Arial"/>
                <a:sym typeface="Arial"/>
              </a:defRPr>
            </a:lvl2pPr>
            <a:lvl3pPr marL="1371600" marR="0" lvl="2" indent="-342900" algn="l" rtl="0">
              <a:lnSpc>
                <a:spcPct val="100000"/>
              </a:lnSpc>
              <a:spcBef>
                <a:spcPts val="450"/>
              </a:spcBef>
              <a:spcAft>
                <a:spcPts val="0"/>
              </a:spcAft>
              <a:buClr>
                <a:schemeClr val="accent1"/>
              </a:buClr>
              <a:buSzPts val="1800"/>
              <a:buFont typeface="Arial"/>
              <a:buChar char="•"/>
              <a:defRPr sz="1800" b="0" i="0" u="none" strike="noStrike" cap="none">
                <a:solidFill>
                  <a:srgbClr val="000000"/>
                </a:solidFill>
                <a:latin typeface="Arial"/>
                <a:ea typeface="Arial"/>
                <a:cs typeface="Arial"/>
                <a:sym typeface="Arial"/>
              </a:defRPr>
            </a:lvl3pPr>
            <a:lvl4pPr marL="1828800" marR="0" lvl="3" indent="-317500" algn="l" rtl="0">
              <a:lnSpc>
                <a:spcPct val="100000"/>
              </a:lnSpc>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17500" algn="l" rtl="0">
              <a:lnSpc>
                <a:spcPct val="100000"/>
              </a:lnSpc>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pPr marL="127000" indent="0">
              <a:spcBef>
                <a:spcPts val="0"/>
              </a:spcBef>
              <a:buClr>
                <a:srgbClr val="4C4D4C"/>
              </a:buClr>
              <a:buSzPts val="1600"/>
              <a:buFont typeface="Merriweather Sans"/>
              <a:buNone/>
            </a:pPr>
            <a:r>
              <a:rPr lang="en-US" sz="1000" kern="0" dirty="0"/>
              <a:t>2. When the application is started for the first time the </a:t>
            </a:r>
            <a:r>
              <a:rPr lang="en-US" sz="1000" kern="0" dirty="0" err="1"/>
              <a:t>Buildpack</a:t>
            </a:r>
            <a:r>
              <a:rPr lang="en-US" sz="1000" kern="0" dirty="0"/>
              <a:t> installs Summon </a:t>
            </a:r>
          </a:p>
        </p:txBody>
      </p:sp>
      <p:sp>
        <p:nvSpPr>
          <p:cNvPr id="39" name="Shape 159">
            <a:extLst>
              <a:ext uri="{FF2B5EF4-FFF2-40B4-BE49-F238E27FC236}">
                <a16:creationId xmlns:a16="http://schemas.microsoft.com/office/drawing/2014/main" id="{15233D96-8C14-BC4A-9841-114D9C650583}"/>
              </a:ext>
            </a:extLst>
          </p:cNvPr>
          <p:cNvSpPr txBox="1">
            <a:spLocks/>
          </p:cNvSpPr>
          <p:nvPr/>
        </p:nvSpPr>
        <p:spPr>
          <a:xfrm>
            <a:off x="6380983" y="2953758"/>
            <a:ext cx="1457130" cy="387913"/>
          </a:xfrm>
          <a:prstGeom prst="rect">
            <a:avLst/>
          </a:prstGeom>
          <a:noFill/>
          <a:ln>
            <a:noFill/>
          </a:ln>
        </p:spPr>
        <p:txBody>
          <a:bodyPr wrap="square" lIns="91425" tIns="45700" rIns="91425" bIns="45700"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950"/>
              </a:spcBef>
              <a:spcAft>
                <a:spcPts val="0"/>
              </a:spcAft>
              <a:buClr>
                <a:schemeClr val="accent1"/>
              </a:buClr>
              <a:buSzPts val="2400"/>
              <a:buFont typeface="Merriweather Sans"/>
              <a:buChar char="▪"/>
              <a:defRPr sz="2400" b="0" i="0" u="none" strike="noStrike" cap="none">
                <a:solidFill>
                  <a:srgbClr val="000000"/>
                </a:solidFill>
                <a:latin typeface="Arial"/>
                <a:ea typeface="Arial"/>
                <a:cs typeface="Arial"/>
                <a:sym typeface="Arial"/>
              </a:defRPr>
            </a:lvl1pPr>
            <a:lvl2pPr marL="914400" marR="0" lvl="1" indent="-304800" algn="l" rtl="0">
              <a:lnSpc>
                <a:spcPct val="100000"/>
              </a:lnSpc>
              <a:spcBef>
                <a:spcPts val="450"/>
              </a:spcBef>
              <a:spcAft>
                <a:spcPts val="0"/>
              </a:spcAft>
              <a:buClr>
                <a:schemeClr val="accent1"/>
              </a:buClr>
              <a:buSzPts val="1200"/>
              <a:buFont typeface="Merriweather Sans"/>
              <a:buChar char="￭"/>
              <a:defRPr sz="2000" b="0" i="0" u="none" strike="noStrike" cap="none">
                <a:solidFill>
                  <a:srgbClr val="000000"/>
                </a:solidFill>
                <a:latin typeface="Arial"/>
                <a:ea typeface="Arial"/>
                <a:cs typeface="Arial"/>
                <a:sym typeface="Arial"/>
              </a:defRPr>
            </a:lvl2pPr>
            <a:lvl3pPr marL="1371600" marR="0" lvl="2" indent="-342900" algn="l" rtl="0">
              <a:lnSpc>
                <a:spcPct val="100000"/>
              </a:lnSpc>
              <a:spcBef>
                <a:spcPts val="450"/>
              </a:spcBef>
              <a:spcAft>
                <a:spcPts val="0"/>
              </a:spcAft>
              <a:buClr>
                <a:schemeClr val="accent1"/>
              </a:buClr>
              <a:buSzPts val="1800"/>
              <a:buFont typeface="Arial"/>
              <a:buChar char="•"/>
              <a:defRPr sz="1800" b="0" i="0" u="none" strike="noStrike" cap="none">
                <a:solidFill>
                  <a:srgbClr val="000000"/>
                </a:solidFill>
                <a:latin typeface="Arial"/>
                <a:ea typeface="Arial"/>
                <a:cs typeface="Arial"/>
                <a:sym typeface="Arial"/>
              </a:defRPr>
            </a:lvl3pPr>
            <a:lvl4pPr marL="1828800" marR="0" lvl="3" indent="-317500" algn="l" rtl="0">
              <a:lnSpc>
                <a:spcPct val="100000"/>
              </a:lnSpc>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17500" algn="l" rtl="0">
              <a:lnSpc>
                <a:spcPct val="100000"/>
              </a:lnSpc>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pPr marL="127000" indent="0">
              <a:spcBef>
                <a:spcPts val="0"/>
              </a:spcBef>
              <a:buClr>
                <a:srgbClr val="4C4D4C"/>
              </a:buClr>
              <a:buSzPts val="1600"/>
              <a:buFont typeface="Merriweather Sans"/>
              <a:buNone/>
            </a:pPr>
            <a:r>
              <a:rPr lang="en-US" sz="1000" kern="0" dirty="0"/>
              <a:t>3. Bind Application to Service </a:t>
            </a:r>
          </a:p>
        </p:txBody>
      </p:sp>
      <p:sp>
        <p:nvSpPr>
          <p:cNvPr id="40" name="Shape 159">
            <a:extLst>
              <a:ext uri="{FF2B5EF4-FFF2-40B4-BE49-F238E27FC236}">
                <a16:creationId xmlns:a16="http://schemas.microsoft.com/office/drawing/2014/main" id="{9AF9885D-F089-3642-8E78-D3A76A52E03D}"/>
              </a:ext>
            </a:extLst>
          </p:cNvPr>
          <p:cNvSpPr txBox="1">
            <a:spLocks/>
          </p:cNvSpPr>
          <p:nvPr/>
        </p:nvSpPr>
        <p:spPr>
          <a:xfrm>
            <a:off x="3387478" y="1900172"/>
            <a:ext cx="1296703" cy="387913"/>
          </a:xfrm>
          <a:prstGeom prst="rect">
            <a:avLst/>
          </a:prstGeom>
          <a:noFill/>
          <a:ln>
            <a:noFill/>
          </a:ln>
        </p:spPr>
        <p:txBody>
          <a:bodyPr wrap="square" lIns="91425" tIns="45700" rIns="91425" bIns="45700"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950"/>
              </a:spcBef>
              <a:spcAft>
                <a:spcPts val="0"/>
              </a:spcAft>
              <a:buClr>
                <a:schemeClr val="accent1"/>
              </a:buClr>
              <a:buSzPts val="2400"/>
              <a:buFont typeface="Merriweather Sans"/>
              <a:buChar char="▪"/>
              <a:defRPr sz="2400" b="0" i="0" u="none" strike="noStrike" cap="none">
                <a:solidFill>
                  <a:srgbClr val="000000"/>
                </a:solidFill>
                <a:latin typeface="Arial"/>
                <a:ea typeface="Arial"/>
                <a:cs typeface="Arial"/>
                <a:sym typeface="Arial"/>
              </a:defRPr>
            </a:lvl1pPr>
            <a:lvl2pPr marL="914400" marR="0" lvl="1" indent="-304800" algn="l" rtl="0">
              <a:lnSpc>
                <a:spcPct val="100000"/>
              </a:lnSpc>
              <a:spcBef>
                <a:spcPts val="450"/>
              </a:spcBef>
              <a:spcAft>
                <a:spcPts val="0"/>
              </a:spcAft>
              <a:buClr>
                <a:schemeClr val="accent1"/>
              </a:buClr>
              <a:buSzPts val="1200"/>
              <a:buFont typeface="Merriweather Sans"/>
              <a:buChar char="￭"/>
              <a:defRPr sz="2000" b="0" i="0" u="none" strike="noStrike" cap="none">
                <a:solidFill>
                  <a:srgbClr val="000000"/>
                </a:solidFill>
                <a:latin typeface="Arial"/>
                <a:ea typeface="Arial"/>
                <a:cs typeface="Arial"/>
                <a:sym typeface="Arial"/>
              </a:defRPr>
            </a:lvl2pPr>
            <a:lvl3pPr marL="1371600" marR="0" lvl="2" indent="-342900" algn="l" rtl="0">
              <a:lnSpc>
                <a:spcPct val="100000"/>
              </a:lnSpc>
              <a:spcBef>
                <a:spcPts val="450"/>
              </a:spcBef>
              <a:spcAft>
                <a:spcPts val="0"/>
              </a:spcAft>
              <a:buClr>
                <a:schemeClr val="accent1"/>
              </a:buClr>
              <a:buSzPts val="1800"/>
              <a:buFont typeface="Arial"/>
              <a:buChar char="•"/>
              <a:defRPr sz="1800" b="0" i="0" u="none" strike="noStrike" cap="none">
                <a:solidFill>
                  <a:srgbClr val="000000"/>
                </a:solidFill>
                <a:latin typeface="Arial"/>
                <a:ea typeface="Arial"/>
                <a:cs typeface="Arial"/>
                <a:sym typeface="Arial"/>
              </a:defRPr>
            </a:lvl3pPr>
            <a:lvl4pPr marL="1828800" marR="0" lvl="3" indent="-317500" algn="l" rtl="0">
              <a:lnSpc>
                <a:spcPct val="100000"/>
              </a:lnSpc>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17500" algn="l" rtl="0">
              <a:lnSpc>
                <a:spcPct val="100000"/>
              </a:lnSpc>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pPr marL="127000" indent="0">
              <a:spcBef>
                <a:spcPts val="0"/>
              </a:spcBef>
              <a:buClr>
                <a:srgbClr val="4C4D4C"/>
              </a:buClr>
              <a:buSzPts val="1600"/>
              <a:buFont typeface="Merriweather Sans"/>
              <a:buNone/>
            </a:pPr>
            <a:r>
              <a:rPr lang="en-US" sz="1000" kern="0" dirty="0"/>
              <a:t>4 Create Identity for Application</a:t>
            </a:r>
          </a:p>
        </p:txBody>
      </p:sp>
      <p:sp>
        <p:nvSpPr>
          <p:cNvPr id="41" name="Shape 159">
            <a:extLst>
              <a:ext uri="{FF2B5EF4-FFF2-40B4-BE49-F238E27FC236}">
                <a16:creationId xmlns:a16="http://schemas.microsoft.com/office/drawing/2014/main" id="{7546C91E-44D8-8A4A-AEF8-BB34BAE613D6}"/>
              </a:ext>
            </a:extLst>
          </p:cNvPr>
          <p:cNvSpPr txBox="1">
            <a:spLocks/>
          </p:cNvSpPr>
          <p:nvPr/>
        </p:nvSpPr>
        <p:spPr>
          <a:xfrm>
            <a:off x="3382467" y="2805042"/>
            <a:ext cx="1296703" cy="387913"/>
          </a:xfrm>
          <a:prstGeom prst="rect">
            <a:avLst/>
          </a:prstGeom>
          <a:noFill/>
          <a:ln>
            <a:noFill/>
          </a:ln>
        </p:spPr>
        <p:txBody>
          <a:bodyPr wrap="square" lIns="91425" tIns="45700" rIns="91425" bIns="45700"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950"/>
              </a:spcBef>
              <a:spcAft>
                <a:spcPts val="0"/>
              </a:spcAft>
              <a:buClr>
                <a:schemeClr val="accent1"/>
              </a:buClr>
              <a:buSzPts val="2400"/>
              <a:buFont typeface="Merriweather Sans"/>
              <a:buChar char="▪"/>
              <a:defRPr sz="2400" b="0" i="0" u="none" strike="noStrike" cap="none">
                <a:solidFill>
                  <a:srgbClr val="000000"/>
                </a:solidFill>
                <a:latin typeface="Arial"/>
                <a:ea typeface="Arial"/>
                <a:cs typeface="Arial"/>
                <a:sym typeface="Arial"/>
              </a:defRPr>
            </a:lvl1pPr>
            <a:lvl2pPr marL="914400" marR="0" lvl="1" indent="-304800" algn="l" rtl="0">
              <a:lnSpc>
                <a:spcPct val="100000"/>
              </a:lnSpc>
              <a:spcBef>
                <a:spcPts val="450"/>
              </a:spcBef>
              <a:spcAft>
                <a:spcPts val="0"/>
              </a:spcAft>
              <a:buClr>
                <a:schemeClr val="accent1"/>
              </a:buClr>
              <a:buSzPts val="1200"/>
              <a:buFont typeface="Merriweather Sans"/>
              <a:buChar char="￭"/>
              <a:defRPr sz="2000" b="0" i="0" u="none" strike="noStrike" cap="none">
                <a:solidFill>
                  <a:srgbClr val="000000"/>
                </a:solidFill>
                <a:latin typeface="Arial"/>
                <a:ea typeface="Arial"/>
                <a:cs typeface="Arial"/>
                <a:sym typeface="Arial"/>
              </a:defRPr>
            </a:lvl2pPr>
            <a:lvl3pPr marL="1371600" marR="0" lvl="2" indent="-342900" algn="l" rtl="0">
              <a:lnSpc>
                <a:spcPct val="100000"/>
              </a:lnSpc>
              <a:spcBef>
                <a:spcPts val="450"/>
              </a:spcBef>
              <a:spcAft>
                <a:spcPts val="0"/>
              </a:spcAft>
              <a:buClr>
                <a:schemeClr val="accent1"/>
              </a:buClr>
              <a:buSzPts val="1800"/>
              <a:buFont typeface="Arial"/>
              <a:buChar char="•"/>
              <a:defRPr sz="1800" b="0" i="0" u="none" strike="noStrike" cap="none">
                <a:solidFill>
                  <a:srgbClr val="000000"/>
                </a:solidFill>
                <a:latin typeface="Arial"/>
                <a:ea typeface="Arial"/>
                <a:cs typeface="Arial"/>
                <a:sym typeface="Arial"/>
              </a:defRPr>
            </a:lvl3pPr>
            <a:lvl4pPr marL="1828800" marR="0" lvl="3" indent="-317500" algn="l" rtl="0">
              <a:lnSpc>
                <a:spcPct val="100000"/>
              </a:lnSpc>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17500" algn="l" rtl="0">
              <a:lnSpc>
                <a:spcPct val="100000"/>
              </a:lnSpc>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pPr marL="127000" indent="0">
              <a:spcBef>
                <a:spcPts val="0"/>
              </a:spcBef>
              <a:buClr>
                <a:srgbClr val="4C4D4C"/>
              </a:buClr>
              <a:buSzPts val="1600"/>
              <a:buFont typeface="Merriweather Sans"/>
              <a:buNone/>
            </a:pPr>
            <a:r>
              <a:rPr lang="en-US" sz="1000" kern="0" dirty="0"/>
              <a:t>5. Issue credentials</a:t>
            </a:r>
          </a:p>
        </p:txBody>
      </p:sp>
      <p:sp>
        <p:nvSpPr>
          <p:cNvPr id="42" name="Shape 159">
            <a:extLst>
              <a:ext uri="{FF2B5EF4-FFF2-40B4-BE49-F238E27FC236}">
                <a16:creationId xmlns:a16="http://schemas.microsoft.com/office/drawing/2014/main" id="{4A6C62A5-7679-9844-9BA3-20337B5F976C}"/>
              </a:ext>
            </a:extLst>
          </p:cNvPr>
          <p:cNvSpPr txBox="1">
            <a:spLocks/>
          </p:cNvSpPr>
          <p:nvPr/>
        </p:nvSpPr>
        <p:spPr>
          <a:xfrm>
            <a:off x="4834733" y="2956280"/>
            <a:ext cx="1296703" cy="387913"/>
          </a:xfrm>
          <a:prstGeom prst="rect">
            <a:avLst/>
          </a:prstGeom>
          <a:noFill/>
          <a:ln>
            <a:noFill/>
          </a:ln>
        </p:spPr>
        <p:txBody>
          <a:bodyPr wrap="square" lIns="91425" tIns="45700" rIns="91425" bIns="45700"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950"/>
              </a:spcBef>
              <a:spcAft>
                <a:spcPts val="0"/>
              </a:spcAft>
              <a:buClr>
                <a:schemeClr val="accent1"/>
              </a:buClr>
              <a:buSzPts val="2400"/>
              <a:buFont typeface="Merriweather Sans"/>
              <a:buChar char="▪"/>
              <a:defRPr sz="2400" b="0" i="0" u="none" strike="noStrike" cap="none">
                <a:solidFill>
                  <a:srgbClr val="000000"/>
                </a:solidFill>
                <a:latin typeface="Arial"/>
                <a:ea typeface="Arial"/>
                <a:cs typeface="Arial"/>
                <a:sym typeface="Arial"/>
              </a:defRPr>
            </a:lvl1pPr>
            <a:lvl2pPr marL="914400" marR="0" lvl="1" indent="-304800" algn="l" rtl="0">
              <a:lnSpc>
                <a:spcPct val="100000"/>
              </a:lnSpc>
              <a:spcBef>
                <a:spcPts val="450"/>
              </a:spcBef>
              <a:spcAft>
                <a:spcPts val="0"/>
              </a:spcAft>
              <a:buClr>
                <a:schemeClr val="accent1"/>
              </a:buClr>
              <a:buSzPts val="1200"/>
              <a:buFont typeface="Merriweather Sans"/>
              <a:buChar char="￭"/>
              <a:defRPr sz="2000" b="0" i="0" u="none" strike="noStrike" cap="none">
                <a:solidFill>
                  <a:srgbClr val="000000"/>
                </a:solidFill>
                <a:latin typeface="Arial"/>
                <a:ea typeface="Arial"/>
                <a:cs typeface="Arial"/>
                <a:sym typeface="Arial"/>
              </a:defRPr>
            </a:lvl2pPr>
            <a:lvl3pPr marL="1371600" marR="0" lvl="2" indent="-342900" algn="l" rtl="0">
              <a:lnSpc>
                <a:spcPct val="100000"/>
              </a:lnSpc>
              <a:spcBef>
                <a:spcPts val="450"/>
              </a:spcBef>
              <a:spcAft>
                <a:spcPts val="0"/>
              </a:spcAft>
              <a:buClr>
                <a:schemeClr val="accent1"/>
              </a:buClr>
              <a:buSzPts val="1800"/>
              <a:buFont typeface="Arial"/>
              <a:buChar char="•"/>
              <a:defRPr sz="1800" b="0" i="0" u="none" strike="noStrike" cap="none">
                <a:solidFill>
                  <a:srgbClr val="000000"/>
                </a:solidFill>
                <a:latin typeface="Arial"/>
                <a:ea typeface="Arial"/>
                <a:cs typeface="Arial"/>
                <a:sym typeface="Arial"/>
              </a:defRPr>
            </a:lvl3pPr>
            <a:lvl4pPr marL="1828800" marR="0" lvl="3" indent="-317500" algn="l" rtl="0">
              <a:lnSpc>
                <a:spcPct val="100000"/>
              </a:lnSpc>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17500" algn="l" rtl="0">
              <a:lnSpc>
                <a:spcPct val="100000"/>
              </a:lnSpc>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pPr marL="127000" indent="0">
              <a:spcBef>
                <a:spcPts val="0"/>
              </a:spcBef>
              <a:buClr>
                <a:srgbClr val="4C4D4C"/>
              </a:buClr>
              <a:buSzPts val="1600"/>
              <a:buFont typeface="Merriweather Sans"/>
              <a:buNone/>
            </a:pPr>
            <a:r>
              <a:rPr lang="en-US" sz="1000" kern="0" dirty="0"/>
              <a:t>6. Pass credentials</a:t>
            </a:r>
          </a:p>
        </p:txBody>
      </p:sp>
      <p:sp>
        <p:nvSpPr>
          <p:cNvPr id="43" name="Shape 159">
            <a:extLst>
              <a:ext uri="{FF2B5EF4-FFF2-40B4-BE49-F238E27FC236}">
                <a16:creationId xmlns:a16="http://schemas.microsoft.com/office/drawing/2014/main" id="{3F142D79-B4B9-B04F-8875-258EA4AF5456}"/>
              </a:ext>
            </a:extLst>
          </p:cNvPr>
          <p:cNvSpPr txBox="1">
            <a:spLocks/>
          </p:cNvSpPr>
          <p:nvPr/>
        </p:nvSpPr>
        <p:spPr>
          <a:xfrm>
            <a:off x="3435480" y="3950193"/>
            <a:ext cx="1296703" cy="387913"/>
          </a:xfrm>
          <a:prstGeom prst="rect">
            <a:avLst/>
          </a:prstGeom>
          <a:noFill/>
          <a:ln>
            <a:noFill/>
          </a:ln>
        </p:spPr>
        <p:txBody>
          <a:bodyPr wrap="square" lIns="91425" tIns="45700" rIns="91425" bIns="45700"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950"/>
              </a:spcBef>
              <a:spcAft>
                <a:spcPts val="0"/>
              </a:spcAft>
              <a:buClr>
                <a:schemeClr val="accent1"/>
              </a:buClr>
              <a:buSzPts val="2400"/>
              <a:buFont typeface="Merriweather Sans"/>
              <a:buChar char="▪"/>
              <a:defRPr sz="2400" b="0" i="0" u="none" strike="noStrike" cap="none">
                <a:solidFill>
                  <a:srgbClr val="000000"/>
                </a:solidFill>
                <a:latin typeface="Arial"/>
                <a:ea typeface="Arial"/>
                <a:cs typeface="Arial"/>
                <a:sym typeface="Arial"/>
              </a:defRPr>
            </a:lvl1pPr>
            <a:lvl2pPr marL="914400" marR="0" lvl="1" indent="-304800" algn="l" rtl="0">
              <a:lnSpc>
                <a:spcPct val="100000"/>
              </a:lnSpc>
              <a:spcBef>
                <a:spcPts val="450"/>
              </a:spcBef>
              <a:spcAft>
                <a:spcPts val="0"/>
              </a:spcAft>
              <a:buClr>
                <a:schemeClr val="accent1"/>
              </a:buClr>
              <a:buSzPts val="1200"/>
              <a:buFont typeface="Merriweather Sans"/>
              <a:buChar char="￭"/>
              <a:defRPr sz="2000" b="0" i="0" u="none" strike="noStrike" cap="none">
                <a:solidFill>
                  <a:srgbClr val="000000"/>
                </a:solidFill>
                <a:latin typeface="Arial"/>
                <a:ea typeface="Arial"/>
                <a:cs typeface="Arial"/>
                <a:sym typeface="Arial"/>
              </a:defRPr>
            </a:lvl2pPr>
            <a:lvl3pPr marL="1371600" marR="0" lvl="2" indent="-342900" algn="l" rtl="0">
              <a:lnSpc>
                <a:spcPct val="100000"/>
              </a:lnSpc>
              <a:spcBef>
                <a:spcPts val="450"/>
              </a:spcBef>
              <a:spcAft>
                <a:spcPts val="0"/>
              </a:spcAft>
              <a:buClr>
                <a:schemeClr val="accent1"/>
              </a:buClr>
              <a:buSzPts val="1800"/>
              <a:buFont typeface="Arial"/>
              <a:buChar char="•"/>
              <a:defRPr sz="1800" b="0" i="0" u="none" strike="noStrike" cap="none">
                <a:solidFill>
                  <a:srgbClr val="000000"/>
                </a:solidFill>
                <a:latin typeface="Arial"/>
                <a:ea typeface="Arial"/>
                <a:cs typeface="Arial"/>
                <a:sym typeface="Arial"/>
              </a:defRPr>
            </a:lvl3pPr>
            <a:lvl4pPr marL="1828800" marR="0" lvl="3" indent="-317500" algn="l" rtl="0">
              <a:lnSpc>
                <a:spcPct val="100000"/>
              </a:lnSpc>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17500" algn="l" rtl="0">
              <a:lnSpc>
                <a:spcPct val="100000"/>
              </a:lnSpc>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pPr marL="127000" indent="0">
              <a:spcBef>
                <a:spcPts val="0"/>
              </a:spcBef>
              <a:buClr>
                <a:srgbClr val="4C4D4C"/>
              </a:buClr>
              <a:buSzPts val="1600"/>
              <a:buFont typeface="Merriweather Sans"/>
              <a:buNone/>
            </a:pPr>
            <a:r>
              <a:rPr lang="en-US" sz="1000" kern="0" dirty="0"/>
              <a:t>8. Authenticate and request values </a:t>
            </a:r>
          </a:p>
        </p:txBody>
      </p:sp>
      <p:sp>
        <p:nvSpPr>
          <p:cNvPr id="44" name="Shape 159">
            <a:extLst>
              <a:ext uri="{FF2B5EF4-FFF2-40B4-BE49-F238E27FC236}">
                <a16:creationId xmlns:a16="http://schemas.microsoft.com/office/drawing/2014/main" id="{1F7775B1-49A4-9946-BF40-C4C24217E965}"/>
              </a:ext>
            </a:extLst>
          </p:cNvPr>
          <p:cNvSpPr txBox="1">
            <a:spLocks/>
          </p:cNvSpPr>
          <p:nvPr/>
        </p:nvSpPr>
        <p:spPr>
          <a:xfrm>
            <a:off x="3350487" y="4845067"/>
            <a:ext cx="1296703" cy="387913"/>
          </a:xfrm>
          <a:prstGeom prst="rect">
            <a:avLst/>
          </a:prstGeom>
          <a:noFill/>
          <a:ln>
            <a:noFill/>
          </a:ln>
        </p:spPr>
        <p:txBody>
          <a:bodyPr wrap="square" lIns="91425" tIns="45700" rIns="91425" bIns="45700"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950"/>
              </a:spcBef>
              <a:spcAft>
                <a:spcPts val="0"/>
              </a:spcAft>
              <a:buClr>
                <a:schemeClr val="accent1"/>
              </a:buClr>
              <a:buSzPts val="2400"/>
              <a:buFont typeface="Merriweather Sans"/>
              <a:buChar char="▪"/>
              <a:defRPr sz="2400" b="0" i="0" u="none" strike="noStrike" cap="none">
                <a:solidFill>
                  <a:srgbClr val="000000"/>
                </a:solidFill>
                <a:latin typeface="Arial"/>
                <a:ea typeface="Arial"/>
                <a:cs typeface="Arial"/>
                <a:sym typeface="Arial"/>
              </a:defRPr>
            </a:lvl1pPr>
            <a:lvl2pPr marL="914400" marR="0" lvl="1" indent="-304800" algn="l" rtl="0">
              <a:lnSpc>
                <a:spcPct val="100000"/>
              </a:lnSpc>
              <a:spcBef>
                <a:spcPts val="450"/>
              </a:spcBef>
              <a:spcAft>
                <a:spcPts val="0"/>
              </a:spcAft>
              <a:buClr>
                <a:schemeClr val="accent1"/>
              </a:buClr>
              <a:buSzPts val="1200"/>
              <a:buFont typeface="Merriweather Sans"/>
              <a:buChar char="￭"/>
              <a:defRPr sz="2000" b="0" i="0" u="none" strike="noStrike" cap="none">
                <a:solidFill>
                  <a:srgbClr val="000000"/>
                </a:solidFill>
                <a:latin typeface="Arial"/>
                <a:ea typeface="Arial"/>
                <a:cs typeface="Arial"/>
                <a:sym typeface="Arial"/>
              </a:defRPr>
            </a:lvl2pPr>
            <a:lvl3pPr marL="1371600" marR="0" lvl="2" indent="-342900" algn="l" rtl="0">
              <a:lnSpc>
                <a:spcPct val="100000"/>
              </a:lnSpc>
              <a:spcBef>
                <a:spcPts val="450"/>
              </a:spcBef>
              <a:spcAft>
                <a:spcPts val="0"/>
              </a:spcAft>
              <a:buClr>
                <a:schemeClr val="accent1"/>
              </a:buClr>
              <a:buSzPts val="1800"/>
              <a:buFont typeface="Arial"/>
              <a:buChar char="•"/>
              <a:defRPr sz="1800" b="0" i="0" u="none" strike="noStrike" cap="none">
                <a:solidFill>
                  <a:srgbClr val="000000"/>
                </a:solidFill>
                <a:latin typeface="Arial"/>
                <a:ea typeface="Arial"/>
                <a:cs typeface="Arial"/>
                <a:sym typeface="Arial"/>
              </a:defRPr>
            </a:lvl3pPr>
            <a:lvl4pPr marL="1828800" marR="0" lvl="3" indent="-317500" algn="l" rtl="0">
              <a:lnSpc>
                <a:spcPct val="100000"/>
              </a:lnSpc>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17500" algn="l" rtl="0">
              <a:lnSpc>
                <a:spcPct val="100000"/>
              </a:lnSpc>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pPr marL="127000" indent="0">
              <a:spcBef>
                <a:spcPts val="0"/>
              </a:spcBef>
              <a:buClr>
                <a:srgbClr val="4C4D4C"/>
              </a:buClr>
              <a:buSzPts val="1600"/>
              <a:buFont typeface="Merriweather Sans"/>
              <a:buNone/>
            </a:pPr>
            <a:r>
              <a:rPr lang="en-US" sz="1000" kern="0" dirty="0"/>
              <a:t>9. Inject secret values</a:t>
            </a:r>
          </a:p>
        </p:txBody>
      </p:sp>
      <p:sp>
        <p:nvSpPr>
          <p:cNvPr id="10" name="TextBox 9"/>
          <p:cNvSpPr txBox="1"/>
          <p:nvPr/>
        </p:nvSpPr>
        <p:spPr>
          <a:xfrm>
            <a:off x="4831842" y="1900172"/>
            <a:ext cx="3827464" cy="333374"/>
          </a:xfrm>
          <a:prstGeom prst="rect">
            <a:avLst/>
          </a:prstGeom>
          <a:noFill/>
        </p:spPr>
        <p:txBody>
          <a:bodyPr wrap="square" rtlCol="0">
            <a:noAutofit/>
          </a:bodyPr>
          <a:lstStyle/>
          <a:p>
            <a:r>
              <a:rPr lang="en-US" sz="1400" dirty="0"/>
              <a:t>CyberArk Conjur Tile</a:t>
            </a:r>
          </a:p>
        </p:txBody>
      </p:sp>
      <p:sp>
        <p:nvSpPr>
          <p:cNvPr id="38" name="Shape 159">
            <a:extLst>
              <a:ext uri="{FF2B5EF4-FFF2-40B4-BE49-F238E27FC236}">
                <a16:creationId xmlns:a16="http://schemas.microsoft.com/office/drawing/2014/main" id="{15233D96-8C14-BC4A-9841-114D9C650583}"/>
              </a:ext>
            </a:extLst>
          </p:cNvPr>
          <p:cNvSpPr txBox="1">
            <a:spLocks/>
          </p:cNvSpPr>
          <p:nvPr/>
        </p:nvSpPr>
        <p:spPr>
          <a:xfrm>
            <a:off x="8071217" y="1864366"/>
            <a:ext cx="2291993" cy="387913"/>
          </a:xfrm>
          <a:prstGeom prst="rect">
            <a:avLst/>
          </a:prstGeom>
          <a:noFill/>
          <a:ln>
            <a:noFill/>
          </a:ln>
        </p:spPr>
        <p:txBody>
          <a:bodyPr wrap="square" lIns="91425" tIns="45700" rIns="91425" bIns="45700"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950"/>
              </a:spcBef>
              <a:spcAft>
                <a:spcPts val="0"/>
              </a:spcAft>
              <a:buClr>
                <a:schemeClr val="accent1"/>
              </a:buClr>
              <a:buSzPts val="2400"/>
              <a:buFont typeface="Merriweather Sans"/>
              <a:buChar char="▪"/>
              <a:defRPr sz="2400" b="0" i="0" u="none" strike="noStrike" cap="none">
                <a:solidFill>
                  <a:srgbClr val="000000"/>
                </a:solidFill>
                <a:latin typeface="Arial"/>
                <a:ea typeface="Arial"/>
                <a:cs typeface="Arial"/>
                <a:sym typeface="Arial"/>
              </a:defRPr>
            </a:lvl1pPr>
            <a:lvl2pPr marL="914400" marR="0" lvl="1" indent="-304800" algn="l" rtl="0">
              <a:lnSpc>
                <a:spcPct val="100000"/>
              </a:lnSpc>
              <a:spcBef>
                <a:spcPts val="450"/>
              </a:spcBef>
              <a:spcAft>
                <a:spcPts val="0"/>
              </a:spcAft>
              <a:buClr>
                <a:schemeClr val="accent1"/>
              </a:buClr>
              <a:buSzPts val="1200"/>
              <a:buFont typeface="Merriweather Sans"/>
              <a:buChar char="￭"/>
              <a:defRPr sz="2000" b="0" i="0" u="none" strike="noStrike" cap="none">
                <a:solidFill>
                  <a:srgbClr val="000000"/>
                </a:solidFill>
                <a:latin typeface="Arial"/>
                <a:ea typeface="Arial"/>
                <a:cs typeface="Arial"/>
                <a:sym typeface="Arial"/>
              </a:defRPr>
            </a:lvl2pPr>
            <a:lvl3pPr marL="1371600" marR="0" lvl="2" indent="-342900" algn="l" rtl="0">
              <a:lnSpc>
                <a:spcPct val="100000"/>
              </a:lnSpc>
              <a:spcBef>
                <a:spcPts val="450"/>
              </a:spcBef>
              <a:spcAft>
                <a:spcPts val="0"/>
              </a:spcAft>
              <a:buClr>
                <a:schemeClr val="accent1"/>
              </a:buClr>
              <a:buSzPts val="1800"/>
              <a:buFont typeface="Arial"/>
              <a:buChar char="•"/>
              <a:defRPr sz="1800" b="0" i="0" u="none" strike="noStrike" cap="none">
                <a:solidFill>
                  <a:srgbClr val="000000"/>
                </a:solidFill>
                <a:latin typeface="Arial"/>
                <a:ea typeface="Arial"/>
                <a:cs typeface="Arial"/>
                <a:sym typeface="Arial"/>
              </a:defRPr>
            </a:lvl3pPr>
            <a:lvl4pPr marL="1828800" marR="0" lvl="3" indent="-317500" algn="l" rtl="0">
              <a:lnSpc>
                <a:spcPct val="100000"/>
              </a:lnSpc>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17500" algn="l" rtl="0">
              <a:lnSpc>
                <a:spcPct val="100000"/>
              </a:lnSpc>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pPr marL="127000" indent="0">
              <a:spcBef>
                <a:spcPts val="0"/>
              </a:spcBef>
              <a:buClr>
                <a:srgbClr val="4C4D4C"/>
              </a:buClr>
              <a:buSzPts val="1600"/>
              <a:buNone/>
            </a:pPr>
            <a:r>
              <a:rPr lang="en-US" sz="1000" kern="0" dirty="0"/>
              <a:t>1. Install &amp; configure the service with the </a:t>
            </a:r>
            <a:r>
              <a:rPr lang="en-US" sz="1000" kern="0" dirty="0" err="1"/>
              <a:t>Conjur</a:t>
            </a:r>
            <a:r>
              <a:rPr lang="en-US" sz="1000" kern="0" dirty="0"/>
              <a:t> tile</a:t>
            </a:r>
          </a:p>
        </p:txBody>
      </p:sp>
      <p:sp>
        <p:nvSpPr>
          <p:cNvPr id="11" name="TextBox 10"/>
          <p:cNvSpPr txBox="1"/>
          <p:nvPr/>
        </p:nvSpPr>
        <p:spPr>
          <a:xfrm>
            <a:off x="1202219" y="4549165"/>
            <a:ext cx="1883223" cy="591804"/>
          </a:xfrm>
          <a:prstGeom prst="rect">
            <a:avLst/>
          </a:prstGeom>
          <a:noFill/>
        </p:spPr>
        <p:txBody>
          <a:bodyPr wrap="square" rtlCol="0">
            <a:noAutofit/>
          </a:bodyPr>
          <a:lstStyle/>
          <a:p>
            <a:r>
              <a:rPr lang="en-GB" sz="1000" kern="0" dirty="0">
                <a:solidFill>
                  <a:schemeClr val="bg1"/>
                </a:solidFill>
                <a:latin typeface="Arial"/>
                <a:ea typeface="Arial"/>
                <a:cs typeface="Arial"/>
                <a:sym typeface="Arial"/>
              </a:rPr>
              <a:t>7. </a:t>
            </a:r>
            <a:r>
              <a:rPr lang="en-GB" sz="1000" kern="0" dirty="0" err="1">
                <a:solidFill>
                  <a:schemeClr val="bg1"/>
                </a:solidFill>
                <a:latin typeface="Arial"/>
                <a:ea typeface="Arial"/>
                <a:cs typeface="Arial"/>
                <a:sym typeface="Arial"/>
              </a:rPr>
              <a:t>UpdateConjur</a:t>
            </a:r>
            <a:r>
              <a:rPr lang="en-GB" sz="1000" kern="0" dirty="0">
                <a:solidFill>
                  <a:schemeClr val="bg1"/>
                </a:solidFill>
                <a:latin typeface="Arial"/>
                <a:ea typeface="Arial"/>
                <a:cs typeface="Arial"/>
                <a:sym typeface="Arial"/>
              </a:rPr>
              <a:t> policy to grant secret access to the app’s identity</a:t>
            </a:r>
          </a:p>
          <a:p>
            <a:endParaRPr lang="en-US" b="1" dirty="0"/>
          </a:p>
        </p:txBody>
      </p:sp>
    </p:spTree>
    <p:extLst>
      <p:ext uri="{BB962C8B-B14F-4D97-AF65-F5344CB8AC3E}">
        <p14:creationId xmlns:p14="http://schemas.microsoft.com/office/powerpoint/2010/main" val="22199004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ppt_x"/>
                                          </p:val>
                                        </p:tav>
                                        <p:tav tm="100000">
                                          <p:val>
                                            <p:strVal val="#ppt_x"/>
                                          </p:val>
                                        </p:tav>
                                      </p:tavLst>
                                    </p:anim>
                                    <p:anim calcmode="lin" valueType="num">
                                      <p:cBhvr additive="base">
                                        <p:cTn id="16" dur="500" fill="hold"/>
                                        <p:tgtEl>
                                          <p:spTgt spid="10"/>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36"/>
                                        </p:tgtEl>
                                        <p:attrNameLst>
                                          <p:attrName>style.visibility</p:attrName>
                                        </p:attrNameLst>
                                      </p:cBhvr>
                                      <p:to>
                                        <p:strVal val="visible"/>
                                      </p:to>
                                    </p:set>
                                    <p:anim calcmode="lin" valueType="num">
                                      <p:cBhvr additive="base">
                                        <p:cTn id="19" dur="500" fill="hold"/>
                                        <p:tgtEl>
                                          <p:spTgt spid="36"/>
                                        </p:tgtEl>
                                        <p:attrNameLst>
                                          <p:attrName>ppt_x</p:attrName>
                                        </p:attrNameLst>
                                      </p:cBhvr>
                                      <p:tavLst>
                                        <p:tav tm="0">
                                          <p:val>
                                            <p:strVal val="#ppt_x"/>
                                          </p:val>
                                        </p:tav>
                                        <p:tav tm="100000">
                                          <p:val>
                                            <p:strVal val="#ppt_x"/>
                                          </p:val>
                                        </p:tav>
                                      </p:tavLst>
                                    </p:anim>
                                    <p:anim calcmode="lin" valueType="num">
                                      <p:cBhvr additive="base">
                                        <p:cTn id="20" dur="500" fill="hold"/>
                                        <p:tgtEl>
                                          <p:spTgt spid="36"/>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additive="base">
                                        <p:cTn id="23" dur="500" fill="hold"/>
                                        <p:tgtEl>
                                          <p:spTgt spid="6"/>
                                        </p:tgtEl>
                                        <p:attrNameLst>
                                          <p:attrName>ppt_x</p:attrName>
                                        </p:attrNameLst>
                                      </p:cBhvr>
                                      <p:tavLst>
                                        <p:tav tm="0">
                                          <p:val>
                                            <p:strVal val="#ppt_x"/>
                                          </p:val>
                                        </p:tav>
                                        <p:tav tm="100000">
                                          <p:val>
                                            <p:strVal val="#ppt_x"/>
                                          </p:val>
                                        </p:tav>
                                      </p:tavLst>
                                    </p:anim>
                                    <p:anim calcmode="lin" valueType="num">
                                      <p:cBhvr additive="base">
                                        <p:cTn id="24" dur="500" fill="hold"/>
                                        <p:tgtEl>
                                          <p:spTgt spid="6"/>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35"/>
                                        </p:tgtEl>
                                        <p:attrNameLst>
                                          <p:attrName>style.visibility</p:attrName>
                                        </p:attrNameLst>
                                      </p:cBhvr>
                                      <p:to>
                                        <p:strVal val="visible"/>
                                      </p:to>
                                    </p:set>
                                    <p:anim calcmode="lin" valueType="num">
                                      <p:cBhvr additive="base">
                                        <p:cTn id="27" dur="500" fill="hold"/>
                                        <p:tgtEl>
                                          <p:spTgt spid="35"/>
                                        </p:tgtEl>
                                        <p:attrNameLst>
                                          <p:attrName>ppt_x</p:attrName>
                                        </p:attrNameLst>
                                      </p:cBhvr>
                                      <p:tavLst>
                                        <p:tav tm="0">
                                          <p:val>
                                            <p:strVal val="#ppt_x"/>
                                          </p:val>
                                        </p:tav>
                                        <p:tav tm="100000">
                                          <p:val>
                                            <p:strVal val="#ppt_x"/>
                                          </p:val>
                                        </p:tav>
                                      </p:tavLst>
                                    </p:anim>
                                    <p:anim calcmode="lin" valueType="num">
                                      <p:cBhvr additive="base">
                                        <p:cTn id="28" dur="500" fill="hold"/>
                                        <p:tgtEl>
                                          <p:spTgt spid="35"/>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7"/>
                                        </p:tgtEl>
                                        <p:attrNameLst>
                                          <p:attrName>style.visibility</p:attrName>
                                        </p:attrNameLst>
                                      </p:cBhvr>
                                      <p:to>
                                        <p:strVal val="visible"/>
                                      </p:to>
                                    </p:set>
                                    <p:anim calcmode="lin" valueType="num">
                                      <p:cBhvr additive="base">
                                        <p:cTn id="31" dur="500" fill="hold"/>
                                        <p:tgtEl>
                                          <p:spTgt spid="7"/>
                                        </p:tgtEl>
                                        <p:attrNameLst>
                                          <p:attrName>ppt_x</p:attrName>
                                        </p:attrNameLst>
                                      </p:cBhvr>
                                      <p:tavLst>
                                        <p:tav tm="0">
                                          <p:val>
                                            <p:strVal val="#ppt_x"/>
                                          </p:val>
                                        </p:tav>
                                        <p:tav tm="100000">
                                          <p:val>
                                            <p:strVal val="#ppt_x"/>
                                          </p:val>
                                        </p:tav>
                                      </p:tavLst>
                                    </p:anim>
                                    <p:anim calcmode="lin" valueType="num">
                                      <p:cBhvr additive="base">
                                        <p:cTn id="3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9"/>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4"/>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23"/>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9"/>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2"/>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0"/>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41"/>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5"/>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21"/>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42"/>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11"/>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43"/>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19"/>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44"/>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P spid="7" grpId="0" animBg="1"/>
      <p:bldP spid="9" grpId="0" animBg="1"/>
      <p:bldP spid="34" grpId="0"/>
      <p:bldP spid="35" grpId="0"/>
      <p:bldP spid="36" grpId="0"/>
      <p:bldP spid="37" grpId="0"/>
      <p:bldP spid="39" grpId="0"/>
      <p:bldP spid="40" grpId="0"/>
      <p:bldP spid="41" grpId="0"/>
      <p:bldP spid="42" grpId="0"/>
      <p:bldP spid="43" grpId="0"/>
      <p:bldP spid="44" grpId="0"/>
      <p:bldP spid="10" grpId="0"/>
      <p:bldP spid="38" grpId="0"/>
      <p:bldP spid="1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2B56C1-58E5-AC42-B8F0-143B1AB39D99}"/>
              </a:ext>
            </a:extLst>
          </p:cNvPr>
          <p:cNvSpPr>
            <a:spLocks noGrp="1"/>
          </p:cNvSpPr>
          <p:nvPr>
            <p:ph type="title"/>
          </p:nvPr>
        </p:nvSpPr>
        <p:spPr/>
        <p:txBody>
          <a:bodyPr/>
          <a:lstStyle/>
          <a:p>
            <a:r>
              <a:rPr lang="en-US" dirty="0"/>
              <a:t>Everybody wants a secure DevOps flow, but…</a:t>
            </a:r>
          </a:p>
        </p:txBody>
      </p:sp>
      <p:pic>
        <p:nvPicPr>
          <p:cNvPr id="3" name="Picture 7" descr="A close up of a map&#10;&#10;Description automatically generated">
            <a:extLst>
              <a:ext uri="{FF2B5EF4-FFF2-40B4-BE49-F238E27FC236}">
                <a16:creationId xmlns:a16="http://schemas.microsoft.com/office/drawing/2014/main" id="{B7ED24AE-B164-ED4D-9939-D58E27F6090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791" b="4651"/>
          <a:stretch/>
        </p:blipFill>
        <p:spPr bwMode="auto">
          <a:xfrm>
            <a:off x="6809584" y="2258198"/>
            <a:ext cx="3279599" cy="3267085"/>
          </a:xfrm>
          <a:prstGeom prst="rect">
            <a:avLst/>
          </a:prstGeom>
          <a:ln w="9525">
            <a:solidFill>
              <a:schemeClr val="bg1">
                <a:lumMod val="75000"/>
              </a:schemeClr>
            </a:solidFill>
            <a:miter lim="800000"/>
            <a:headEnd/>
            <a:tailEnd/>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5" name="Picture 4" descr="A picture containing cat, table, bed, standing&#10;&#10;Description automatically generated">
            <a:extLst>
              <a:ext uri="{FF2B5EF4-FFF2-40B4-BE49-F238E27FC236}">
                <a16:creationId xmlns:a16="http://schemas.microsoft.com/office/drawing/2014/main" id="{8A669A3A-B31F-F344-AA86-D51F42EF9429}"/>
              </a:ext>
            </a:extLst>
          </p:cNvPr>
          <p:cNvPicPr>
            <a:picLocks noChangeAspect="1"/>
          </p:cNvPicPr>
          <p:nvPr/>
        </p:nvPicPr>
        <p:blipFill rotWithShape="1">
          <a:blip r:embed="rId4"/>
          <a:srcRect l="12942" r="10265"/>
          <a:stretch/>
        </p:blipFill>
        <p:spPr>
          <a:xfrm>
            <a:off x="2159756" y="1214323"/>
            <a:ext cx="3222662" cy="3267085"/>
          </a:xfrm>
          <a:prstGeom prst="rect">
            <a:avLst/>
          </a:prstGeom>
          <a:ln w="9525">
            <a:solidFill>
              <a:schemeClr val="bg1">
                <a:lumMod val="75000"/>
              </a:schemeClr>
            </a:solidFill>
            <a:miter lim="800000"/>
            <a:headEnd/>
            <a:tailEnd/>
          </a:ln>
          <a:effectLst>
            <a:outerShdw blurRad="50800" dist="38100" dir="2700000" algn="tl" rotWithShape="0">
              <a:prstClr val="black">
                <a:alpha val="40000"/>
              </a:prstClr>
            </a:outerShdw>
          </a:effectLst>
        </p:spPr>
      </p:pic>
      <p:sp>
        <p:nvSpPr>
          <p:cNvPr id="4" name="Rectangle 3">
            <a:extLst>
              <a:ext uri="{FF2B5EF4-FFF2-40B4-BE49-F238E27FC236}">
                <a16:creationId xmlns:a16="http://schemas.microsoft.com/office/drawing/2014/main" id="{5293B70E-97A4-9A46-B483-08715ECABC66}"/>
              </a:ext>
            </a:extLst>
          </p:cNvPr>
          <p:cNvSpPr/>
          <p:nvPr/>
        </p:nvSpPr>
        <p:spPr>
          <a:xfrm>
            <a:off x="1043321" y="4567430"/>
            <a:ext cx="5455532" cy="400110"/>
          </a:xfrm>
          <a:prstGeom prst="rect">
            <a:avLst/>
          </a:prstGeom>
        </p:spPr>
        <p:txBody>
          <a:bodyPr wrap="none">
            <a:spAutoFit/>
          </a:bodyPr>
          <a:lstStyle/>
          <a:p>
            <a:r>
              <a:rPr lang="en-US" sz="2000" b="1" cap="all" dirty="0">
                <a:solidFill>
                  <a:srgbClr val="0F2233"/>
                </a:solidFill>
                <a:latin typeface="Arial" charset="0"/>
                <a:cs typeface="Arial" charset="0"/>
              </a:rPr>
              <a:t>Good USER EXPERIENCE IS IMPORTANT!</a:t>
            </a:r>
          </a:p>
        </p:txBody>
      </p:sp>
      <p:sp>
        <p:nvSpPr>
          <p:cNvPr id="6" name="Rectangle 5">
            <a:extLst>
              <a:ext uri="{FF2B5EF4-FFF2-40B4-BE49-F238E27FC236}">
                <a16:creationId xmlns:a16="http://schemas.microsoft.com/office/drawing/2014/main" id="{D060A752-1649-ED42-B1FF-E8E3308DFA84}"/>
              </a:ext>
            </a:extLst>
          </p:cNvPr>
          <p:cNvSpPr/>
          <p:nvPr/>
        </p:nvSpPr>
        <p:spPr>
          <a:xfrm>
            <a:off x="6820475" y="5666887"/>
            <a:ext cx="3257815" cy="400110"/>
          </a:xfrm>
          <a:prstGeom prst="rect">
            <a:avLst/>
          </a:prstGeom>
        </p:spPr>
        <p:txBody>
          <a:bodyPr wrap="none">
            <a:spAutoFit/>
          </a:bodyPr>
          <a:lstStyle/>
          <a:p>
            <a:r>
              <a:rPr lang="en-US" sz="2000" b="1" cap="all" dirty="0">
                <a:solidFill>
                  <a:srgbClr val="0F2233"/>
                </a:solidFill>
                <a:latin typeface="Arial" charset="0"/>
                <a:cs typeface="Arial" charset="0"/>
              </a:rPr>
              <a:t>So is collaboration!</a:t>
            </a:r>
          </a:p>
        </p:txBody>
      </p:sp>
      <p:sp>
        <p:nvSpPr>
          <p:cNvPr id="7" name="Rectangle 6">
            <a:extLst>
              <a:ext uri="{FF2B5EF4-FFF2-40B4-BE49-F238E27FC236}">
                <a16:creationId xmlns:a16="http://schemas.microsoft.com/office/drawing/2014/main" id="{99F79147-948A-C446-BE4D-DCD61DF3EF12}"/>
              </a:ext>
            </a:extLst>
          </p:cNvPr>
          <p:cNvSpPr/>
          <p:nvPr/>
        </p:nvSpPr>
        <p:spPr>
          <a:xfrm rot="18736573">
            <a:off x="7754617" y="3645043"/>
            <a:ext cx="946093" cy="261610"/>
          </a:xfrm>
          <a:prstGeom prst="rect">
            <a:avLst/>
          </a:prstGeom>
        </p:spPr>
        <p:txBody>
          <a:bodyPr wrap="none">
            <a:spAutoFit/>
          </a:bodyPr>
          <a:lstStyle/>
          <a:p>
            <a:r>
              <a:rPr lang="en-US" sz="1100" b="1" dirty="0">
                <a:solidFill>
                  <a:schemeClr val="bg1">
                    <a:lumMod val="85000"/>
                  </a:schemeClr>
                </a:solidFill>
                <a:latin typeface="Arial" charset="0"/>
                <a:cs typeface="Arial" charset="0"/>
              </a:rPr>
              <a:t>Developers</a:t>
            </a:r>
            <a:endParaRPr lang="en-US" sz="1100" dirty="0">
              <a:solidFill>
                <a:schemeClr val="bg1">
                  <a:lumMod val="85000"/>
                </a:schemeClr>
              </a:solidFill>
            </a:endParaRPr>
          </a:p>
        </p:txBody>
      </p:sp>
      <p:sp>
        <p:nvSpPr>
          <p:cNvPr id="8" name="Rectangle 7">
            <a:extLst>
              <a:ext uri="{FF2B5EF4-FFF2-40B4-BE49-F238E27FC236}">
                <a16:creationId xmlns:a16="http://schemas.microsoft.com/office/drawing/2014/main" id="{05A9BB1C-1DE2-444F-8B9F-7A60A110B274}"/>
              </a:ext>
            </a:extLst>
          </p:cNvPr>
          <p:cNvSpPr/>
          <p:nvPr/>
        </p:nvSpPr>
        <p:spPr>
          <a:xfrm rot="18736573">
            <a:off x="8823129" y="3659052"/>
            <a:ext cx="764425" cy="261610"/>
          </a:xfrm>
          <a:prstGeom prst="rect">
            <a:avLst/>
          </a:prstGeom>
        </p:spPr>
        <p:txBody>
          <a:bodyPr wrap="square">
            <a:spAutoFit/>
          </a:bodyPr>
          <a:lstStyle/>
          <a:p>
            <a:r>
              <a:rPr lang="en-US" sz="1100" b="1" dirty="0">
                <a:solidFill>
                  <a:schemeClr val="tx2"/>
                </a:solidFill>
                <a:latin typeface="Arial" charset="0"/>
                <a:cs typeface="Arial" charset="0"/>
              </a:rPr>
              <a:t>Security</a:t>
            </a:r>
            <a:endParaRPr lang="en-US" sz="1100" dirty="0">
              <a:solidFill>
                <a:schemeClr val="tx2"/>
              </a:solidFill>
            </a:endParaRPr>
          </a:p>
        </p:txBody>
      </p:sp>
    </p:spTree>
    <p:extLst>
      <p:ext uri="{BB962C8B-B14F-4D97-AF65-F5344CB8AC3E}">
        <p14:creationId xmlns:p14="http://schemas.microsoft.com/office/powerpoint/2010/main" val="3641641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DUPLICATEID" val="78c62f087aa843dfa4e6f57fa3652835"/>
</p:tagLst>
</file>

<file path=ppt/tags/tag2.xml><?xml version="1.0" encoding="utf-8"?>
<p:tagLst xmlns:a="http://schemas.openxmlformats.org/drawingml/2006/main" xmlns:r="http://schemas.openxmlformats.org/officeDocument/2006/relationships" xmlns:p="http://schemas.openxmlformats.org/presentationml/2006/main">
  <p:tag name="DUPLICATEID" val="5e37cd80a4614391a092752b5b818631"/>
</p:tagLst>
</file>

<file path=ppt/tags/tag3.xml><?xml version="1.0" encoding="utf-8"?>
<p:tagLst xmlns:a="http://schemas.openxmlformats.org/drawingml/2006/main" xmlns:r="http://schemas.openxmlformats.org/officeDocument/2006/relationships" xmlns:p="http://schemas.openxmlformats.org/presentationml/2006/main">
  <p:tag name="DUPLICATEID" val="5e37cd80a4614391a092752b5b818631"/>
</p:tagLst>
</file>

<file path=ppt/tags/tag4.xml><?xml version="1.0" encoding="utf-8"?>
<p:tagLst xmlns:a="http://schemas.openxmlformats.org/drawingml/2006/main" xmlns:r="http://schemas.openxmlformats.org/officeDocument/2006/relationships" xmlns:p="http://schemas.openxmlformats.org/presentationml/2006/main">
  <p:tag name="DUPLICATEID" val="1e6572227a7542878995d7744a011dfc"/>
</p:tagLst>
</file>

<file path=ppt/tags/tag5.xml><?xml version="1.0" encoding="utf-8"?>
<p:tagLst xmlns:a="http://schemas.openxmlformats.org/drawingml/2006/main" xmlns:r="http://schemas.openxmlformats.org/officeDocument/2006/relationships" xmlns:p="http://schemas.openxmlformats.org/presentationml/2006/main">
  <p:tag name="DUPLICATEID" val="5e37cd80a4614391a092752b5b818631"/>
</p:tagLst>
</file>

<file path=ppt/tags/tag6.xml><?xml version="1.0" encoding="utf-8"?>
<p:tagLst xmlns:a="http://schemas.openxmlformats.org/drawingml/2006/main" xmlns:r="http://schemas.openxmlformats.org/officeDocument/2006/relationships" xmlns:p="http://schemas.openxmlformats.org/presentationml/2006/main">
  <p:tag name="DUPLICATEID" val="1e6572227a7542878995d7744a011dfc"/>
</p:tagLst>
</file>

<file path=ppt/tags/tag7.xml><?xml version="1.0" encoding="utf-8"?>
<p:tagLst xmlns:a="http://schemas.openxmlformats.org/drawingml/2006/main" xmlns:r="http://schemas.openxmlformats.org/officeDocument/2006/relationships" xmlns:p="http://schemas.openxmlformats.org/presentationml/2006/main">
  <p:tag name="DUPLICATEID" val="78c62f087aa843dfa4e6f57fa3652835"/>
</p:tagLst>
</file>

<file path=ppt/theme/theme1.xml><?xml version="1.0" encoding="utf-8"?>
<a:theme xmlns:a="http://schemas.openxmlformats.org/drawingml/2006/main" name="Office Theme">
  <a:themeElements>
    <a:clrScheme name="Custom 3">
      <a:dk1>
        <a:srgbClr val="2E3844"/>
      </a:dk1>
      <a:lt1>
        <a:srgbClr val="FFFFFF"/>
      </a:lt1>
      <a:dk2>
        <a:srgbClr val="003059"/>
      </a:dk2>
      <a:lt2>
        <a:srgbClr val="ECF3F3"/>
      </a:lt2>
      <a:accent1>
        <a:srgbClr val="01599F"/>
      </a:accent1>
      <a:accent2>
        <a:srgbClr val="95B6DA"/>
      </a:accent2>
      <a:accent3>
        <a:srgbClr val="31D0FD"/>
      </a:accent3>
      <a:accent4>
        <a:srgbClr val="0371FF"/>
      </a:accent4>
      <a:accent5>
        <a:srgbClr val="23D9B8"/>
      </a:accent5>
      <a:accent6>
        <a:srgbClr val="6340DA"/>
      </a:accent6>
      <a:hlink>
        <a:srgbClr val="04FDFF"/>
      </a:hlink>
      <a:folHlink>
        <a:srgbClr val="6E8897"/>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yberArk_CorporateTemplate_051721" id="{A8049EF4-EC60-064A-8C6C-57310ED431F0}" vid="{83311F11-B400-384E-B9E7-13F81874072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FolderName xmlns="c359604d-df83-45e0-94b6-6bc0047f75e4"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9A8F275D4935BA46BE2D837699AEA325" ma:contentTypeVersion="14" ma:contentTypeDescription="Create a new document." ma:contentTypeScope="" ma:versionID="039c736acf4e366e519d25de41187394">
  <xsd:schema xmlns:xsd="http://www.w3.org/2001/XMLSchema" xmlns:xs="http://www.w3.org/2001/XMLSchema" xmlns:p="http://schemas.microsoft.com/office/2006/metadata/properties" xmlns:ns2="c359604d-df83-45e0-94b6-6bc0047f75e4" xmlns:ns3="2ea1685b-08b3-4d7b-a335-b378f7c9a873" targetNamespace="http://schemas.microsoft.com/office/2006/metadata/properties" ma:root="true" ma:fieldsID="b5bdedc4e8f1f6d346aec7c04118ddcc" ns2:_="" ns3:_="">
    <xsd:import namespace="c359604d-df83-45e0-94b6-6bc0047f75e4"/>
    <xsd:import namespace="2ea1685b-08b3-4d7b-a335-b378f7c9a873"/>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GenerationTime" minOccurs="0"/>
                <xsd:element ref="ns2:MediaServiceEventHashCode" minOccurs="0"/>
                <xsd:element ref="ns2:MediaServiceOCR" minOccurs="0"/>
                <xsd:element ref="ns2:MediaServiceDateTaken" minOccurs="0"/>
                <xsd:element ref="ns2:MediaServiceLocation" minOccurs="0"/>
                <xsd:element ref="ns2:FolderName" minOccurs="0"/>
                <xsd:element ref="ns2:MediaServiceAutoKeyPoints" minOccurs="0"/>
                <xsd:element ref="ns2:MediaServiceKeyPoints" minOccurs="0"/>
                <xsd:element ref="ns2:MediaLengthInSecond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359604d-df83-45e0-94b6-6bc0047f75e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ServiceLocation" ma:index="15" nillable="true" ma:displayName="Location" ma:internalName="MediaServiceLocation" ma:readOnly="true">
      <xsd:simpleType>
        <xsd:restriction base="dms:Text"/>
      </xsd:simpleType>
    </xsd:element>
    <xsd:element name="FolderName" ma:index="16" nillable="true" ma:displayName="Folder Name" ma:format="Dropdown" ma:internalName="FolderName">
      <xsd:simpleType>
        <xsd:restriction base="dms:Text">
          <xsd:maxLength value="255"/>
        </xsd:restriction>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LengthInSeconds" ma:index="19"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2ea1685b-08b3-4d7b-a335-b378f7c9a873" elementFormDefault="qualified">
    <xsd:import namespace="http://schemas.microsoft.com/office/2006/documentManagement/types"/>
    <xsd:import namespace="http://schemas.microsoft.com/office/infopath/2007/PartnerControls"/>
    <xsd:element name="SharedWithUsers" ma:index="2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2CF31E7-D442-4961-845E-9629DAD288FE}">
  <ds:schemaRefs>
    <ds:schemaRef ds:uri="http://schemas.openxmlformats.org/package/2006/metadata/core-properties"/>
    <ds:schemaRef ds:uri="2ea1685b-08b3-4d7b-a335-b378f7c9a873"/>
    <ds:schemaRef ds:uri="http://purl.org/dc/elements/1.1/"/>
    <ds:schemaRef ds:uri="http://purl.org/dc/dcmitype/"/>
    <ds:schemaRef ds:uri="http://www.w3.org/XML/1998/namespace"/>
    <ds:schemaRef ds:uri="http://schemas.microsoft.com/office/2006/documentManagement/types"/>
    <ds:schemaRef ds:uri="http://schemas.microsoft.com/office/infopath/2007/PartnerControls"/>
    <ds:schemaRef ds:uri="http://purl.org/dc/terms/"/>
    <ds:schemaRef ds:uri="http://schemas.microsoft.com/office/2006/metadata/properties"/>
    <ds:schemaRef ds:uri="c359604d-df83-45e0-94b6-6bc0047f75e4"/>
  </ds:schemaRefs>
</ds:datastoreItem>
</file>

<file path=customXml/itemProps2.xml><?xml version="1.0" encoding="utf-8"?>
<ds:datastoreItem xmlns:ds="http://schemas.openxmlformats.org/officeDocument/2006/customXml" ds:itemID="{B0D4FAA9-1E44-4D61-96C9-5D198297AEC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359604d-df83-45e0-94b6-6bc0047f75e4"/>
    <ds:schemaRef ds:uri="2ea1685b-08b3-4d7b-a335-b378f7c9a87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3F2E026A-A33B-42EC-8B75-C574BED8D32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121183</TotalTime>
  <Words>7342</Words>
  <Application>Microsoft Macintosh PowerPoint</Application>
  <PresentationFormat>Widescreen</PresentationFormat>
  <Paragraphs>1511</Paragraphs>
  <Slides>88</Slides>
  <Notes>59</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88</vt:i4>
      </vt:variant>
    </vt:vector>
  </HeadingPairs>
  <TitlesOfParts>
    <vt:vector size="103" baseType="lpstr">
      <vt:lpstr>Arial</vt:lpstr>
      <vt:lpstr>Calibri</vt:lpstr>
      <vt:lpstr>Calibri Light</vt:lpstr>
      <vt:lpstr>Century Gothic</vt:lpstr>
      <vt:lpstr>Courier</vt:lpstr>
      <vt:lpstr>Merriweather Sans</vt:lpstr>
      <vt:lpstr>Open Sans</vt:lpstr>
      <vt:lpstr>Open Sans Light</vt:lpstr>
      <vt:lpstr>Open Sans Semibold</vt:lpstr>
      <vt:lpstr>Roboto</vt:lpstr>
      <vt:lpstr>Roboto Lt</vt:lpstr>
      <vt:lpstr>Roboto Th</vt:lpstr>
      <vt:lpstr>System Font Regular</vt:lpstr>
      <vt:lpstr>Wingdings</vt:lpstr>
      <vt:lpstr>Office Theme</vt:lpstr>
      <vt:lpstr>Securing Admin Scripts with PSM &amp; Credential Provider</vt:lpstr>
      <vt:lpstr>Securing Admin Scripts with  PSM &amp; Central Credential Provider</vt:lpstr>
      <vt:lpstr>CyberArk Secrets Management CP Solution Licensing</vt:lpstr>
      <vt:lpstr>Dynamic Access Provider (Conjur) OCP4 Lab Architecture</vt:lpstr>
      <vt:lpstr>Four secrets access strategies for OCP/K8s</vt:lpstr>
      <vt:lpstr>Checklist</vt:lpstr>
      <vt:lpstr>Conjur OpenAPI Spec</vt:lpstr>
      <vt:lpstr>Secrets Management For Cloud, DevOps &amp; Applications </vt:lpstr>
      <vt:lpstr>Everybody wants a secure DevOps flow, but…</vt:lpstr>
      <vt:lpstr>SHIFTING SECURITY LEFT INTO DEVELOPMENT WORKFLOWS</vt:lpstr>
      <vt:lpstr>The Problem We’re Solving</vt:lpstr>
      <vt:lpstr>Architecture</vt:lpstr>
      <vt:lpstr>Human Access vs. Non-Human Access</vt:lpstr>
      <vt:lpstr>Cyberark secures the entire Supply Chain of Trust</vt:lpstr>
      <vt:lpstr>The Vision We’re Delivering On</vt:lpstr>
      <vt:lpstr>Centralized Audit, Security Policy, &amp; Secrets Rotation</vt:lpstr>
      <vt:lpstr>CyberArk Secrets Management - Solution Architectures</vt:lpstr>
      <vt:lpstr>Conjur Demo Architecture</vt:lpstr>
      <vt:lpstr>Password change management w/ dual accounts</vt:lpstr>
      <vt:lpstr>Agenda</vt:lpstr>
      <vt:lpstr>Conjur Secrets Manager - Solution Architecture</vt:lpstr>
      <vt:lpstr>Conjur Secrets Manager Architecture – Example</vt:lpstr>
      <vt:lpstr>Authentication</vt:lpstr>
      <vt:lpstr>If it can be identified, Its access can be managed</vt:lpstr>
      <vt:lpstr>Ways to establish &amp; authenticate Identity</vt:lpstr>
      <vt:lpstr>IAM Role authentication in</vt:lpstr>
      <vt:lpstr>JWT authentication in</vt:lpstr>
      <vt:lpstr>Managed Identity authentication in</vt:lpstr>
      <vt:lpstr>JWT authentication in</vt:lpstr>
      <vt:lpstr>K8s attribute authentication in</vt:lpstr>
      <vt:lpstr>Managed Identity authentication in</vt:lpstr>
      <vt:lpstr>Summon for Secrets Injection</vt:lpstr>
      <vt:lpstr>Orchestrating the Pipeline</vt:lpstr>
      <vt:lpstr>Central Credential Provider</vt:lpstr>
      <vt:lpstr>Credential Provider</vt:lpstr>
      <vt:lpstr>Secrets Access Workflow</vt:lpstr>
      <vt:lpstr>K8s Application Options with Conjur</vt:lpstr>
      <vt:lpstr>Openshift/ K8s authn flow</vt:lpstr>
      <vt:lpstr>Encryption-as-a-Service</vt:lpstr>
      <vt:lpstr>Thales Cipher Trust &amp; Cyberark conjur</vt:lpstr>
      <vt:lpstr>Thales/Cyberark integration workflow</vt:lpstr>
      <vt:lpstr>Developer Experience</vt:lpstr>
      <vt:lpstr>The Secrets Lifecycle Today</vt:lpstr>
      <vt:lpstr>“Secretless” concept: Apps can’t leak secrets </vt:lpstr>
      <vt:lpstr>“Secretless” Security Management Centralized Governance &amp; Workflows </vt:lpstr>
      <vt:lpstr>Policy Reference Model</vt:lpstr>
      <vt:lpstr>Identity definition &amp; permissions grants by app teams</vt:lpstr>
      <vt:lpstr>Elastic Scale Out Performance</vt:lpstr>
      <vt:lpstr>Production ocp deployment - performance</vt:lpstr>
      <vt:lpstr>Production OCP deployment – resource consumption </vt:lpstr>
      <vt:lpstr>Next Steps…</vt:lpstr>
      <vt:lpstr>Integrations</vt:lpstr>
      <vt:lpstr>RPA: Integration Overview &amp; Benefits</vt:lpstr>
      <vt:lpstr>Automation Anywhere: Integration offered in CyberArk Marketplace</vt:lpstr>
      <vt:lpstr>Automation Anywhere: Solution architecture with CyberArk CCP</vt:lpstr>
      <vt:lpstr>Automation Anywhere: Configuring Metabot connection to CCP</vt:lpstr>
      <vt:lpstr>Microsoft Power Automate</vt:lpstr>
      <vt:lpstr>ServiceNow</vt:lpstr>
      <vt:lpstr>OpenShift/Kubernetes Integration</vt:lpstr>
      <vt:lpstr>Partners in Enterprise Security</vt:lpstr>
      <vt:lpstr>Example CI/CD Integrations</vt:lpstr>
      <vt:lpstr>Aqua Security – CyberArk Conjur Integration No container downtime or restart</vt:lpstr>
      <vt:lpstr>Azure Authentication Details</vt:lpstr>
      <vt:lpstr>Authn-Azure: Identity validated by Azure</vt:lpstr>
      <vt:lpstr>Authn-k8s: Identity validated by K8s</vt:lpstr>
      <vt:lpstr>Azure Identity Option 1:</vt:lpstr>
      <vt:lpstr>Azure Identity Option 2:</vt:lpstr>
      <vt:lpstr>Azure Identity Option 3:</vt:lpstr>
      <vt:lpstr>Policy Detail: Configure Azure authenticator ID named “prod”</vt:lpstr>
      <vt:lpstr>Policy Detail: Identity Definitions</vt:lpstr>
      <vt:lpstr>Policy Detail: Resource definition &amp; access grant</vt:lpstr>
      <vt:lpstr>Crypto Details</vt:lpstr>
      <vt:lpstr>Credential Providers</vt:lpstr>
      <vt:lpstr>PowerPoint Presentation</vt:lpstr>
      <vt:lpstr>Evolution of Application Access Manager</vt:lpstr>
      <vt:lpstr>Secrets Management</vt:lpstr>
      <vt:lpstr>Application Server Credential Provider</vt:lpstr>
      <vt:lpstr>Traditional Application Access: High level perspective</vt:lpstr>
      <vt:lpstr>But why change code? J2EE</vt:lpstr>
      <vt:lpstr>But why change code? J2EE</vt:lpstr>
      <vt:lpstr>Powershell script authentication with ccp</vt:lpstr>
      <vt:lpstr>Pivotal Cloud Foundry</vt:lpstr>
      <vt:lpstr>Pivotal Cloud Foundry</vt:lpstr>
      <vt:lpstr>Key Benefits</vt:lpstr>
      <vt:lpstr>Components</vt:lpstr>
      <vt:lpstr>Service is installed and configured via the Ops Manager</vt:lpstr>
      <vt:lpstr>Developer Workflow</vt:lpstr>
      <vt:lpstr>Under The Hood</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Microsoft Office User</dc:creator>
  <cp:keywords/>
  <dc:description/>
  <cp:lastModifiedBy>Jody Hunt</cp:lastModifiedBy>
  <cp:revision>84</cp:revision>
  <cp:lastPrinted>2022-04-11T16:25:05Z</cp:lastPrinted>
  <dcterms:created xsi:type="dcterms:W3CDTF">2021-05-16T19:49:28Z</dcterms:created>
  <dcterms:modified xsi:type="dcterms:W3CDTF">2022-04-20T15:11:29Z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0x0101009A8F275D4935BA46BE2D837699AEA325</vt:lpwstr>
  </property>
</Properties>
</file>